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white"/>
                </a:solidFill>
              </a:rPr>
              <a:t>Pembiayaan</a:t>
            </a:r>
            <a:r>
              <a:rPr lang="en-US" sz="2000" b="1" dirty="0" smtClean="0">
                <a:solidFill>
                  <a:prstClr val="white"/>
                </a:solidFill>
              </a:rPr>
              <a:t> &amp; </a:t>
            </a:r>
            <a:r>
              <a:rPr lang="en-US" sz="2000" b="1" dirty="0" err="1" smtClean="0">
                <a:solidFill>
                  <a:prstClr val="white"/>
                </a:solidFill>
              </a:rPr>
              <a:t>Penganggaran</a:t>
            </a:r>
            <a:r>
              <a:rPr lang="en-US" sz="2000" b="1" dirty="0" smtClean="0">
                <a:solidFill>
                  <a:prstClr val="white"/>
                </a:solidFill>
              </a:rPr>
              <a:t> </a:t>
            </a:r>
            <a:r>
              <a:rPr lang="en-US" sz="2000" b="1" smtClean="0">
                <a:solidFill>
                  <a:prstClr val="white"/>
                </a:solidFill>
              </a:rPr>
              <a:t>Kesehatan</a:t>
            </a:r>
            <a:endParaRPr lang="en-US" sz="2000" b="1" dirty="0" smtClean="0">
              <a:solidFill>
                <a:prstClr val="white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8-05-25 at 1.08.43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70" r="-2570"/>
          <a:stretch>
            <a:fillRect/>
          </a:stretch>
        </p:blipFill>
        <p:spPr>
          <a:xfrm>
            <a:off x="914400" y="522288"/>
            <a:ext cx="7772400" cy="5497512"/>
          </a:xfrm>
        </p:spPr>
      </p:pic>
    </p:spTree>
    <p:extLst>
      <p:ext uri="{BB962C8B-B14F-4D97-AF65-F5344CB8AC3E}">
        <p14:creationId xmlns:p14="http://schemas.microsoft.com/office/powerpoint/2010/main" val="45104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242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Pembiayaan</a:t>
            </a:r>
            <a:r>
              <a:rPr lang="en-US" b="1" dirty="0" smtClean="0"/>
              <a:t> </a:t>
            </a:r>
            <a:r>
              <a:rPr lang="en-US" b="1" dirty="0" err="1"/>
              <a:t>kesehatan</a:t>
            </a:r>
            <a:r>
              <a:rPr lang="en-US" b="1" dirty="0"/>
              <a:t> </a:t>
            </a:r>
            <a:r>
              <a:rPr lang="en-US" b="1" dirty="0" err="1"/>
              <a:t>bertujuan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penyediaan</a:t>
            </a:r>
            <a:r>
              <a:rPr lang="en-US" b="1" dirty="0"/>
              <a:t> </a:t>
            </a:r>
            <a:r>
              <a:rPr lang="en-US" b="1" dirty="0" err="1"/>
              <a:t>pembiayaan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yang </a:t>
            </a:r>
            <a:r>
              <a:rPr lang="en-US" b="1" dirty="0" err="1"/>
              <a:t>berkesinambungan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b="1" dirty="0"/>
              <a:t> yang </a:t>
            </a:r>
            <a:r>
              <a:rPr lang="en-US" b="1" dirty="0" err="1"/>
              <a:t>mencukupi</a:t>
            </a:r>
            <a:r>
              <a:rPr lang="en-US" b="1" dirty="0"/>
              <a:t>, </a:t>
            </a:r>
            <a:r>
              <a:rPr lang="en-US" b="1" dirty="0" err="1"/>
              <a:t>teralokasi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adil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termanfaatkan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berhasil</a:t>
            </a:r>
            <a:r>
              <a:rPr lang="en-US" b="1" dirty="0"/>
              <a:t> </a:t>
            </a:r>
            <a:r>
              <a:rPr lang="en-US" b="1" dirty="0" err="1"/>
              <a:t>guna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berdaya</a:t>
            </a:r>
            <a:r>
              <a:rPr lang="en-US" b="1" dirty="0"/>
              <a:t> </a:t>
            </a:r>
            <a:r>
              <a:rPr lang="en-US" b="1" dirty="0" err="1"/>
              <a:t>guna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menjamin</a:t>
            </a:r>
            <a:r>
              <a:rPr lang="en-US" b="1" dirty="0"/>
              <a:t> </a:t>
            </a:r>
            <a:r>
              <a:rPr lang="en-US" b="1" dirty="0" err="1"/>
              <a:t>terselenggaranya</a:t>
            </a:r>
            <a:r>
              <a:rPr lang="en-US" b="1" dirty="0"/>
              <a:t> </a:t>
            </a:r>
            <a:r>
              <a:rPr lang="en-US" b="1" dirty="0" err="1"/>
              <a:t>pembangunan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agar </a:t>
            </a:r>
            <a:r>
              <a:rPr lang="en-US" b="1" dirty="0" err="1"/>
              <a:t>meningkatkan</a:t>
            </a:r>
            <a:r>
              <a:rPr lang="en-US" b="1" dirty="0"/>
              <a:t> </a:t>
            </a:r>
            <a:r>
              <a:rPr lang="en-US" b="1" dirty="0" err="1"/>
              <a:t>derajat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setinggi-tingginya</a:t>
            </a:r>
            <a:r>
              <a:rPr lang="en-US" b="1" dirty="0"/>
              <a:t>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8101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8614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Unsur</a:t>
            </a:r>
            <a:r>
              <a:rPr lang="en-US" sz="3200" dirty="0" smtClean="0"/>
              <a:t> </a:t>
            </a:r>
            <a:r>
              <a:rPr lang="en-US" sz="3200" dirty="0" err="1" smtClean="0"/>
              <a:t>pembiayaan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penganggaran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71750"/>
            <a:ext cx="7772400" cy="3748049"/>
          </a:xfrm>
        </p:spPr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, </a:t>
            </a:r>
            <a:r>
              <a:rPr lang="en-US" dirty="0" err="1"/>
              <a:t>alokasi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</a:p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lain. </a:t>
            </a:r>
          </a:p>
          <a:p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miskin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terlantar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4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dialokasikan</a:t>
            </a:r>
            <a:r>
              <a:rPr lang="en-US" dirty="0"/>
              <a:t> minimal </a:t>
            </a:r>
            <a:r>
              <a:rPr lang="en-US" dirty="0" err="1"/>
              <a:t>sebesar</a:t>
            </a:r>
            <a:r>
              <a:rPr lang="en-US" dirty="0"/>
              <a:t> 5% (lima </a:t>
            </a:r>
            <a:r>
              <a:rPr lang="en-US" dirty="0" err="1"/>
              <a:t>persen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. </a:t>
            </a:r>
          </a:p>
          <a:p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, </a:t>
            </a:r>
            <a:r>
              <a:rPr lang="en-US" dirty="0" err="1"/>
              <a:t>kabupaten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dialokasikan</a:t>
            </a:r>
            <a:r>
              <a:rPr lang="en-US" dirty="0"/>
              <a:t> minimal 10% (</a:t>
            </a:r>
            <a:r>
              <a:rPr lang="en-US" dirty="0" err="1"/>
              <a:t>sepuluh</a:t>
            </a:r>
            <a:r>
              <a:rPr lang="en-US" dirty="0"/>
              <a:t> </a:t>
            </a:r>
            <a:r>
              <a:rPr lang="en-US" dirty="0" err="1"/>
              <a:t>persen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  <a:r>
              <a:rPr lang="en-US" dirty="0" err="1" smtClean="0"/>
              <a:t>diprioritaskan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yang </a:t>
            </a:r>
            <a:r>
              <a:rPr lang="en-US" dirty="0" err="1"/>
              <a:t>besarannya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2/3 (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pertiga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26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funds in health care provision</a:t>
            </a:r>
            <a:endParaRPr lang="en-US" dirty="0"/>
          </a:p>
        </p:txBody>
      </p:sp>
      <p:pic>
        <p:nvPicPr>
          <p:cNvPr id="4" name="Content Placeholder 3" descr="Screen Shot 2018-05-25 at 1.01.45 AM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721" r="-27721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3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46138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Out-of-Pocket Payment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78219"/>
            <a:ext cx="7772400" cy="2390264"/>
          </a:xfrm>
        </p:spPr>
        <p:txBody>
          <a:bodyPr/>
          <a:lstStyle/>
          <a:p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paling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provider </a:t>
            </a:r>
            <a:r>
              <a:rPr lang="en-US" dirty="0" err="1"/>
              <a:t>kesehatan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Ability to Pay (ATP)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05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Co-payment/</a:t>
            </a:r>
            <a:r>
              <a:rPr lang="en-US" dirty="0" err="1"/>
              <a:t>userfees</a:t>
            </a:r>
            <a:r>
              <a:rPr lang="en-US" dirty="0"/>
              <a:t>=</a:t>
            </a:r>
            <a:r>
              <a:rPr lang="en-US" dirty="0" err="1"/>
              <a:t>pembayaranditanggung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: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resep</a:t>
            </a:r>
            <a:r>
              <a:rPr lang="en-US" dirty="0"/>
              <a:t>, </a:t>
            </a:r>
            <a:r>
              <a:rPr lang="en-US" dirty="0" err="1"/>
              <a:t>pelayanan</a:t>
            </a:r>
            <a:r>
              <a:rPr lang="en-US" dirty="0"/>
              <a:t> RS,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emerjensi</a:t>
            </a:r>
            <a:r>
              <a:rPr lang="en-US" dirty="0"/>
              <a:t>. </a:t>
            </a:r>
            <a:endParaRPr lang="en-US" dirty="0"/>
          </a:p>
          <a:p>
            <a:r>
              <a:rPr lang="en-US" dirty="0" smtClean="0"/>
              <a:t>Unofficial </a:t>
            </a:r>
            <a:r>
              <a:rPr lang="en-US" dirty="0"/>
              <a:t>fees =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r>
              <a:rPr lang="en-US" dirty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/>
              <a:t>• Service not covered by insurance =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ditanggung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dirty="0" err="1"/>
              <a:t>Cth</a:t>
            </a:r>
            <a:r>
              <a:rPr lang="en-US" dirty="0"/>
              <a:t>: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,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, </a:t>
            </a:r>
            <a:r>
              <a:rPr lang="en-US" dirty="0" err="1"/>
              <a:t>bedah</a:t>
            </a:r>
            <a:r>
              <a:rPr lang="en-US" dirty="0"/>
              <a:t> </a:t>
            </a:r>
            <a:r>
              <a:rPr lang="en-US" dirty="0" err="1"/>
              <a:t>plastik</a:t>
            </a:r>
            <a:r>
              <a:rPr lang="en-US" dirty="0"/>
              <a:t> </a:t>
            </a:r>
            <a:r>
              <a:rPr lang="en-US" dirty="0" err="1"/>
              <a:t>dsb</a:t>
            </a:r>
            <a:r>
              <a:rPr lang="en-US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264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Third-party Payment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128828"/>
            <a:ext cx="7772400" cy="3890972"/>
          </a:xfrm>
        </p:spPr>
        <p:txBody>
          <a:bodyPr/>
          <a:lstStyle/>
          <a:p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provider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4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</a:t>
            </a:r>
            <a:r>
              <a:rPr lang="en-US" dirty="0" err="1" smtClean="0"/>
              <a:t>vs</a:t>
            </a:r>
            <a:r>
              <a:rPr lang="en-US" dirty="0" smtClean="0"/>
              <a:t> Private 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Public: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yang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(</a:t>
            </a:r>
            <a:r>
              <a:rPr lang="en-US" dirty="0" err="1"/>
              <a:t>mis</a:t>
            </a:r>
            <a:r>
              <a:rPr lang="en-US" dirty="0"/>
              <a:t>: BPJS </a:t>
            </a:r>
            <a:r>
              <a:rPr lang="en-US" dirty="0" err="1"/>
              <a:t>Kesehatan</a:t>
            </a:r>
            <a:r>
              <a:rPr lang="en-US" dirty="0"/>
              <a:t>) </a:t>
            </a:r>
            <a:endParaRPr lang="en-US" dirty="0"/>
          </a:p>
          <a:p>
            <a:r>
              <a:rPr lang="en-US" dirty="0" smtClean="0"/>
              <a:t>Private: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profit </a:t>
            </a:r>
            <a:r>
              <a:rPr lang="en-US" dirty="0" err="1"/>
              <a:t>dan</a:t>
            </a:r>
            <a:r>
              <a:rPr lang="en-US" dirty="0"/>
              <a:t> not for profit </a:t>
            </a:r>
            <a:endParaRPr lang="en-US" dirty="0"/>
          </a:p>
          <a:p>
            <a:r>
              <a:rPr lang="en-US" dirty="0" err="1"/>
              <a:t>OrganisasiProfit</a:t>
            </a:r>
            <a:r>
              <a:rPr lang="en-US" dirty="0" err="1">
                <a:latin typeface="Wingdings"/>
              </a:rPr>
              <a:t>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,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 err="1"/>
              <a:t>Organisasi</a:t>
            </a:r>
            <a:r>
              <a:rPr lang="en-US" dirty="0"/>
              <a:t> not for profit </a:t>
            </a:r>
            <a:r>
              <a:rPr lang="en-US" dirty="0">
                <a:latin typeface="Wingdings"/>
              </a:rPr>
              <a:t>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diinvetasikan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75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320</Words>
  <Application>Microsoft Macintosh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PowerPoint Presentation</vt:lpstr>
      <vt:lpstr>PowerPoint Presentation</vt:lpstr>
      <vt:lpstr>Unsur pembiayaan dan penganggaran kesehatan</vt:lpstr>
      <vt:lpstr>PowerPoint Presentation</vt:lpstr>
      <vt:lpstr>Flow funds in health care provision</vt:lpstr>
      <vt:lpstr>Out-of-Pocket Payment </vt:lpstr>
      <vt:lpstr>OOP</vt:lpstr>
      <vt:lpstr>Third-party Payment </vt:lpstr>
      <vt:lpstr>Public vs Private Health Care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11</cp:revision>
  <dcterms:created xsi:type="dcterms:W3CDTF">2017-11-04T16:59:32Z</dcterms:created>
  <dcterms:modified xsi:type="dcterms:W3CDTF">2018-05-24T18:13:20Z</dcterms:modified>
</cp:coreProperties>
</file>