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114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973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2217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5790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87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1054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79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024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5307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38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57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252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372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srgbClr val="000000"/>
                </a:solidFill>
              </a:rPr>
              <a:t>Pembiayaan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&amp; </a:t>
            </a:r>
            <a:r>
              <a:rPr lang="en-US" sz="2000" b="1" dirty="0" err="1" smtClean="0">
                <a:solidFill>
                  <a:srgbClr val="000000"/>
                </a:solidFill>
              </a:rPr>
              <a:t>Penganggaran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smtClean="0">
                <a:solidFill>
                  <a:srgbClr val="000000"/>
                </a:solidFill>
              </a:rPr>
              <a:t>Kesehatan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Anggun 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3250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10521"/>
            <a:ext cx="7772400" cy="86612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MANAGED CARE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743664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879475" y="914400"/>
            <a:ext cx="7807325" cy="893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ct val="90000"/>
              </a:lnSpc>
            </a:pPr>
            <a:r>
              <a:rPr lang="en-US" sz="4000" b="1" dirty="0" err="1">
                <a:solidFill>
                  <a:schemeClr val="tx2"/>
                </a:solidFill>
                <a:latin typeface="Times New Roman" charset="0"/>
              </a:rPr>
              <a:t>Pengertian</a:t>
            </a:r>
            <a:r>
              <a:rPr lang="en-US" sz="4000" b="1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4000" b="1" i="1" dirty="0">
                <a:solidFill>
                  <a:schemeClr val="tx2"/>
                </a:solidFill>
                <a:latin typeface="Times New Roman" charset="0"/>
              </a:rPr>
              <a:t>Managed Care</a:t>
            </a: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554852" y="1878783"/>
            <a:ext cx="8416925" cy="402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600" dirty="0" err="1">
                <a:latin typeface="Times New Roman" charset="0"/>
              </a:rPr>
              <a:t>Adalah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sistem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yg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i="1" u="sng" dirty="0" err="1">
                <a:latin typeface="Times New Roman" charset="0"/>
              </a:rPr>
              <a:t>memadukan</a:t>
            </a:r>
            <a:r>
              <a:rPr lang="en-US" sz="2600" i="1" u="sng" dirty="0">
                <a:latin typeface="Times New Roman" charset="0"/>
              </a:rPr>
              <a:t> </a:t>
            </a:r>
            <a:r>
              <a:rPr lang="en-US" sz="2600" i="1" u="sng" dirty="0" err="1">
                <a:latin typeface="Times New Roman" charset="0"/>
              </a:rPr>
              <a:t>pembiayaan</a:t>
            </a:r>
            <a:r>
              <a:rPr lang="en-US" sz="2600" i="1" u="sng" dirty="0">
                <a:latin typeface="Times New Roman" charset="0"/>
              </a:rPr>
              <a:t> &amp; </a:t>
            </a:r>
            <a:r>
              <a:rPr lang="en-US" sz="2600" i="1" u="sng" dirty="0" err="1">
                <a:latin typeface="Times New Roman" charset="0"/>
              </a:rPr>
              <a:t>pemberian</a:t>
            </a:r>
            <a:r>
              <a:rPr lang="en-US" sz="2600" i="1" u="sng" dirty="0">
                <a:latin typeface="Times New Roman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600" i="1" u="sng" dirty="0" err="1">
                <a:latin typeface="Times New Roman" charset="0"/>
              </a:rPr>
              <a:t>pelkes</a:t>
            </a:r>
            <a:r>
              <a:rPr lang="en-US" sz="2600" i="1" u="sng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kepada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peserta</a:t>
            </a:r>
            <a:r>
              <a:rPr lang="en-US" sz="2600" dirty="0">
                <a:latin typeface="Times New Roman" charset="0"/>
              </a:rPr>
              <a:t>, </a:t>
            </a:r>
            <a:r>
              <a:rPr lang="en-US" sz="2600" dirty="0" err="1">
                <a:latin typeface="Times New Roman" charset="0"/>
              </a:rPr>
              <a:t>menggunakan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salah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satu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atau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lebih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dari</a:t>
            </a:r>
            <a:r>
              <a:rPr lang="en-US" sz="2600" dirty="0">
                <a:latin typeface="Times New Roman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Times New Roman" charset="0"/>
              </a:rPr>
              <a:t>elemen-2 </a:t>
            </a:r>
            <a:r>
              <a:rPr lang="en-US" sz="2600" dirty="0" err="1">
                <a:latin typeface="Times New Roman" charset="0"/>
              </a:rPr>
              <a:t>sbb</a:t>
            </a:r>
            <a:r>
              <a:rPr lang="en-US" sz="2600" dirty="0">
                <a:latin typeface="Times New Roman" charset="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Times New Roman" charset="0"/>
              </a:rPr>
              <a:t>1. </a:t>
            </a:r>
            <a:r>
              <a:rPr lang="en-US" sz="2600" dirty="0" err="1">
                <a:latin typeface="Times New Roman" charset="0"/>
              </a:rPr>
              <a:t>Kontrak</a:t>
            </a:r>
            <a:r>
              <a:rPr lang="en-US" sz="2600" dirty="0">
                <a:latin typeface="Times New Roman" charset="0"/>
              </a:rPr>
              <a:t> dg PPK </a:t>
            </a:r>
            <a:r>
              <a:rPr lang="en-US" sz="2600" dirty="0" err="1">
                <a:latin typeface="Times New Roman" charset="0"/>
              </a:rPr>
              <a:t>untuk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memberikan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pelkes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komprehensif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kepada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peserta</a:t>
            </a:r>
            <a:endParaRPr lang="en-US" sz="2600" dirty="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Times New Roman" charset="0"/>
              </a:rPr>
              <a:t>2. </a:t>
            </a:r>
            <a:r>
              <a:rPr lang="en-US" sz="2600" dirty="0" err="1">
                <a:latin typeface="Times New Roman" charset="0"/>
              </a:rPr>
              <a:t>Standar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pemilihan</a:t>
            </a:r>
            <a:r>
              <a:rPr lang="en-US" sz="2600" dirty="0">
                <a:latin typeface="Times New Roman" charset="0"/>
              </a:rPr>
              <a:t> PPK 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Times New Roman" charset="0"/>
              </a:rPr>
              <a:t>3. Program </a:t>
            </a:r>
            <a:r>
              <a:rPr lang="en-US" sz="2600" dirty="0" err="1">
                <a:latin typeface="Times New Roman" charset="0"/>
              </a:rPr>
              <a:t>peningkatan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mutu</a:t>
            </a:r>
            <a:r>
              <a:rPr lang="en-US" sz="2600" dirty="0">
                <a:latin typeface="Times New Roman" charset="0"/>
              </a:rPr>
              <a:t> &amp; </a:t>
            </a:r>
            <a:r>
              <a:rPr lang="en-US" sz="2600" i="1" dirty="0">
                <a:latin typeface="Times New Roman" charset="0"/>
              </a:rPr>
              <a:t>Utilization Review (UR)</a:t>
            </a:r>
            <a:endParaRPr lang="en-US" sz="2600" dirty="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Times New Roman" charset="0"/>
              </a:rPr>
              <a:t>4. </a:t>
            </a:r>
            <a:r>
              <a:rPr lang="en-US" sz="2600" dirty="0" err="1">
                <a:latin typeface="Times New Roman" charset="0"/>
              </a:rPr>
              <a:t>Menekankan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pada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pemeliharaan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kesehatan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peserta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untuk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mengurangi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utilisasi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pelkes</a:t>
            </a:r>
            <a:endParaRPr lang="en-US" sz="2600" dirty="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Times New Roman" charset="0"/>
              </a:rPr>
              <a:t>5. </a:t>
            </a:r>
            <a:r>
              <a:rPr lang="en-US" sz="2600" dirty="0" err="1">
                <a:latin typeface="Times New Roman" charset="0"/>
              </a:rPr>
              <a:t>Insentif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finansial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bagi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peserta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untuk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menggunakan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jaringan</a:t>
            </a:r>
            <a:r>
              <a:rPr lang="en-US" sz="2600" dirty="0">
                <a:latin typeface="Times New Roman" charset="0"/>
              </a:rPr>
              <a:t> PPK &amp; </a:t>
            </a:r>
            <a:r>
              <a:rPr lang="en-US" sz="2600" dirty="0" err="1">
                <a:latin typeface="Times New Roman" charset="0"/>
              </a:rPr>
              <a:t>prosedur</a:t>
            </a:r>
            <a:r>
              <a:rPr lang="en-US" sz="2600" dirty="0">
                <a:latin typeface="Times New Roman" charset="0"/>
              </a:rPr>
              <a:t> </a:t>
            </a:r>
            <a:r>
              <a:rPr lang="en-US" sz="2600" dirty="0" err="1">
                <a:latin typeface="Times New Roman" charset="0"/>
              </a:rPr>
              <a:t>Pelkes</a:t>
            </a:r>
            <a:endParaRPr lang="en-US" sz="26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901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879475" y="914400"/>
            <a:ext cx="8416925" cy="1143000"/>
          </a:xfrm>
          <a:prstGeom prst="rect">
            <a:avLst/>
          </a:prstGeom>
          <a:noFill/>
        </p:spPr>
        <p:txBody>
          <a:bodyPr anchor="ctr"/>
          <a:lstStyle/>
          <a:p>
            <a:pPr eaLnBrk="1" hangingPunct="1"/>
            <a:r>
              <a:rPr lang="en-US" sz="4000">
                <a:latin typeface="Times New Roman" charset="0"/>
              </a:rPr>
              <a:t>Konsep Managed Care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022350" y="5105400"/>
            <a:ext cx="23098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400">
                <a:latin typeface="Times New Roman" charset="0"/>
              </a:rPr>
              <a:t>Peserta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5561013" y="5105400"/>
            <a:ext cx="28051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400">
                <a:latin typeface="Times New Roman" charset="0"/>
              </a:rPr>
              <a:t>PPK</a:t>
            </a:r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>
            <a:off x="3249613" y="5486400"/>
            <a:ext cx="2889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4405313" y="5410200"/>
            <a:ext cx="165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Pelkes</a:t>
            </a: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2438400" y="2663825"/>
            <a:ext cx="4457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400">
                <a:latin typeface="Times New Roman" charset="0"/>
              </a:rPr>
              <a:t>Bapel </a:t>
            </a:r>
          </a:p>
        </p:txBody>
      </p:sp>
      <p:sp>
        <p:nvSpPr>
          <p:cNvPr id="6152" name="Line 10"/>
          <p:cNvSpPr>
            <a:spLocks noChangeShapeType="1"/>
          </p:cNvSpPr>
          <p:nvPr/>
        </p:nvSpPr>
        <p:spPr bwMode="auto">
          <a:xfrm flipV="1">
            <a:off x="2209800" y="3505200"/>
            <a:ext cx="2278063" cy="1749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2938463" y="3273425"/>
            <a:ext cx="10239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Premi/iuran</a:t>
            </a: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6794500" y="4797425"/>
            <a:ext cx="181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Reimbursed</a:t>
            </a:r>
          </a:p>
        </p:txBody>
      </p:sp>
      <p:sp>
        <p:nvSpPr>
          <p:cNvPr id="6155" name="Line 13"/>
          <p:cNvSpPr>
            <a:spLocks noChangeShapeType="1"/>
          </p:cNvSpPr>
          <p:nvPr/>
        </p:nvSpPr>
        <p:spPr bwMode="auto">
          <a:xfrm flipH="1" flipV="1">
            <a:off x="4876800" y="3502025"/>
            <a:ext cx="2005013" cy="1679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Text Box 14"/>
          <p:cNvSpPr txBox="1">
            <a:spLocks noChangeArrowheads="1"/>
          </p:cNvSpPr>
          <p:nvPr/>
        </p:nvSpPr>
        <p:spPr bwMode="auto">
          <a:xfrm>
            <a:off x="5613400" y="3806825"/>
            <a:ext cx="132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Laporan</a:t>
            </a:r>
          </a:p>
        </p:txBody>
      </p:sp>
      <p:sp>
        <p:nvSpPr>
          <p:cNvPr id="6157" name="Text Box 15"/>
          <p:cNvSpPr txBox="1">
            <a:spLocks noChangeArrowheads="1"/>
          </p:cNvSpPr>
          <p:nvPr/>
        </p:nvSpPr>
        <p:spPr bwMode="auto">
          <a:xfrm rot="-5400000">
            <a:off x="7335044" y="3929857"/>
            <a:ext cx="152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Kontrak</a:t>
            </a:r>
          </a:p>
        </p:txBody>
      </p:sp>
      <p:sp>
        <p:nvSpPr>
          <p:cNvPr id="6158" name="Line 16"/>
          <p:cNvSpPr>
            <a:spLocks noChangeShapeType="1"/>
          </p:cNvSpPr>
          <p:nvPr/>
        </p:nvSpPr>
        <p:spPr bwMode="auto">
          <a:xfrm flipV="1">
            <a:off x="8118475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7"/>
          <p:cNvSpPr>
            <a:spLocks noChangeShapeType="1"/>
          </p:cNvSpPr>
          <p:nvPr/>
        </p:nvSpPr>
        <p:spPr bwMode="auto">
          <a:xfrm flipH="1" flipV="1">
            <a:off x="5334000" y="3121025"/>
            <a:ext cx="27844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8"/>
          <p:cNvSpPr>
            <a:spLocks noChangeShapeType="1"/>
          </p:cNvSpPr>
          <p:nvPr/>
        </p:nvSpPr>
        <p:spPr bwMode="auto">
          <a:xfrm>
            <a:off x="8118475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9"/>
          <p:cNvSpPr>
            <a:spLocks noChangeShapeType="1"/>
          </p:cNvSpPr>
          <p:nvPr/>
        </p:nvSpPr>
        <p:spPr bwMode="auto">
          <a:xfrm flipH="1">
            <a:off x="7540625" y="5486400"/>
            <a:ext cx="577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Text Box 22"/>
          <p:cNvSpPr txBox="1">
            <a:spLocks noChangeArrowheads="1"/>
          </p:cNvSpPr>
          <p:nvPr/>
        </p:nvSpPr>
        <p:spPr bwMode="auto">
          <a:xfrm>
            <a:off x="5181600" y="3425825"/>
            <a:ext cx="132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Klaim</a:t>
            </a:r>
          </a:p>
        </p:txBody>
      </p:sp>
      <p:sp>
        <p:nvSpPr>
          <p:cNvPr id="6163" name="Text Box 23"/>
          <p:cNvSpPr txBox="1">
            <a:spLocks noChangeArrowheads="1"/>
          </p:cNvSpPr>
          <p:nvPr/>
        </p:nvSpPr>
        <p:spPr bwMode="auto">
          <a:xfrm>
            <a:off x="6629400" y="57150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charset="0"/>
              </a:rPr>
              <a:t>(Pilihan terbatas)</a:t>
            </a:r>
          </a:p>
        </p:txBody>
      </p:sp>
    </p:spTree>
    <p:extLst>
      <p:ext uri="{BB962C8B-B14F-4D97-AF65-F5344CB8AC3E}">
        <p14:creationId xmlns:p14="http://schemas.microsoft.com/office/powerpoint/2010/main" val="1404281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sz="quarter" idx="1"/>
          </p:nvPr>
        </p:nvSpPr>
        <p:spPr bwMode="auto">
          <a:xfrm>
            <a:off x="914400" y="1033139"/>
            <a:ext cx="7772400" cy="4986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charset="0"/>
              </a:rPr>
              <a:t>MANAGED CARE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400" dirty="0">
                <a:latin typeface="Times New Roman" charset="0"/>
              </a:rPr>
              <a:t>Benefit: </a:t>
            </a:r>
            <a:r>
              <a:rPr lang="en-US" sz="2400" dirty="0" err="1">
                <a:latin typeface="Times New Roman" charset="0"/>
              </a:rPr>
              <a:t>Pelkes</a:t>
            </a:r>
            <a:endParaRPr lang="en-US" sz="2400" dirty="0">
              <a:latin typeface="Times New Roman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400" dirty="0" err="1">
                <a:latin typeface="Times New Roman" charset="0"/>
              </a:rPr>
              <a:t>Pilihan</a:t>
            </a:r>
            <a:r>
              <a:rPr lang="en-US" sz="2400" dirty="0">
                <a:latin typeface="Times New Roman" charset="0"/>
              </a:rPr>
              <a:t> PPK </a:t>
            </a:r>
            <a:r>
              <a:rPr lang="en-US" sz="2400" dirty="0" err="1">
                <a:latin typeface="Times New Roman" charset="0"/>
              </a:rPr>
              <a:t>terbatas</a:t>
            </a:r>
            <a:endParaRPr lang="en-US" sz="2400" dirty="0">
              <a:latin typeface="Times New Roman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400" dirty="0" err="1">
                <a:latin typeface="Times New Roman" charset="0"/>
              </a:rPr>
              <a:t>Kontrak</a:t>
            </a:r>
            <a:r>
              <a:rPr lang="en-US" sz="2400" dirty="0">
                <a:latin typeface="Times New Roman" charset="0"/>
              </a:rPr>
              <a:t> dg PPK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400" dirty="0" err="1">
                <a:latin typeface="Times New Roman" charset="0"/>
              </a:rPr>
              <a:t>Pembayaran</a:t>
            </a:r>
            <a:r>
              <a:rPr lang="en-US" sz="2400" dirty="0">
                <a:latin typeface="Times New Roman" charset="0"/>
              </a:rPr>
              <a:t> PPK dg </a:t>
            </a:r>
            <a:r>
              <a:rPr lang="en-US" sz="2400" dirty="0" err="1">
                <a:latin typeface="Times New Roman" charset="0"/>
              </a:rPr>
              <a:t>cara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pra-upaya</a:t>
            </a:r>
            <a:r>
              <a:rPr lang="en-US" sz="2400" dirty="0">
                <a:latin typeface="Times New Roman" charset="0"/>
              </a:rPr>
              <a:t> &amp; FFS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400" dirty="0" err="1">
                <a:latin typeface="Times New Roman" charset="0"/>
              </a:rPr>
              <a:t>Tidak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ada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urun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biaya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i="1" dirty="0">
                <a:latin typeface="Times New Roman" charset="0"/>
              </a:rPr>
              <a:t>(cost sharing)</a:t>
            </a:r>
            <a:endParaRPr lang="en-US" sz="2400" dirty="0">
              <a:latin typeface="Times New Roman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400" dirty="0" err="1">
                <a:latin typeface="Times New Roman" charset="0"/>
              </a:rPr>
              <a:t>Jaminan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komprehensif</a:t>
            </a:r>
            <a:endParaRPr lang="en-US" sz="2400" dirty="0">
              <a:latin typeface="Times New Roman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endParaRPr lang="en-US" sz="2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527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sz="quarter" idx="1"/>
          </p:nvPr>
        </p:nvSpPr>
        <p:spPr bwMode="auto">
          <a:xfrm>
            <a:off x="914400" y="839788"/>
            <a:ext cx="7772400" cy="518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charset="0"/>
              </a:rPr>
              <a:t>MANAGED CARE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400" dirty="0">
                <a:latin typeface="Times New Roman" charset="0"/>
              </a:rPr>
              <a:t>Ada </a:t>
            </a:r>
            <a:r>
              <a:rPr lang="en-US" sz="2400" dirty="0" err="1">
                <a:latin typeface="Times New Roman" charset="0"/>
              </a:rPr>
              <a:t>telaah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utilisasi</a:t>
            </a:r>
            <a:r>
              <a:rPr lang="en-US" sz="2400" dirty="0">
                <a:latin typeface="Times New Roman" charset="0"/>
              </a:rPr>
              <a:t> (UR)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400" dirty="0" err="1">
                <a:latin typeface="Times New Roman" charset="0"/>
              </a:rPr>
              <a:t>Bapel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membagi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risiko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finansial</a:t>
            </a:r>
            <a:r>
              <a:rPr lang="en-US" sz="2400" dirty="0">
                <a:latin typeface="Times New Roman" charset="0"/>
              </a:rPr>
              <a:t> dg PPK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400" dirty="0" err="1">
                <a:latin typeface="Times New Roman" charset="0"/>
              </a:rPr>
              <a:t>Menciptakan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insentif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finansial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bagi</a:t>
            </a:r>
            <a:r>
              <a:rPr lang="en-US" sz="2400" dirty="0">
                <a:latin typeface="Times New Roman" charset="0"/>
              </a:rPr>
              <a:t> PPK </a:t>
            </a:r>
            <a:r>
              <a:rPr lang="en-US" sz="2400" dirty="0" err="1">
                <a:latin typeface="Times New Roman" charset="0"/>
              </a:rPr>
              <a:t>untuk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mengendalikan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biaya</a:t>
            </a:r>
            <a:endParaRPr lang="en-US" sz="2400" dirty="0">
              <a:latin typeface="Times New Roman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endParaRPr lang="en-US" sz="2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725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Keunggulan</a:t>
            </a:r>
            <a:r>
              <a:rPr lang="en-US" dirty="0" smtClean="0"/>
              <a:t>/</a:t>
            </a:r>
            <a:r>
              <a:rPr lang="en-US" dirty="0" err="1" smtClean="0"/>
              <a:t>Kelemahan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sz="quarter"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</a:pPr>
            <a:r>
              <a:rPr lang="en-US" sz="2400" b="1" dirty="0">
                <a:solidFill>
                  <a:srgbClr val="FF3300"/>
                </a:solidFill>
                <a:latin typeface="Times New Roman" charset="0"/>
              </a:rPr>
              <a:t>MANAGED CARE</a:t>
            </a:r>
            <a:endParaRPr lang="en-US" sz="2400" b="1" dirty="0">
              <a:latin typeface="Times New Roman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400" dirty="0" err="1">
                <a:latin typeface="Times New Roman" charset="0"/>
              </a:rPr>
              <a:t>Inflasi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biaya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terkendali</a:t>
            </a:r>
            <a:endParaRPr lang="en-US" sz="2400" dirty="0">
              <a:latin typeface="Times New Roman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400" dirty="0" err="1">
                <a:latin typeface="Times New Roman" charset="0"/>
              </a:rPr>
              <a:t>Kepuasan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peserta</a:t>
            </a:r>
            <a:r>
              <a:rPr lang="en-US" sz="2400" dirty="0">
                <a:latin typeface="Times New Roman" charset="0"/>
              </a:rPr>
              <a:t> </a:t>
            </a:r>
            <a:r>
              <a:rPr lang="ja-JP" altLang="en-US" sz="2400" dirty="0">
                <a:latin typeface="Times New Roman" charset="0"/>
              </a:rPr>
              <a:t>‘</a:t>
            </a:r>
            <a:r>
              <a:rPr lang="en-US" sz="2400" dirty="0" err="1">
                <a:latin typeface="Times New Roman" charset="0"/>
              </a:rPr>
              <a:t>rendah</a:t>
            </a:r>
            <a:r>
              <a:rPr lang="ja-JP" altLang="en-US" sz="2400" dirty="0">
                <a:latin typeface="Times New Roman" charset="0"/>
              </a:rPr>
              <a:t>’</a:t>
            </a:r>
            <a:endParaRPr lang="en-US" sz="2400" dirty="0">
              <a:latin typeface="Times New Roman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400" dirty="0" err="1">
                <a:latin typeface="Times New Roman" charset="0"/>
              </a:rPr>
              <a:t>Kepuasan</a:t>
            </a:r>
            <a:r>
              <a:rPr lang="en-US" sz="2400" dirty="0">
                <a:latin typeface="Times New Roman" charset="0"/>
              </a:rPr>
              <a:t> PPK </a:t>
            </a:r>
            <a:r>
              <a:rPr lang="en-US" sz="2400" dirty="0" err="1">
                <a:latin typeface="Times New Roman" charset="0"/>
              </a:rPr>
              <a:t>rendah</a:t>
            </a:r>
            <a:endParaRPr lang="en-US" sz="2400" dirty="0">
              <a:latin typeface="Times New Roman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400" dirty="0" err="1">
                <a:latin typeface="Times New Roman" charset="0"/>
              </a:rPr>
              <a:t>Mutu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pelkes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dikendalikan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Bapel</a:t>
            </a:r>
            <a:r>
              <a:rPr lang="en-US" sz="2400" dirty="0">
                <a:latin typeface="Times New Roman" charset="0"/>
              </a:rPr>
              <a:t> (</a:t>
            </a:r>
            <a:r>
              <a:rPr lang="en-US" sz="2400" dirty="0" err="1">
                <a:latin typeface="Times New Roman" charset="0"/>
              </a:rPr>
              <a:t>melalui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seleksi</a:t>
            </a:r>
            <a:r>
              <a:rPr lang="en-US" sz="2400" dirty="0">
                <a:latin typeface="Times New Roman" charset="0"/>
              </a:rPr>
              <a:t> PPK, </a:t>
            </a:r>
            <a:r>
              <a:rPr lang="en-US" sz="2400" dirty="0" err="1">
                <a:latin typeface="Times New Roman" charset="0"/>
              </a:rPr>
              <a:t>Utilisation</a:t>
            </a:r>
            <a:r>
              <a:rPr lang="en-US" sz="2400" dirty="0">
                <a:latin typeface="Times New Roman" charset="0"/>
              </a:rPr>
              <a:t> Review)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400" dirty="0" err="1">
                <a:latin typeface="Times New Roman" charset="0"/>
              </a:rPr>
              <a:t>Manajemen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Bapel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komplex</a:t>
            </a:r>
            <a:endParaRPr lang="en-US" sz="2400" dirty="0">
              <a:latin typeface="Times New Roman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endParaRPr lang="en-US" sz="2400" dirty="0">
              <a:latin typeface="Times New Roman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endParaRPr lang="en-US" sz="2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3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Health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Salah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dibiayai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income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premi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Bersifat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sukarela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91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-3.jpe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" r="4705"/>
          <a:stretch>
            <a:fillRect/>
          </a:stretch>
        </p:blipFill>
        <p:spPr>
          <a:xfrm>
            <a:off x="710423" y="1096963"/>
            <a:ext cx="7976377" cy="4922837"/>
          </a:xfrm>
        </p:spPr>
      </p:pic>
    </p:spTree>
    <p:extLst>
      <p:ext uri="{BB962C8B-B14F-4D97-AF65-F5344CB8AC3E}">
        <p14:creationId xmlns:p14="http://schemas.microsoft.com/office/powerpoint/2010/main" val="300402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1901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Varian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15612"/>
            <a:ext cx="7772400" cy="41041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Principal :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askes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contoh</a:t>
            </a:r>
            <a:r>
              <a:rPr lang="en-US" dirty="0" smtClean="0"/>
              <a:t>: USA)</a:t>
            </a:r>
          </a:p>
          <a:p>
            <a:r>
              <a:rPr lang="en-US" dirty="0" smtClean="0"/>
              <a:t>Substitute :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opt out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askes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askes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(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jerman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Complementary : </a:t>
            </a:r>
            <a:r>
              <a:rPr lang="en-US" dirty="0" err="1" smtClean="0"/>
              <a:t>askes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co-payment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dijamin</a:t>
            </a:r>
            <a:r>
              <a:rPr lang="en-US" dirty="0"/>
              <a:t> </a:t>
            </a:r>
            <a:r>
              <a:rPr lang="en-US" dirty="0" err="1" smtClean="0"/>
              <a:t>askesos</a:t>
            </a:r>
            <a:r>
              <a:rPr lang="en-US" dirty="0" smtClean="0"/>
              <a:t> (</a:t>
            </a:r>
            <a:r>
              <a:rPr lang="en-US" dirty="0" err="1" smtClean="0"/>
              <a:t>cont</a:t>
            </a:r>
            <a:r>
              <a:rPr lang="en-US" dirty="0" smtClean="0"/>
              <a:t>: </a:t>
            </a:r>
            <a:r>
              <a:rPr lang="en-US" dirty="0" err="1" smtClean="0"/>
              <a:t>perancis</a:t>
            </a:r>
            <a:r>
              <a:rPr lang="en-US" dirty="0" smtClean="0"/>
              <a:t>, </a:t>
            </a:r>
            <a:r>
              <a:rPr lang="en-US" dirty="0" err="1" smtClean="0"/>
              <a:t>denmark</a:t>
            </a:r>
            <a:r>
              <a:rPr lang="en-US" dirty="0" smtClean="0"/>
              <a:t>, </a:t>
            </a:r>
            <a:r>
              <a:rPr lang="en-US" dirty="0" err="1" smtClean="0"/>
              <a:t>swedia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Supplementary : </a:t>
            </a:r>
            <a:r>
              <a:rPr lang="en-US" dirty="0" err="1" smtClean="0"/>
              <a:t>askes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copayment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(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)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dijamin</a:t>
            </a:r>
            <a:r>
              <a:rPr lang="en-US" dirty="0" smtClean="0"/>
              <a:t> </a:t>
            </a:r>
            <a:r>
              <a:rPr lang="en-US" dirty="0" err="1" smtClean="0"/>
              <a:t>askessos</a:t>
            </a:r>
            <a:r>
              <a:rPr lang="en-US" dirty="0" smtClean="0"/>
              <a:t>, (</a:t>
            </a:r>
            <a:r>
              <a:rPr lang="en-US" dirty="0" err="1" smtClean="0"/>
              <a:t>cont</a:t>
            </a:r>
            <a:r>
              <a:rPr lang="en-US" dirty="0" smtClean="0"/>
              <a:t>: </a:t>
            </a:r>
            <a:r>
              <a:rPr lang="en-US" dirty="0" err="1" smtClean="0"/>
              <a:t>kanada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Dupplicate</a:t>
            </a:r>
            <a:r>
              <a:rPr lang="en-US" dirty="0" smtClean="0"/>
              <a:t> : </a:t>
            </a:r>
            <a:r>
              <a:rPr lang="en-US" dirty="0" err="1" smtClean="0"/>
              <a:t>askes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pelkese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dijamin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askes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(</a:t>
            </a:r>
            <a:r>
              <a:rPr lang="en-US" dirty="0" err="1" smtClean="0"/>
              <a:t>cont</a:t>
            </a:r>
            <a:r>
              <a:rPr lang="en-US" dirty="0" smtClean="0"/>
              <a:t>: UK)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1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Determinan</a:t>
            </a:r>
            <a:r>
              <a:rPr lang="en-US" dirty="0" smtClean="0"/>
              <a:t> </a:t>
            </a:r>
            <a:r>
              <a:rPr lang="en-US" dirty="0" err="1" smtClean="0"/>
              <a:t>askes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level of risk aversion</a:t>
            </a:r>
          </a:p>
          <a:p>
            <a:r>
              <a:rPr lang="en-US" dirty="0" smtClean="0"/>
              <a:t>The level of income loss</a:t>
            </a:r>
          </a:p>
          <a:p>
            <a:r>
              <a:rPr lang="en-US" dirty="0" smtClean="0"/>
              <a:t>Ada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substitute </a:t>
            </a:r>
            <a:r>
              <a:rPr lang="en-US" dirty="0" err="1" smtClean="0"/>
              <a:t>asuransi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smtClean="0"/>
              <a:t>The level at which the premium is set (the price)</a:t>
            </a:r>
          </a:p>
          <a:p>
            <a:r>
              <a:rPr lang="en-US" dirty="0" smtClean="0"/>
              <a:t>Ability to pay</a:t>
            </a:r>
          </a:p>
          <a:p>
            <a:r>
              <a:rPr lang="en-US" dirty="0" smtClean="0"/>
              <a:t>Risk of needing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26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0682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Private health insurance, efficiency, and equity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07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Adverse selection</a:t>
            </a:r>
          </a:p>
          <a:p>
            <a:r>
              <a:rPr lang="en-US" dirty="0" smtClean="0"/>
              <a:t>Moral hazard</a:t>
            </a:r>
          </a:p>
          <a:p>
            <a:r>
              <a:rPr lang="en-US" dirty="0" smtClean="0"/>
              <a:t>Diseconomies of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267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43800" cy="12954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4400" dirty="0" err="1">
                <a:latin typeface="Times New Roman" charset="0"/>
              </a:rPr>
              <a:t>Kekuatan</a:t>
            </a:r>
            <a:r>
              <a:rPr lang="en-US" sz="4400" dirty="0">
                <a:latin typeface="Times New Roman" charset="0"/>
              </a:rPr>
              <a:t> </a:t>
            </a:r>
            <a:r>
              <a:rPr lang="en-US" sz="4400" dirty="0" err="1">
                <a:latin typeface="Times New Roman" charset="0"/>
              </a:rPr>
              <a:t>Askes</a:t>
            </a:r>
            <a:r>
              <a:rPr lang="en-US" sz="4400" dirty="0">
                <a:latin typeface="Times New Roman" charset="0"/>
              </a:rPr>
              <a:t> </a:t>
            </a:r>
            <a:r>
              <a:rPr lang="en-US" sz="4400" dirty="0" err="1" smtClean="0">
                <a:latin typeface="Times New Roman" charset="0"/>
              </a:rPr>
              <a:t>Swasta</a:t>
            </a:r>
            <a:endParaRPr lang="en-US" sz="4400" dirty="0">
              <a:latin typeface="Times New Roman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8077200" cy="2784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3200"/>
              <a:t>Memenuhi kebutuhan unik peserta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3200"/>
              <a:t>Merangsang pertumbuhan ekonomi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3200"/>
              <a:t>Pilihan produk beragam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3200"/>
              <a:t>Kepuasan peserta relatif tinggi</a:t>
            </a:r>
          </a:p>
        </p:txBody>
      </p:sp>
    </p:spTree>
    <p:extLst>
      <p:ext uri="{BB962C8B-B14F-4D97-AF65-F5344CB8AC3E}">
        <p14:creationId xmlns:p14="http://schemas.microsoft.com/office/powerpoint/2010/main" val="3046355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43800" cy="12954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4400" dirty="0" err="1">
                <a:latin typeface="Times New Roman" charset="0"/>
              </a:rPr>
              <a:t>Kelemahan</a:t>
            </a:r>
            <a:r>
              <a:rPr lang="en-US" sz="4400" dirty="0">
                <a:latin typeface="Times New Roman" charset="0"/>
              </a:rPr>
              <a:t> </a:t>
            </a:r>
            <a:r>
              <a:rPr lang="en-US" sz="4400" dirty="0" err="1">
                <a:latin typeface="Times New Roman" charset="0"/>
              </a:rPr>
              <a:t>Askes</a:t>
            </a:r>
            <a:r>
              <a:rPr lang="en-US" sz="4400" dirty="0">
                <a:latin typeface="Times New Roman" charset="0"/>
              </a:rPr>
              <a:t> </a:t>
            </a:r>
            <a:r>
              <a:rPr lang="en-US" sz="4400" dirty="0" err="1" smtClean="0">
                <a:latin typeface="Times New Roman" charset="0"/>
              </a:rPr>
              <a:t>Swasta</a:t>
            </a:r>
            <a:endParaRPr lang="en-US" sz="4400" dirty="0">
              <a:latin typeface="Times New Roman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8077200" cy="424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3200"/>
              <a:t>Pooling peserta kecil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3200"/>
              <a:t>Produk beragam </a:t>
            </a:r>
            <a:r>
              <a:rPr lang="en-US" sz="3200">
                <a:sym typeface="Wingdings" charset="0"/>
              </a:rPr>
              <a:t> </a:t>
            </a:r>
            <a:r>
              <a:rPr lang="en-US" sz="3200"/>
              <a:t>Manajemen kompleks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3200"/>
              <a:t>Equity liberter (solidaritas lemah)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3200"/>
              <a:t>Biaya administrasi tinggi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3200"/>
              <a:t>Tidak mungkin mencapai cakupan universal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3200"/>
              <a:t>Secara makro tidak efisien</a:t>
            </a:r>
          </a:p>
        </p:txBody>
      </p:sp>
    </p:spTree>
    <p:extLst>
      <p:ext uri="{BB962C8B-B14F-4D97-AF65-F5344CB8AC3E}">
        <p14:creationId xmlns:p14="http://schemas.microsoft.com/office/powerpoint/2010/main" val="1912692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427</Words>
  <Application>Microsoft Macintosh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PowerPoint Presentation</vt:lpstr>
      <vt:lpstr>Private Health Insurance</vt:lpstr>
      <vt:lpstr>PowerPoint Presentation</vt:lpstr>
      <vt:lpstr>Varian jaminan asuransi kesehatan swasta</vt:lpstr>
      <vt:lpstr>Determinan askes swasta</vt:lpstr>
      <vt:lpstr>Private health insurance, efficiency, and equity</vt:lpstr>
      <vt:lpstr>Kegagalan pasar</vt:lpstr>
      <vt:lpstr>Kekuatan Askes Swasta</vt:lpstr>
      <vt:lpstr>Kelemahan Askes Swasta</vt:lpstr>
      <vt:lpstr>MANAGED CARE</vt:lpstr>
      <vt:lpstr>PowerPoint Presentation</vt:lpstr>
      <vt:lpstr>Konsep Managed Care</vt:lpstr>
      <vt:lpstr>PowerPoint Presentation</vt:lpstr>
      <vt:lpstr>PowerPoint Presentation</vt:lpstr>
      <vt:lpstr>Keunggulan/Kelemahan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12</cp:revision>
  <dcterms:created xsi:type="dcterms:W3CDTF">2017-11-04T16:59:32Z</dcterms:created>
  <dcterms:modified xsi:type="dcterms:W3CDTF">2018-05-24T19:49:16Z</dcterms:modified>
</cp:coreProperties>
</file>