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jpg"/><Relationship Id="rId12" Type="http://schemas.openxmlformats.org/officeDocument/2006/relationships/image" Target="../media/image14.jpg"/><Relationship Id="rId13" Type="http://schemas.openxmlformats.org/officeDocument/2006/relationships/image" Target="../media/image15.jp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jpg"/><Relationship Id="rId17" Type="http://schemas.openxmlformats.org/officeDocument/2006/relationships/image" Target="../media/image19.jpg"/><Relationship Id="rId18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jpg"/><Relationship Id="rId8" Type="http://schemas.openxmlformats.org/officeDocument/2006/relationships/image" Target="../media/image10.jpg"/><Relationship Id="rId9" Type="http://schemas.openxmlformats.org/officeDocument/2006/relationships/image" Target="../media/image11.jpg"/><Relationship Id="rId10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jpg"/><Relationship Id="rId5" Type="http://schemas.openxmlformats.org/officeDocument/2006/relationships/image" Target="../media/image23.jpg"/><Relationship Id="rId6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32.jpg"/><Relationship Id="rId20" Type="http://schemas.openxmlformats.org/officeDocument/2006/relationships/image" Target="../media/image43.jpg"/><Relationship Id="rId21" Type="http://schemas.openxmlformats.org/officeDocument/2006/relationships/image" Target="../media/image44.png"/><Relationship Id="rId22" Type="http://schemas.openxmlformats.org/officeDocument/2006/relationships/image" Target="../media/image45.png"/><Relationship Id="rId23" Type="http://schemas.openxmlformats.org/officeDocument/2006/relationships/image" Target="../media/image46.png"/><Relationship Id="rId24" Type="http://schemas.openxmlformats.org/officeDocument/2006/relationships/image" Target="../media/image47.png"/><Relationship Id="rId25" Type="http://schemas.openxmlformats.org/officeDocument/2006/relationships/image" Target="../media/image16.png"/><Relationship Id="rId26" Type="http://schemas.openxmlformats.org/officeDocument/2006/relationships/image" Target="../media/image48.png"/><Relationship Id="rId27" Type="http://schemas.openxmlformats.org/officeDocument/2006/relationships/image" Target="../media/image49.jpg"/><Relationship Id="rId28" Type="http://schemas.openxmlformats.org/officeDocument/2006/relationships/image" Target="../media/image50.jpg"/><Relationship Id="rId29" Type="http://schemas.openxmlformats.org/officeDocument/2006/relationships/image" Target="../media/image51.png"/><Relationship Id="rId10" Type="http://schemas.openxmlformats.org/officeDocument/2006/relationships/image" Target="../media/image33.jpg"/><Relationship Id="rId11" Type="http://schemas.openxmlformats.org/officeDocument/2006/relationships/image" Target="../media/image34.jpg"/><Relationship Id="rId12" Type="http://schemas.openxmlformats.org/officeDocument/2006/relationships/image" Target="../media/image35.jpg"/><Relationship Id="rId13" Type="http://schemas.openxmlformats.org/officeDocument/2006/relationships/image" Target="../media/image36.jpg"/><Relationship Id="rId14" Type="http://schemas.openxmlformats.org/officeDocument/2006/relationships/image" Target="../media/image37.jpg"/><Relationship Id="rId15" Type="http://schemas.openxmlformats.org/officeDocument/2006/relationships/image" Target="../media/image38.jpg"/><Relationship Id="rId16" Type="http://schemas.openxmlformats.org/officeDocument/2006/relationships/image" Target="../media/image39.jpg"/><Relationship Id="rId17" Type="http://schemas.openxmlformats.org/officeDocument/2006/relationships/image" Target="../media/image40.jpg"/><Relationship Id="rId18" Type="http://schemas.openxmlformats.org/officeDocument/2006/relationships/image" Target="../media/image41.jpg"/><Relationship Id="rId19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jpg"/><Relationship Id="rId4" Type="http://schemas.openxmlformats.org/officeDocument/2006/relationships/image" Target="../media/image27.jp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Pembiayaan</a:t>
            </a:r>
            <a:r>
              <a:rPr lang="en-US" sz="2000" b="1" dirty="0" smtClean="0">
                <a:solidFill>
                  <a:prstClr val="black"/>
                </a:solidFill>
              </a:rPr>
              <a:t> &amp;</a:t>
            </a:r>
            <a:r>
              <a:rPr lang="en-US" sz="2000" b="1" dirty="0" err="1" smtClean="0">
                <a:solidFill>
                  <a:prstClr val="black"/>
                </a:solidFill>
              </a:rPr>
              <a:t>Penganggaran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Kesehatan</a:t>
            </a:r>
            <a:r>
              <a:rPr lang="en-US" sz="2000" b="1" smtClean="0">
                <a:solidFill>
                  <a:prstClr val="black"/>
                </a:solidFill>
              </a:rPr>
              <a:t/>
            </a:r>
            <a:br>
              <a:rPr lang="en-US" sz="2000" b="1" smtClean="0">
                <a:solidFill>
                  <a:prstClr val="black"/>
                </a:solidFill>
              </a:rPr>
            </a:br>
            <a:r>
              <a:rPr lang="en-US" sz="2000" b="1" smtClean="0">
                <a:solidFill>
                  <a:prstClr val="white"/>
                </a:solidFill>
              </a:rPr>
              <a:t>Anggun </a:t>
            </a:r>
            <a:r>
              <a:rPr lang="en-US" sz="2000" b="1" dirty="0" smtClean="0">
                <a:solidFill>
                  <a:prstClr val="white"/>
                </a:solidFill>
              </a:rPr>
              <a:t>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3882" y="1652195"/>
            <a:ext cx="5292436" cy="1255756"/>
          </a:xfrm>
          <a:prstGeom prst="rect">
            <a:avLst/>
          </a:prstGeom>
        </p:spPr>
        <p:txBody>
          <a:bodyPr vert="horz" wrap="square" lIns="0" tIns="56409" rIns="0" bIns="0" rtlCol="0">
            <a:spAutoFit/>
          </a:bodyPr>
          <a:lstStyle/>
          <a:p>
            <a:pPr marL="11396">
              <a:spcBef>
                <a:spcPts val="444"/>
              </a:spcBef>
              <a:tabLst>
                <a:tab pos="241017" algn="l"/>
              </a:tabLst>
            </a:pPr>
            <a:r>
              <a:rPr sz="1600" spc="9" dirty="0">
                <a:solidFill>
                  <a:srgbClr val="2DA1BF"/>
                </a:solidFill>
                <a:latin typeface="Wingdings 3"/>
                <a:cs typeface="Wingdings 3"/>
              </a:rPr>
              <a:t></a:t>
            </a:r>
            <a:r>
              <a:rPr sz="1600" spc="9" dirty="0">
                <a:solidFill>
                  <a:srgbClr val="2DA1BF"/>
                </a:solidFill>
                <a:latin typeface="Times New Roman"/>
                <a:cs typeface="Times New Roman"/>
              </a:rPr>
              <a:t>	</a:t>
            </a:r>
            <a:r>
              <a:rPr sz="2400" spc="-4" dirty="0">
                <a:latin typeface="Lucida Sans Unicode"/>
                <a:cs typeface="Lucida Sans Unicode"/>
              </a:rPr>
              <a:t>Health Financing: Makro vs</a:t>
            </a:r>
            <a:r>
              <a:rPr sz="2400" spc="-94" dirty="0">
                <a:latin typeface="Lucida Sans Unicode"/>
                <a:cs typeface="Lucida Sans Unicode"/>
              </a:rPr>
              <a:t> </a:t>
            </a:r>
            <a:r>
              <a:rPr sz="2400" spc="-4" dirty="0">
                <a:latin typeface="Lucida Sans Unicode"/>
                <a:cs typeface="Lucida Sans Unicode"/>
              </a:rPr>
              <a:t>Mikro</a:t>
            </a:r>
            <a:endParaRPr sz="2400" dirty="0">
              <a:latin typeface="Lucida Sans Unicode"/>
              <a:cs typeface="Lucida Sans Unicode"/>
            </a:endParaRPr>
          </a:p>
          <a:p>
            <a:pPr marL="11396">
              <a:spcBef>
                <a:spcPts val="354"/>
              </a:spcBef>
              <a:tabLst>
                <a:tab pos="241017" algn="l"/>
              </a:tabLst>
            </a:pPr>
            <a:r>
              <a:rPr sz="1600" spc="9" dirty="0">
                <a:solidFill>
                  <a:srgbClr val="2DA1BF"/>
                </a:solidFill>
                <a:latin typeface="Wingdings 3"/>
                <a:cs typeface="Wingdings 3"/>
              </a:rPr>
              <a:t></a:t>
            </a:r>
            <a:r>
              <a:rPr sz="1600" spc="9" dirty="0">
                <a:solidFill>
                  <a:srgbClr val="2DA1BF"/>
                </a:solidFill>
                <a:latin typeface="Times New Roman"/>
                <a:cs typeface="Times New Roman"/>
              </a:rPr>
              <a:t>	</a:t>
            </a:r>
            <a:r>
              <a:rPr sz="2400" spc="-4" dirty="0">
                <a:latin typeface="Lucida Sans Unicode"/>
                <a:cs typeface="Lucida Sans Unicode"/>
              </a:rPr>
              <a:t>Arti</a:t>
            </a:r>
            <a:r>
              <a:rPr sz="2400" spc="-22" dirty="0">
                <a:latin typeface="Lucida Sans Unicode"/>
                <a:cs typeface="Lucida Sans Unicode"/>
              </a:rPr>
              <a:t> </a:t>
            </a:r>
            <a:r>
              <a:rPr sz="2400" spc="-4" dirty="0">
                <a:latin typeface="Lucida Sans Unicode"/>
                <a:cs typeface="Lucida Sans Unicode"/>
              </a:rPr>
              <a:t>Penting</a:t>
            </a:r>
            <a:endParaRPr sz="2400" dirty="0">
              <a:latin typeface="Lucida Sans Unicode"/>
              <a:cs typeface="Lucida Sans Unicode"/>
            </a:endParaRPr>
          </a:p>
          <a:p>
            <a:pPr marL="11396">
              <a:spcBef>
                <a:spcPts val="354"/>
              </a:spcBef>
              <a:tabLst>
                <a:tab pos="241017" algn="l"/>
              </a:tabLst>
            </a:pPr>
            <a:r>
              <a:rPr sz="1600" spc="9" dirty="0">
                <a:solidFill>
                  <a:srgbClr val="2DA1BF"/>
                </a:solidFill>
                <a:latin typeface="Wingdings 3"/>
                <a:cs typeface="Wingdings 3"/>
              </a:rPr>
              <a:t></a:t>
            </a:r>
            <a:r>
              <a:rPr sz="1600" spc="9" dirty="0">
                <a:solidFill>
                  <a:srgbClr val="2DA1BF"/>
                </a:solidFill>
                <a:latin typeface="Times New Roman"/>
                <a:cs typeface="Times New Roman"/>
              </a:rPr>
              <a:t>	</a:t>
            </a:r>
            <a:r>
              <a:rPr sz="2400" spc="-4" dirty="0">
                <a:latin typeface="Lucida Sans Unicode"/>
                <a:cs typeface="Lucida Sans Unicode"/>
              </a:rPr>
              <a:t>Jenis-jenis</a:t>
            </a:r>
            <a:r>
              <a:rPr sz="2400" spc="-40" dirty="0">
                <a:latin typeface="Lucida Sans Unicode"/>
                <a:cs typeface="Lucida Sans Unicode"/>
              </a:rPr>
              <a:t> </a:t>
            </a:r>
            <a:r>
              <a:rPr sz="2400" spc="-4" dirty="0">
                <a:latin typeface="Lucida Sans Unicode"/>
                <a:cs typeface="Lucida Sans Unicode"/>
              </a:rPr>
              <a:t>Pembiayaan</a:t>
            </a:r>
            <a:endParaRPr sz="24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12917" y="907678"/>
            <a:ext cx="224443" cy="363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82340" y="907678"/>
            <a:ext cx="224443" cy="3630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2458" y="907678"/>
            <a:ext cx="211975" cy="3630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1809" y="927847"/>
            <a:ext cx="220286" cy="342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02132" y="927847"/>
            <a:ext cx="220287" cy="342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97034" y="1012565"/>
            <a:ext cx="249381" cy="2662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66456" y="1012565"/>
            <a:ext cx="249381" cy="2662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55668" y="1012565"/>
            <a:ext cx="232756" cy="2662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12622" y="1012565"/>
            <a:ext cx="236912" cy="2662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91098" y="1012565"/>
            <a:ext cx="174567" cy="2662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15542" y="1012565"/>
            <a:ext cx="241068" cy="2662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02332" y="1012565"/>
            <a:ext cx="211975" cy="2581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8679" y="5647765"/>
            <a:ext cx="4493029" cy="80816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8679" y="5647765"/>
            <a:ext cx="4493029" cy="80816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7595" y="5643732"/>
            <a:ext cx="3322782" cy="812426"/>
          </a:xfrm>
          <a:custGeom>
            <a:avLst/>
            <a:gdLst/>
            <a:ahLst/>
            <a:cxnLst/>
            <a:rect l="l" t="t" r="r" b="b"/>
            <a:pathLst>
              <a:path w="3655060" h="920750">
                <a:moveTo>
                  <a:pt x="0" y="0"/>
                </a:moveTo>
                <a:lnTo>
                  <a:pt x="7619" y="7620"/>
                </a:lnTo>
                <a:lnTo>
                  <a:pt x="2870867" y="920496"/>
                </a:lnTo>
                <a:lnTo>
                  <a:pt x="3654821" y="9204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5636" y="5514638"/>
            <a:ext cx="3038302" cy="93994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5636" y="5503881"/>
            <a:ext cx="3090949" cy="9520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5636" y="5503881"/>
            <a:ext cx="3090949" cy="9520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9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2727" y="1479177"/>
            <a:ext cx="2908300" cy="872938"/>
          </a:xfrm>
          <a:custGeom>
            <a:avLst/>
            <a:gdLst/>
            <a:ahLst/>
            <a:cxnLst/>
            <a:rect l="l" t="t" r="r" b="b"/>
            <a:pathLst>
              <a:path w="3199129" h="989330">
                <a:moveTo>
                  <a:pt x="0" y="989076"/>
                </a:moveTo>
                <a:lnTo>
                  <a:pt x="3198876" y="989076"/>
                </a:lnTo>
                <a:lnTo>
                  <a:pt x="3198876" y="0"/>
                </a:lnTo>
                <a:lnTo>
                  <a:pt x="0" y="0"/>
                </a:lnTo>
                <a:lnTo>
                  <a:pt x="0" y="989076"/>
                </a:lnTo>
                <a:close/>
              </a:path>
            </a:pathLst>
          </a:custGeom>
          <a:solidFill>
            <a:srgbClr val="2DA1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7186" y="1473798"/>
            <a:ext cx="2922155" cy="886384"/>
          </a:xfrm>
          <a:custGeom>
            <a:avLst/>
            <a:gdLst/>
            <a:ahLst/>
            <a:cxnLst/>
            <a:rect l="l" t="t" r="r" b="b"/>
            <a:pathLst>
              <a:path w="3214370" h="1004569">
                <a:moveTo>
                  <a:pt x="3214116" y="0"/>
                </a:moveTo>
                <a:lnTo>
                  <a:pt x="0" y="0"/>
                </a:lnTo>
                <a:lnTo>
                  <a:pt x="0" y="1004316"/>
                </a:lnTo>
                <a:lnTo>
                  <a:pt x="3214116" y="1004316"/>
                </a:lnTo>
                <a:lnTo>
                  <a:pt x="3214116" y="996696"/>
                </a:lnTo>
                <a:lnTo>
                  <a:pt x="13715" y="996696"/>
                </a:lnTo>
                <a:lnTo>
                  <a:pt x="6095" y="990600"/>
                </a:lnTo>
                <a:lnTo>
                  <a:pt x="13715" y="990600"/>
                </a:lnTo>
                <a:lnTo>
                  <a:pt x="13715" y="13716"/>
                </a:lnTo>
                <a:lnTo>
                  <a:pt x="6095" y="13716"/>
                </a:lnTo>
                <a:lnTo>
                  <a:pt x="13715" y="6096"/>
                </a:lnTo>
                <a:lnTo>
                  <a:pt x="3214116" y="6096"/>
                </a:lnTo>
                <a:lnTo>
                  <a:pt x="3214116" y="0"/>
                </a:lnTo>
                <a:close/>
              </a:path>
              <a:path w="3214370" h="1004569">
                <a:moveTo>
                  <a:pt x="13715" y="990600"/>
                </a:moveTo>
                <a:lnTo>
                  <a:pt x="6095" y="990600"/>
                </a:lnTo>
                <a:lnTo>
                  <a:pt x="13715" y="996696"/>
                </a:lnTo>
                <a:lnTo>
                  <a:pt x="13715" y="990600"/>
                </a:lnTo>
                <a:close/>
              </a:path>
              <a:path w="3214370" h="1004569">
                <a:moveTo>
                  <a:pt x="3200399" y="990600"/>
                </a:moveTo>
                <a:lnTo>
                  <a:pt x="13715" y="990600"/>
                </a:lnTo>
                <a:lnTo>
                  <a:pt x="13715" y="996696"/>
                </a:lnTo>
                <a:lnTo>
                  <a:pt x="3200399" y="996696"/>
                </a:lnTo>
                <a:lnTo>
                  <a:pt x="3200399" y="990600"/>
                </a:lnTo>
                <a:close/>
              </a:path>
              <a:path w="3214370" h="1004569">
                <a:moveTo>
                  <a:pt x="3200399" y="6096"/>
                </a:moveTo>
                <a:lnTo>
                  <a:pt x="3200399" y="996696"/>
                </a:lnTo>
                <a:lnTo>
                  <a:pt x="3206496" y="990600"/>
                </a:lnTo>
                <a:lnTo>
                  <a:pt x="3214116" y="990600"/>
                </a:lnTo>
                <a:lnTo>
                  <a:pt x="3214116" y="13716"/>
                </a:lnTo>
                <a:lnTo>
                  <a:pt x="3206496" y="13716"/>
                </a:lnTo>
                <a:lnTo>
                  <a:pt x="3200399" y="6096"/>
                </a:lnTo>
                <a:close/>
              </a:path>
              <a:path w="3214370" h="1004569">
                <a:moveTo>
                  <a:pt x="3214116" y="990600"/>
                </a:moveTo>
                <a:lnTo>
                  <a:pt x="3206496" y="990600"/>
                </a:lnTo>
                <a:lnTo>
                  <a:pt x="3200399" y="996696"/>
                </a:lnTo>
                <a:lnTo>
                  <a:pt x="3214116" y="996696"/>
                </a:lnTo>
                <a:lnTo>
                  <a:pt x="3214116" y="990600"/>
                </a:lnTo>
                <a:close/>
              </a:path>
              <a:path w="3214370" h="1004569">
                <a:moveTo>
                  <a:pt x="13715" y="6096"/>
                </a:moveTo>
                <a:lnTo>
                  <a:pt x="6095" y="13716"/>
                </a:lnTo>
                <a:lnTo>
                  <a:pt x="13715" y="13716"/>
                </a:lnTo>
                <a:lnTo>
                  <a:pt x="13715" y="6096"/>
                </a:lnTo>
                <a:close/>
              </a:path>
              <a:path w="3214370" h="1004569">
                <a:moveTo>
                  <a:pt x="3200399" y="6096"/>
                </a:moveTo>
                <a:lnTo>
                  <a:pt x="13715" y="6096"/>
                </a:lnTo>
                <a:lnTo>
                  <a:pt x="13715" y="13716"/>
                </a:lnTo>
                <a:lnTo>
                  <a:pt x="3200399" y="13716"/>
                </a:lnTo>
                <a:lnTo>
                  <a:pt x="3200399" y="6096"/>
                </a:lnTo>
                <a:close/>
              </a:path>
              <a:path w="3214370" h="1004569">
                <a:moveTo>
                  <a:pt x="3214116" y="6096"/>
                </a:moveTo>
                <a:lnTo>
                  <a:pt x="3200399" y="6096"/>
                </a:lnTo>
                <a:lnTo>
                  <a:pt x="3206496" y="13716"/>
                </a:lnTo>
                <a:lnTo>
                  <a:pt x="3214116" y="13716"/>
                </a:lnTo>
                <a:lnTo>
                  <a:pt x="3214116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2000" y="2622177"/>
            <a:ext cx="2908300" cy="808504"/>
          </a:xfrm>
          <a:custGeom>
            <a:avLst/>
            <a:gdLst/>
            <a:ahLst/>
            <a:cxnLst/>
            <a:rect l="l" t="t" r="r" b="b"/>
            <a:pathLst>
              <a:path w="3199129" h="916304">
                <a:moveTo>
                  <a:pt x="3198876" y="915924"/>
                </a:moveTo>
                <a:lnTo>
                  <a:pt x="3198876" y="0"/>
                </a:lnTo>
                <a:lnTo>
                  <a:pt x="0" y="0"/>
                </a:lnTo>
                <a:lnTo>
                  <a:pt x="0" y="915924"/>
                </a:lnTo>
                <a:lnTo>
                  <a:pt x="3198876" y="915924"/>
                </a:lnTo>
                <a:close/>
              </a:path>
            </a:pathLst>
          </a:custGeom>
          <a:solidFill>
            <a:srgbClr val="2DA1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6458" y="2616798"/>
            <a:ext cx="2922155" cy="813546"/>
          </a:xfrm>
          <a:custGeom>
            <a:avLst/>
            <a:gdLst/>
            <a:ahLst/>
            <a:cxnLst/>
            <a:rect l="l" t="t" r="r" b="b"/>
            <a:pathLst>
              <a:path w="3214370" h="922020">
                <a:moveTo>
                  <a:pt x="3214116" y="0"/>
                </a:moveTo>
                <a:lnTo>
                  <a:pt x="0" y="0"/>
                </a:lnTo>
                <a:lnTo>
                  <a:pt x="0" y="922020"/>
                </a:lnTo>
                <a:lnTo>
                  <a:pt x="13715" y="922020"/>
                </a:lnTo>
                <a:lnTo>
                  <a:pt x="13715" y="13716"/>
                </a:lnTo>
                <a:lnTo>
                  <a:pt x="6096" y="13716"/>
                </a:lnTo>
                <a:lnTo>
                  <a:pt x="13715" y="6096"/>
                </a:lnTo>
                <a:lnTo>
                  <a:pt x="3214116" y="6096"/>
                </a:lnTo>
                <a:lnTo>
                  <a:pt x="3214116" y="0"/>
                </a:lnTo>
                <a:close/>
              </a:path>
              <a:path w="3214370" h="922020">
                <a:moveTo>
                  <a:pt x="3200400" y="6096"/>
                </a:moveTo>
                <a:lnTo>
                  <a:pt x="3200400" y="922020"/>
                </a:lnTo>
                <a:lnTo>
                  <a:pt x="3214116" y="922020"/>
                </a:lnTo>
                <a:lnTo>
                  <a:pt x="3214116" y="13716"/>
                </a:lnTo>
                <a:lnTo>
                  <a:pt x="3206496" y="13716"/>
                </a:lnTo>
                <a:lnTo>
                  <a:pt x="3200400" y="6096"/>
                </a:lnTo>
                <a:close/>
              </a:path>
              <a:path w="3214370" h="922020">
                <a:moveTo>
                  <a:pt x="13715" y="6096"/>
                </a:moveTo>
                <a:lnTo>
                  <a:pt x="6096" y="13716"/>
                </a:lnTo>
                <a:lnTo>
                  <a:pt x="13715" y="13716"/>
                </a:lnTo>
                <a:lnTo>
                  <a:pt x="13715" y="6096"/>
                </a:lnTo>
                <a:close/>
              </a:path>
              <a:path w="3214370" h="922020">
                <a:moveTo>
                  <a:pt x="3200400" y="6096"/>
                </a:moveTo>
                <a:lnTo>
                  <a:pt x="13715" y="6096"/>
                </a:lnTo>
                <a:lnTo>
                  <a:pt x="13715" y="13716"/>
                </a:lnTo>
                <a:lnTo>
                  <a:pt x="3200400" y="13716"/>
                </a:lnTo>
                <a:lnTo>
                  <a:pt x="3200400" y="6096"/>
                </a:lnTo>
                <a:close/>
              </a:path>
              <a:path w="3214370" h="922020">
                <a:moveTo>
                  <a:pt x="3214116" y="6096"/>
                </a:moveTo>
                <a:lnTo>
                  <a:pt x="3200400" y="6096"/>
                </a:lnTo>
                <a:lnTo>
                  <a:pt x="3206496" y="13716"/>
                </a:lnTo>
                <a:lnTo>
                  <a:pt x="3214116" y="13716"/>
                </a:lnTo>
                <a:lnTo>
                  <a:pt x="3214116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56909" y="1546413"/>
            <a:ext cx="2908300" cy="1884269"/>
          </a:xfrm>
          <a:custGeom>
            <a:avLst/>
            <a:gdLst/>
            <a:ahLst/>
            <a:cxnLst/>
            <a:rect l="l" t="t" r="r" b="b"/>
            <a:pathLst>
              <a:path w="3199129" h="2135504">
                <a:moveTo>
                  <a:pt x="3198876" y="2135124"/>
                </a:moveTo>
                <a:lnTo>
                  <a:pt x="3198876" y="0"/>
                </a:lnTo>
                <a:lnTo>
                  <a:pt x="0" y="0"/>
                </a:lnTo>
                <a:lnTo>
                  <a:pt x="0" y="2135124"/>
                </a:lnTo>
                <a:lnTo>
                  <a:pt x="3198876" y="2135124"/>
                </a:lnTo>
                <a:close/>
              </a:path>
            </a:pathLst>
          </a:custGeom>
          <a:solidFill>
            <a:srgbClr val="2DA1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51367" y="1541033"/>
            <a:ext cx="2922155" cy="1889312"/>
          </a:xfrm>
          <a:custGeom>
            <a:avLst/>
            <a:gdLst/>
            <a:ahLst/>
            <a:cxnLst/>
            <a:rect l="l" t="t" r="r" b="b"/>
            <a:pathLst>
              <a:path w="3214370" h="2141220">
                <a:moveTo>
                  <a:pt x="3214116" y="0"/>
                </a:moveTo>
                <a:lnTo>
                  <a:pt x="0" y="0"/>
                </a:lnTo>
                <a:lnTo>
                  <a:pt x="0" y="2141220"/>
                </a:lnTo>
                <a:lnTo>
                  <a:pt x="13716" y="2141220"/>
                </a:lnTo>
                <a:lnTo>
                  <a:pt x="13716" y="13716"/>
                </a:lnTo>
                <a:lnTo>
                  <a:pt x="6096" y="13716"/>
                </a:lnTo>
                <a:lnTo>
                  <a:pt x="13716" y="6096"/>
                </a:lnTo>
                <a:lnTo>
                  <a:pt x="3214116" y="6096"/>
                </a:lnTo>
                <a:lnTo>
                  <a:pt x="3214116" y="0"/>
                </a:lnTo>
                <a:close/>
              </a:path>
              <a:path w="3214370" h="2141220">
                <a:moveTo>
                  <a:pt x="3200400" y="6096"/>
                </a:moveTo>
                <a:lnTo>
                  <a:pt x="3200400" y="2141220"/>
                </a:lnTo>
                <a:lnTo>
                  <a:pt x="3214116" y="2141220"/>
                </a:lnTo>
                <a:lnTo>
                  <a:pt x="3214116" y="13716"/>
                </a:lnTo>
                <a:lnTo>
                  <a:pt x="3206496" y="13716"/>
                </a:lnTo>
                <a:lnTo>
                  <a:pt x="3200400" y="6096"/>
                </a:lnTo>
                <a:close/>
              </a:path>
              <a:path w="3214370" h="2141220">
                <a:moveTo>
                  <a:pt x="13716" y="6096"/>
                </a:moveTo>
                <a:lnTo>
                  <a:pt x="6096" y="13716"/>
                </a:lnTo>
                <a:lnTo>
                  <a:pt x="13716" y="13716"/>
                </a:lnTo>
                <a:lnTo>
                  <a:pt x="13716" y="6096"/>
                </a:lnTo>
                <a:close/>
              </a:path>
              <a:path w="3214370" h="2141220">
                <a:moveTo>
                  <a:pt x="3200400" y="6096"/>
                </a:moveTo>
                <a:lnTo>
                  <a:pt x="13716" y="6096"/>
                </a:lnTo>
                <a:lnTo>
                  <a:pt x="13716" y="13716"/>
                </a:lnTo>
                <a:lnTo>
                  <a:pt x="3200400" y="13716"/>
                </a:lnTo>
                <a:lnTo>
                  <a:pt x="3200400" y="6096"/>
                </a:lnTo>
                <a:close/>
              </a:path>
              <a:path w="3214370" h="2141220">
                <a:moveTo>
                  <a:pt x="3214116" y="6096"/>
                </a:moveTo>
                <a:lnTo>
                  <a:pt x="3200400" y="6096"/>
                </a:lnTo>
                <a:lnTo>
                  <a:pt x="3206496" y="13716"/>
                </a:lnTo>
                <a:lnTo>
                  <a:pt x="3214116" y="13716"/>
                </a:lnTo>
                <a:lnTo>
                  <a:pt x="3214116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29289" y="756621"/>
            <a:ext cx="1965036" cy="506506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372067" marR="4559" indent="-361242">
              <a:spcBef>
                <a:spcPts val="90"/>
              </a:spcBef>
            </a:pPr>
            <a:r>
              <a:rPr sz="1600" b="1" spc="-13" dirty="0">
                <a:latin typeface="Arial Black"/>
                <a:cs typeface="Arial Black"/>
              </a:rPr>
              <a:t>GLOBAL</a:t>
            </a:r>
            <a:r>
              <a:rPr sz="1600" b="1" spc="-85" dirty="0">
                <a:latin typeface="Arial Black"/>
                <a:cs typeface="Arial Black"/>
              </a:rPr>
              <a:t> </a:t>
            </a:r>
            <a:r>
              <a:rPr sz="1600" b="1" spc="-18" dirty="0">
                <a:latin typeface="Arial Black"/>
                <a:cs typeface="Arial Black"/>
              </a:rPr>
              <a:t>HEALTH  </a:t>
            </a:r>
            <a:r>
              <a:rPr sz="1600" b="1" spc="-4" dirty="0">
                <a:latin typeface="Arial Black"/>
                <a:cs typeface="Arial Black"/>
              </a:rPr>
              <a:t>SPENDING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21646" y="756621"/>
            <a:ext cx="2033155" cy="506506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521351" marR="4559" indent="-510525">
              <a:spcBef>
                <a:spcPts val="90"/>
              </a:spcBef>
            </a:pPr>
            <a:r>
              <a:rPr sz="1600" b="1" spc="-13" dirty="0">
                <a:latin typeface="Arial Black"/>
                <a:cs typeface="Arial Black"/>
              </a:rPr>
              <a:t>GLOBAL</a:t>
            </a:r>
            <a:r>
              <a:rPr sz="1600" b="1" spc="-85" dirty="0">
                <a:latin typeface="Arial Black"/>
                <a:cs typeface="Arial Black"/>
              </a:rPr>
              <a:t> </a:t>
            </a:r>
            <a:r>
              <a:rPr sz="1600" b="1" spc="-4" dirty="0">
                <a:latin typeface="Arial Black"/>
                <a:cs typeface="Arial Black"/>
              </a:rPr>
              <a:t>DISEASE  </a:t>
            </a:r>
            <a:r>
              <a:rPr sz="1600" b="1" spc="-9" dirty="0">
                <a:latin typeface="Arial Black"/>
                <a:cs typeface="Arial Black"/>
              </a:rPr>
              <a:t>BURDEN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2727" y="1704638"/>
            <a:ext cx="2908300" cy="506506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385743" marR="380044" indent="151562">
              <a:spcBef>
                <a:spcPts val="90"/>
              </a:spcBef>
            </a:pPr>
            <a:r>
              <a:rPr sz="1600" spc="-9" dirty="0">
                <a:latin typeface="Arial"/>
                <a:cs typeface="Arial"/>
              </a:rPr>
              <a:t>LOW-AND </a:t>
            </a:r>
            <a:r>
              <a:rPr sz="1600" spc="-4" dirty="0">
                <a:latin typeface="Arial"/>
                <a:cs typeface="Arial"/>
              </a:rPr>
              <a:t>MIDDLE 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9" dirty="0">
                <a:latin typeface="Arial"/>
                <a:cs typeface="Arial"/>
              </a:rPr>
              <a:t>NC</a:t>
            </a:r>
            <a:r>
              <a:rPr sz="1600" dirty="0">
                <a:latin typeface="Arial"/>
                <a:cs typeface="Arial"/>
              </a:rPr>
              <a:t>OME-</a:t>
            </a:r>
            <a:r>
              <a:rPr sz="1600" spc="-9" dirty="0">
                <a:latin typeface="Arial"/>
                <a:cs typeface="Arial"/>
              </a:rPr>
              <a:t>C</a:t>
            </a:r>
            <a:r>
              <a:rPr sz="1600" dirty="0">
                <a:latin typeface="Arial"/>
                <a:cs typeface="Arial"/>
              </a:rPr>
              <a:t>O</a:t>
            </a:r>
            <a:r>
              <a:rPr sz="1600" spc="-9" dirty="0">
                <a:latin typeface="Arial"/>
                <a:cs typeface="Arial"/>
              </a:rPr>
              <a:t>UN</a:t>
            </a:r>
            <a:r>
              <a:rPr sz="1600" spc="4" dirty="0">
                <a:latin typeface="Arial"/>
                <a:cs typeface="Arial"/>
              </a:rPr>
              <a:t>T</a:t>
            </a:r>
            <a:r>
              <a:rPr sz="1600" spc="-9" dirty="0">
                <a:latin typeface="Arial"/>
                <a:cs typeface="Arial"/>
              </a:rPr>
              <a:t>R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4" dirty="0">
                <a:latin typeface="Arial"/>
                <a:cs typeface="Arial"/>
              </a:rPr>
              <a:t>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56909" y="2847638"/>
            <a:ext cx="2908300" cy="506506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385743" marR="380044" indent="161248">
              <a:spcBef>
                <a:spcPts val="90"/>
              </a:spcBef>
            </a:pPr>
            <a:r>
              <a:rPr sz="1600" spc="-4" dirty="0">
                <a:latin typeface="Arial"/>
                <a:cs typeface="Arial"/>
              </a:rPr>
              <a:t>LOW </a:t>
            </a:r>
            <a:r>
              <a:rPr sz="1600" spc="-9" dirty="0">
                <a:latin typeface="Arial"/>
                <a:cs typeface="Arial"/>
              </a:rPr>
              <a:t>AND </a:t>
            </a:r>
            <a:r>
              <a:rPr sz="1600" spc="-4" dirty="0">
                <a:latin typeface="Arial"/>
                <a:cs typeface="Arial"/>
              </a:rPr>
              <a:t>MIDDLE 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9" dirty="0">
                <a:latin typeface="Arial"/>
                <a:cs typeface="Arial"/>
              </a:rPr>
              <a:t>NC</a:t>
            </a:r>
            <a:r>
              <a:rPr sz="1600" dirty="0">
                <a:latin typeface="Arial"/>
                <a:cs typeface="Arial"/>
              </a:rPr>
              <a:t>OME-</a:t>
            </a:r>
            <a:r>
              <a:rPr sz="1600" spc="-9" dirty="0">
                <a:latin typeface="Arial"/>
                <a:cs typeface="Arial"/>
              </a:rPr>
              <a:t>C</a:t>
            </a:r>
            <a:r>
              <a:rPr sz="1600" dirty="0">
                <a:latin typeface="Arial"/>
                <a:cs typeface="Arial"/>
              </a:rPr>
              <a:t>O</a:t>
            </a:r>
            <a:r>
              <a:rPr sz="1600" spc="-9" dirty="0">
                <a:latin typeface="Arial"/>
                <a:cs typeface="Arial"/>
              </a:rPr>
              <a:t>UN</a:t>
            </a:r>
            <a:r>
              <a:rPr sz="1600" spc="4" dirty="0">
                <a:latin typeface="Arial"/>
                <a:cs typeface="Arial"/>
              </a:rPr>
              <a:t>T</a:t>
            </a:r>
            <a:r>
              <a:rPr sz="1600" spc="-9" dirty="0">
                <a:latin typeface="Arial"/>
                <a:cs typeface="Arial"/>
              </a:rPr>
              <a:t>R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4" dirty="0">
                <a:latin typeface="Arial"/>
                <a:cs typeface="Arial"/>
              </a:rPr>
              <a:t>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11189" y="3121063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1" y="0"/>
                </a:moveTo>
                <a:lnTo>
                  <a:pt x="0" y="0"/>
                </a:lnTo>
                <a:lnTo>
                  <a:pt x="0" y="13716"/>
                </a:lnTo>
                <a:lnTo>
                  <a:pt x="50291" y="13716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30832" y="3121063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2" y="0"/>
                </a:moveTo>
                <a:lnTo>
                  <a:pt x="0" y="0"/>
                </a:lnTo>
                <a:lnTo>
                  <a:pt x="0" y="13716"/>
                </a:lnTo>
                <a:lnTo>
                  <a:pt x="50292" y="13716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49093" y="3121063"/>
            <a:ext cx="47335" cy="12326"/>
          </a:xfrm>
          <a:custGeom>
            <a:avLst/>
            <a:gdLst/>
            <a:ahLst/>
            <a:cxnLst/>
            <a:rect l="l" t="t" r="r" b="b"/>
            <a:pathLst>
              <a:path w="52070" h="13970">
                <a:moveTo>
                  <a:pt x="51815" y="0"/>
                </a:moveTo>
                <a:lnTo>
                  <a:pt x="0" y="0"/>
                </a:lnTo>
                <a:lnTo>
                  <a:pt x="0" y="13716"/>
                </a:lnTo>
                <a:lnTo>
                  <a:pt x="51815" y="13716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68734" y="3121063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1" y="0"/>
                </a:moveTo>
                <a:lnTo>
                  <a:pt x="0" y="0"/>
                </a:lnTo>
                <a:lnTo>
                  <a:pt x="0" y="13716"/>
                </a:lnTo>
                <a:lnTo>
                  <a:pt x="50291" y="13716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88377" y="3121063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2" y="0"/>
                </a:moveTo>
                <a:lnTo>
                  <a:pt x="0" y="0"/>
                </a:lnTo>
                <a:lnTo>
                  <a:pt x="0" y="13716"/>
                </a:lnTo>
                <a:lnTo>
                  <a:pt x="50292" y="13716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06638" y="3121063"/>
            <a:ext cx="47335" cy="12326"/>
          </a:xfrm>
          <a:custGeom>
            <a:avLst/>
            <a:gdLst/>
            <a:ahLst/>
            <a:cxnLst/>
            <a:rect l="l" t="t" r="r" b="b"/>
            <a:pathLst>
              <a:path w="52070" h="13970">
                <a:moveTo>
                  <a:pt x="51815" y="0"/>
                </a:moveTo>
                <a:lnTo>
                  <a:pt x="0" y="0"/>
                </a:lnTo>
                <a:lnTo>
                  <a:pt x="0" y="13716"/>
                </a:lnTo>
                <a:lnTo>
                  <a:pt x="51815" y="13716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26280" y="3121063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1" y="0"/>
                </a:moveTo>
                <a:lnTo>
                  <a:pt x="0" y="0"/>
                </a:lnTo>
                <a:lnTo>
                  <a:pt x="0" y="13716"/>
                </a:lnTo>
                <a:lnTo>
                  <a:pt x="50291" y="13716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45923" y="3121063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2" y="0"/>
                </a:moveTo>
                <a:lnTo>
                  <a:pt x="0" y="0"/>
                </a:lnTo>
                <a:lnTo>
                  <a:pt x="0" y="13716"/>
                </a:lnTo>
                <a:lnTo>
                  <a:pt x="50292" y="13716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64184" y="3121063"/>
            <a:ext cx="47335" cy="12326"/>
          </a:xfrm>
          <a:custGeom>
            <a:avLst/>
            <a:gdLst/>
            <a:ahLst/>
            <a:cxnLst/>
            <a:rect l="l" t="t" r="r" b="b"/>
            <a:pathLst>
              <a:path w="52070" h="13970">
                <a:moveTo>
                  <a:pt x="51815" y="0"/>
                </a:moveTo>
                <a:lnTo>
                  <a:pt x="0" y="0"/>
                </a:lnTo>
                <a:lnTo>
                  <a:pt x="0" y="13716"/>
                </a:lnTo>
                <a:lnTo>
                  <a:pt x="51815" y="13716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24003" y="3082067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1"/>
                </a:lnTo>
                <a:lnTo>
                  <a:pt x="13716" y="5029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4003" y="3004073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2"/>
                </a:lnTo>
                <a:lnTo>
                  <a:pt x="13716" y="50292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24003" y="2924737"/>
            <a:ext cx="12700" cy="45943"/>
          </a:xfrm>
          <a:custGeom>
            <a:avLst/>
            <a:gdLst/>
            <a:ahLst/>
            <a:cxnLst/>
            <a:rect l="l" t="t" r="r" b="b"/>
            <a:pathLst>
              <a:path w="13970" h="52070">
                <a:moveTo>
                  <a:pt x="13716" y="0"/>
                </a:moveTo>
                <a:lnTo>
                  <a:pt x="0" y="0"/>
                </a:lnTo>
                <a:lnTo>
                  <a:pt x="0" y="51815"/>
                </a:lnTo>
                <a:lnTo>
                  <a:pt x="13716" y="51815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24003" y="2846741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1"/>
                </a:lnTo>
                <a:lnTo>
                  <a:pt x="13716" y="5029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24003" y="2768749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2"/>
                </a:lnTo>
                <a:lnTo>
                  <a:pt x="13716" y="50292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24003" y="2689413"/>
            <a:ext cx="12700" cy="45943"/>
          </a:xfrm>
          <a:custGeom>
            <a:avLst/>
            <a:gdLst/>
            <a:ahLst/>
            <a:cxnLst/>
            <a:rect l="l" t="t" r="r" b="b"/>
            <a:pathLst>
              <a:path w="13970" h="52069">
                <a:moveTo>
                  <a:pt x="13716" y="0"/>
                </a:moveTo>
                <a:lnTo>
                  <a:pt x="0" y="0"/>
                </a:lnTo>
                <a:lnTo>
                  <a:pt x="0" y="51815"/>
                </a:lnTo>
                <a:lnTo>
                  <a:pt x="13716" y="51815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24003" y="2611419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1"/>
                </a:lnTo>
                <a:lnTo>
                  <a:pt x="13716" y="5029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324003" y="2533427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2"/>
                </a:lnTo>
                <a:lnTo>
                  <a:pt x="13716" y="50292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324003" y="2454090"/>
            <a:ext cx="12700" cy="45943"/>
          </a:xfrm>
          <a:custGeom>
            <a:avLst/>
            <a:gdLst/>
            <a:ahLst/>
            <a:cxnLst/>
            <a:rect l="l" t="t" r="r" b="b"/>
            <a:pathLst>
              <a:path w="13970" h="52069">
                <a:moveTo>
                  <a:pt x="13716" y="0"/>
                </a:moveTo>
                <a:lnTo>
                  <a:pt x="0" y="0"/>
                </a:lnTo>
                <a:lnTo>
                  <a:pt x="0" y="51815"/>
                </a:lnTo>
                <a:lnTo>
                  <a:pt x="13716" y="51815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24003" y="2376094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1"/>
                </a:lnTo>
                <a:lnTo>
                  <a:pt x="13716" y="5029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24003" y="2298102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2"/>
                </a:lnTo>
                <a:lnTo>
                  <a:pt x="13716" y="50292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324003" y="2218766"/>
            <a:ext cx="12700" cy="45943"/>
          </a:xfrm>
          <a:custGeom>
            <a:avLst/>
            <a:gdLst/>
            <a:ahLst/>
            <a:cxnLst/>
            <a:rect l="l" t="t" r="r" b="b"/>
            <a:pathLst>
              <a:path w="13970" h="52069">
                <a:moveTo>
                  <a:pt x="13716" y="0"/>
                </a:moveTo>
                <a:lnTo>
                  <a:pt x="0" y="0"/>
                </a:lnTo>
                <a:lnTo>
                  <a:pt x="0" y="51815"/>
                </a:lnTo>
                <a:lnTo>
                  <a:pt x="13716" y="51815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24003" y="2140772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1"/>
                </a:lnTo>
                <a:lnTo>
                  <a:pt x="13716" y="5029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24003" y="2062779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2"/>
                </a:lnTo>
                <a:lnTo>
                  <a:pt x="13716" y="50292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24003" y="1983443"/>
            <a:ext cx="12700" cy="45943"/>
          </a:xfrm>
          <a:custGeom>
            <a:avLst/>
            <a:gdLst/>
            <a:ahLst/>
            <a:cxnLst/>
            <a:rect l="l" t="t" r="r" b="b"/>
            <a:pathLst>
              <a:path w="13970" h="52069">
                <a:moveTo>
                  <a:pt x="13716" y="0"/>
                </a:moveTo>
                <a:lnTo>
                  <a:pt x="0" y="0"/>
                </a:lnTo>
                <a:lnTo>
                  <a:pt x="0" y="51815"/>
                </a:lnTo>
                <a:lnTo>
                  <a:pt x="13716" y="51815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76007" y="1910828"/>
            <a:ext cx="260927" cy="39221"/>
          </a:xfrm>
          <a:custGeom>
            <a:avLst/>
            <a:gdLst/>
            <a:ahLst/>
            <a:cxnLst/>
            <a:rect l="l" t="t" r="r" b="b"/>
            <a:pathLst>
              <a:path w="287020" h="44450">
                <a:moveTo>
                  <a:pt x="272795" y="6096"/>
                </a:moveTo>
                <a:lnTo>
                  <a:pt x="272795" y="44196"/>
                </a:lnTo>
                <a:lnTo>
                  <a:pt x="286512" y="44196"/>
                </a:lnTo>
                <a:lnTo>
                  <a:pt x="286512" y="13716"/>
                </a:lnTo>
                <a:lnTo>
                  <a:pt x="278891" y="13716"/>
                </a:lnTo>
                <a:lnTo>
                  <a:pt x="272795" y="6096"/>
                </a:lnTo>
                <a:close/>
              </a:path>
              <a:path w="287020" h="44450">
                <a:moveTo>
                  <a:pt x="286512" y="0"/>
                </a:moveTo>
                <a:lnTo>
                  <a:pt x="266700" y="0"/>
                </a:lnTo>
                <a:lnTo>
                  <a:pt x="266700" y="13716"/>
                </a:lnTo>
                <a:lnTo>
                  <a:pt x="272795" y="13716"/>
                </a:lnTo>
                <a:lnTo>
                  <a:pt x="272795" y="6096"/>
                </a:lnTo>
                <a:lnTo>
                  <a:pt x="286512" y="6096"/>
                </a:lnTo>
                <a:lnTo>
                  <a:pt x="286512" y="0"/>
                </a:lnTo>
                <a:close/>
              </a:path>
              <a:path w="287020" h="44450">
                <a:moveTo>
                  <a:pt x="286512" y="6096"/>
                </a:moveTo>
                <a:lnTo>
                  <a:pt x="272795" y="6096"/>
                </a:lnTo>
                <a:lnTo>
                  <a:pt x="278891" y="13716"/>
                </a:lnTo>
                <a:lnTo>
                  <a:pt x="286512" y="13716"/>
                </a:lnTo>
                <a:lnTo>
                  <a:pt x="286512" y="6096"/>
                </a:lnTo>
                <a:close/>
              </a:path>
              <a:path w="287020" h="44450">
                <a:moveTo>
                  <a:pt x="228600" y="0"/>
                </a:moveTo>
                <a:lnTo>
                  <a:pt x="178307" y="0"/>
                </a:lnTo>
                <a:lnTo>
                  <a:pt x="178307" y="13716"/>
                </a:lnTo>
                <a:lnTo>
                  <a:pt x="228600" y="13716"/>
                </a:lnTo>
                <a:lnTo>
                  <a:pt x="228600" y="0"/>
                </a:lnTo>
                <a:close/>
              </a:path>
              <a:path w="287020" h="44450">
                <a:moveTo>
                  <a:pt x="140207" y="0"/>
                </a:moveTo>
                <a:lnTo>
                  <a:pt x="88391" y="0"/>
                </a:lnTo>
                <a:lnTo>
                  <a:pt x="88391" y="13716"/>
                </a:lnTo>
                <a:lnTo>
                  <a:pt x="140207" y="13716"/>
                </a:lnTo>
                <a:lnTo>
                  <a:pt x="140207" y="0"/>
                </a:lnTo>
                <a:close/>
              </a:path>
              <a:path w="287020" h="44450">
                <a:moveTo>
                  <a:pt x="50291" y="0"/>
                </a:moveTo>
                <a:lnTo>
                  <a:pt x="0" y="0"/>
                </a:lnTo>
                <a:lnTo>
                  <a:pt x="0" y="13716"/>
                </a:lnTo>
                <a:lnTo>
                  <a:pt x="50291" y="13716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95650" y="1910827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69">
                <a:moveTo>
                  <a:pt x="50292" y="0"/>
                </a:moveTo>
                <a:lnTo>
                  <a:pt x="0" y="0"/>
                </a:lnTo>
                <a:lnTo>
                  <a:pt x="0" y="13716"/>
                </a:lnTo>
                <a:lnTo>
                  <a:pt x="50292" y="13716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13911" y="1910827"/>
            <a:ext cx="47335" cy="12326"/>
          </a:xfrm>
          <a:custGeom>
            <a:avLst/>
            <a:gdLst/>
            <a:ahLst/>
            <a:cxnLst/>
            <a:rect l="l" t="t" r="r" b="b"/>
            <a:pathLst>
              <a:path w="52070" h="13969">
                <a:moveTo>
                  <a:pt x="51815" y="0"/>
                </a:moveTo>
                <a:lnTo>
                  <a:pt x="0" y="0"/>
                </a:lnTo>
                <a:lnTo>
                  <a:pt x="0" y="13716"/>
                </a:lnTo>
                <a:lnTo>
                  <a:pt x="51815" y="13716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33553" y="1910827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69">
                <a:moveTo>
                  <a:pt x="50291" y="0"/>
                </a:moveTo>
                <a:lnTo>
                  <a:pt x="0" y="0"/>
                </a:lnTo>
                <a:lnTo>
                  <a:pt x="0" y="13716"/>
                </a:lnTo>
                <a:lnTo>
                  <a:pt x="50291" y="13716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53195" y="1910827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69">
                <a:moveTo>
                  <a:pt x="50292" y="0"/>
                </a:moveTo>
                <a:lnTo>
                  <a:pt x="0" y="0"/>
                </a:lnTo>
                <a:lnTo>
                  <a:pt x="0" y="13716"/>
                </a:lnTo>
                <a:lnTo>
                  <a:pt x="50292" y="13716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671456" y="1910827"/>
            <a:ext cx="47335" cy="12326"/>
          </a:xfrm>
          <a:custGeom>
            <a:avLst/>
            <a:gdLst/>
            <a:ahLst/>
            <a:cxnLst/>
            <a:rect l="l" t="t" r="r" b="b"/>
            <a:pathLst>
              <a:path w="52070" h="13969">
                <a:moveTo>
                  <a:pt x="51815" y="0"/>
                </a:moveTo>
                <a:lnTo>
                  <a:pt x="0" y="0"/>
                </a:lnTo>
                <a:lnTo>
                  <a:pt x="0" y="13716"/>
                </a:lnTo>
                <a:lnTo>
                  <a:pt x="51815" y="13716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02182" y="1910827"/>
            <a:ext cx="34636" cy="12326"/>
          </a:xfrm>
          <a:custGeom>
            <a:avLst/>
            <a:gdLst/>
            <a:ahLst/>
            <a:cxnLst/>
            <a:rect l="l" t="t" r="r" b="b"/>
            <a:pathLst>
              <a:path w="38100" h="13969">
                <a:moveTo>
                  <a:pt x="38100" y="0"/>
                </a:moveTo>
                <a:lnTo>
                  <a:pt x="0" y="0"/>
                </a:lnTo>
                <a:lnTo>
                  <a:pt x="0" y="13716"/>
                </a:lnTo>
                <a:lnTo>
                  <a:pt x="38100" y="13716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68679" y="5647765"/>
            <a:ext cx="4493029" cy="808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68679" y="5647765"/>
            <a:ext cx="4493029" cy="808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57595" y="5643732"/>
            <a:ext cx="3322782" cy="812426"/>
          </a:xfrm>
          <a:custGeom>
            <a:avLst/>
            <a:gdLst/>
            <a:ahLst/>
            <a:cxnLst/>
            <a:rect l="l" t="t" r="r" b="b"/>
            <a:pathLst>
              <a:path w="3655060" h="920750">
                <a:moveTo>
                  <a:pt x="0" y="0"/>
                </a:moveTo>
                <a:lnTo>
                  <a:pt x="7619" y="7620"/>
                </a:lnTo>
                <a:lnTo>
                  <a:pt x="2870867" y="920496"/>
                </a:lnTo>
                <a:lnTo>
                  <a:pt x="3654821" y="9204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5636" y="5514638"/>
            <a:ext cx="3038302" cy="9399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5636" y="5503881"/>
            <a:ext cx="3090949" cy="9520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15636" y="5503881"/>
            <a:ext cx="3090949" cy="9520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62000" y="3429000"/>
            <a:ext cx="2908300" cy="2419350"/>
          </a:xfrm>
          <a:custGeom>
            <a:avLst/>
            <a:gdLst/>
            <a:ahLst/>
            <a:cxnLst/>
            <a:rect l="l" t="t" r="r" b="b"/>
            <a:pathLst>
              <a:path w="3199129" h="2741929">
                <a:moveTo>
                  <a:pt x="0" y="2741676"/>
                </a:moveTo>
                <a:lnTo>
                  <a:pt x="3198876" y="2741676"/>
                </a:lnTo>
                <a:lnTo>
                  <a:pt x="3198876" y="0"/>
                </a:lnTo>
                <a:lnTo>
                  <a:pt x="0" y="0"/>
                </a:lnTo>
                <a:lnTo>
                  <a:pt x="0" y="2741676"/>
                </a:lnTo>
                <a:close/>
              </a:path>
            </a:pathLst>
          </a:custGeom>
          <a:solidFill>
            <a:srgbClr val="2DA1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56458" y="3429000"/>
            <a:ext cx="2922155" cy="2427194"/>
          </a:xfrm>
          <a:custGeom>
            <a:avLst/>
            <a:gdLst/>
            <a:ahLst/>
            <a:cxnLst/>
            <a:rect l="l" t="t" r="r" b="b"/>
            <a:pathLst>
              <a:path w="3214370" h="2750820">
                <a:moveTo>
                  <a:pt x="13715" y="0"/>
                </a:moveTo>
                <a:lnTo>
                  <a:pt x="0" y="0"/>
                </a:lnTo>
                <a:lnTo>
                  <a:pt x="0" y="2750820"/>
                </a:lnTo>
                <a:lnTo>
                  <a:pt x="3214116" y="2750820"/>
                </a:lnTo>
                <a:lnTo>
                  <a:pt x="3214116" y="2743200"/>
                </a:lnTo>
                <a:lnTo>
                  <a:pt x="13715" y="2743200"/>
                </a:lnTo>
                <a:lnTo>
                  <a:pt x="6096" y="2737104"/>
                </a:lnTo>
                <a:lnTo>
                  <a:pt x="13715" y="2737104"/>
                </a:lnTo>
                <a:lnTo>
                  <a:pt x="13715" y="0"/>
                </a:lnTo>
                <a:close/>
              </a:path>
              <a:path w="3214370" h="2750820">
                <a:moveTo>
                  <a:pt x="13715" y="2737104"/>
                </a:moveTo>
                <a:lnTo>
                  <a:pt x="6096" y="2737104"/>
                </a:lnTo>
                <a:lnTo>
                  <a:pt x="13715" y="2743200"/>
                </a:lnTo>
                <a:lnTo>
                  <a:pt x="13715" y="2737104"/>
                </a:lnTo>
                <a:close/>
              </a:path>
              <a:path w="3214370" h="2750820">
                <a:moveTo>
                  <a:pt x="3200400" y="2737104"/>
                </a:moveTo>
                <a:lnTo>
                  <a:pt x="13715" y="2737104"/>
                </a:lnTo>
                <a:lnTo>
                  <a:pt x="13715" y="2743200"/>
                </a:lnTo>
                <a:lnTo>
                  <a:pt x="3200400" y="2743200"/>
                </a:lnTo>
                <a:lnTo>
                  <a:pt x="3200400" y="2737104"/>
                </a:lnTo>
                <a:close/>
              </a:path>
              <a:path w="3214370" h="2750820">
                <a:moveTo>
                  <a:pt x="3214116" y="0"/>
                </a:moveTo>
                <a:lnTo>
                  <a:pt x="3200400" y="0"/>
                </a:lnTo>
                <a:lnTo>
                  <a:pt x="3200400" y="2743200"/>
                </a:lnTo>
                <a:lnTo>
                  <a:pt x="3206496" y="2737104"/>
                </a:lnTo>
                <a:lnTo>
                  <a:pt x="3214116" y="2737104"/>
                </a:lnTo>
                <a:lnTo>
                  <a:pt x="3214116" y="0"/>
                </a:lnTo>
                <a:close/>
              </a:path>
              <a:path w="3214370" h="2750820">
                <a:moveTo>
                  <a:pt x="3214116" y="2737104"/>
                </a:moveTo>
                <a:lnTo>
                  <a:pt x="3206496" y="2737104"/>
                </a:lnTo>
                <a:lnTo>
                  <a:pt x="3200400" y="2743200"/>
                </a:lnTo>
                <a:lnTo>
                  <a:pt x="3214116" y="2743200"/>
                </a:lnTo>
                <a:lnTo>
                  <a:pt x="3214116" y="27371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056909" y="3429000"/>
            <a:ext cx="2908300" cy="1276350"/>
          </a:xfrm>
          <a:custGeom>
            <a:avLst/>
            <a:gdLst/>
            <a:ahLst/>
            <a:cxnLst/>
            <a:rect l="l" t="t" r="r" b="b"/>
            <a:pathLst>
              <a:path w="3199129" h="1446529">
                <a:moveTo>
                  <a:pt x="0" y="1446276"/>
                </a:moveTo>
                <a:lnTo>
                  <a:pt x="3198876" y="1446276"/>
                </a:lnTo>
                <a:lnTo>
                  <a:pt x="3198876" y="0"/>
                </a:lnTo>
                <a:lnTo>
                  <a:pt x="0" y="0"/>
                </a:lnTo>
                <a:lnTo>
                  <a:pt x="0" y="1446276"/>
                </a:lnTo>
                <a:close/>
              </a:path>
            </a:pathLst>
          </a:custGeom>
          <a:solidFill>
            <a:srgbClr val="2DA1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051367" y="3429000"/>
            <a:ext cx="2922155" cy="1284194"/>
          </a:xfrm>
          <a:custGeom>
            <a:avLst/>
            <a:gdLst/>
            <a:ahLst/>
            <a:cxnLst/>
            <a:rect l="l" t="t" r="r" b="b"/>
            <a:pathLst>
              <a:path w="3214370" h="1455420">
                <a:moveTo>
                  <a:pt x="13716" y="0"/>
                </a:moveTo>
                <a:lnTo>
                  <a:pt x="0" y="0"/>
                </a:lnTo>
                <a:lnTo>
                  <a:pt x="0" y="1455420"/>
                </a:lnTo>
                <a:lnTo>
                  <a:pt x="3214116" y="1455420"/>
                </a:lnTo>
                <a:lnTo>
                  <a:pt x="3214116" y="1447800"/>
                </a:lnTo>
                <a:lnTo>
                  <a:pt x="13716" y="1447800"/>
                </a:lnTo>
                <a:lnTo>
                  <a:pt x="6096" y="1441704"/>
                </a:lnTo>
                <a:lnTo>
                  <a:pt x="13716" y="1441704"/>
                </a:lnTo>
                <a:lnTo>
                  <a:pt x="13716" y="0"/>
                </a:lnTo>
                <a:close/>
              </a:path>
              <a:path w="3214370" h="1455420">
                <a:moveTo>
                  <a:pt x="13716" y="1441704"/>
                </a:moveTo>
                <a:lnTo>
                  <a:pt x="6096" y="1441704"/>
                </a:lnTo>
                <a:lnTo>
                  <a:pt x="13716" y="1447800"/>
                </a:lnTo>
                <a:lnTo>
                  <a:pt x="13716" y="1441704"/>
                </a:lnTo>
                <a:close/>
              </a:path>
              <a:path w="3214370" h="1455420">
                <a:moveTo>
                  <a:pt x="3200400" y="1441704"/>
                </a:moveTo>
                <a:lnTo>
                  <a:pt x="13716" y="1441704"/>
                </a:lnTo>
                <a:lnTo>
                  <a:pt x="13716" y="1447800"/>
                </a:lnTo>
                <a:lnTo>
                  <a:pt x="3200400" y="1447800"/>
                </a:lnTo>
                <a:lnTo>
                  <a:pt x="3200400" y="1441704"/>
                </a:lnTo>
                <a:close/>
              </a:path>
              <a:path w="3214370" h="1455420">
                <a:moveTo>
                  <a:pt x="3214116" y="0"/>
                </a:moveTo>
                <a:lnTo>
                  <a:pt x="3200400" y="0"/>
                </a:lnTo>
                <a:lnTo>
                  <a:pt x="3200400" y="1447800"/>
                </a:lnTo>
                <a:lnTo>
                  <a:pt x="3206496" y="1441704"/>
                </a:lnTo>
                <a:lnTo>
                  <a:pt x="3214116" y="1441704"/>
                </a:lnTo>
                <a:lnTo>
                  <a:pt x="3214116" y="0"/>
                </a:lnTo>
                <a:close/>
              </a:path>
              <a:path w="3214370" h="1455420">
                <a:moveTo>
                  <a:pt x="3214116" y="1441704"/>
                </a:moveTo>
                <a:lnTo>
                  <a:pt x="3206496" y="1441704"/>
                </a:lnTo>
                <a:lnTo>
                  <a:pt x="3200400" y="1447800"/>
                </a:lnTo>
                <a:lnTo>
                  <a:pt x="3214116" y="1447800"/>
                </a:lnTo>
                <a:lnTo>
                  <a:pt x="3214116" y="14417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056909" y="5042648"/>
            <a:ext cx="2908300" cy="805703"/>
          </a:xfrm>
          <a:custGeom>
            <a:avLst/>
            <a:gdLst/>
            <a:ahLst/>
            <a:cxnLst/>
            <a:rect l="l" t="t" r="r" b="b"/>
            <a:pathLst>
              <a:path w="3199129" h="913129">
                <a:moveTo>
                  <a:pt x="0" y="912876"/>
                </a:moveTo>
                <a:lnTo>
                  <a:pt x="3198876" y="912876"/>
                </a:lnTo>
                <a:lnTo>
                  <a:pt x="3198876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2DA1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051367" y="5037269"/>
            <a:ext cx="2922155" cy="819149"/>
          </a:xfrm>
          <a:custGeom>
            <a:avLst/>
            <a:gdLst/>
            <a:ahLst/>
            <a:cxnLst/>
            <a:rect l="l" t="t" r="r" b="b"/>
            <a:pathLst>
              <a:path w="3214370" h="928370">
                <a:moveTo>
                  <a:pt x="3214116" y="0"/>
                </a:moveTo>
                <a:lnTo>
                  <a:pt x="0" y="0"/>
                </a:lnTo>
                <a:lnTo>
                  <a:pt x="0" y="928116"/>
                </a:lnTo>
                <a:lnTo>
                  <a:pt x="3214116" y="928116"/>
                </a:lnTo>
                <a:lnTo>
                  <a:pt x="3214116" y="920496"/>
                </a:lnTo>
                <a:lnTo>
                  <a:pt x="13716" y="920496"/>
                </a:lnTo>
                <a:lnTo>
                  <a:pt x="6096" y="914400"/>
                </a:lnTo>
                <a:lnTo>
                  <a:pt x="13716" y="914400"/>
                </a:lnTo>
                <a:lnTo>
                  <a:pt x="13716" y="13716"/>
                </a:lnTo>
                <a:lnTo>
                  <a:pt x="6096" y="13716"/>
                </a:lnTo>
                <a:lnTo>
                  <a:pt x="13716" y="6096"/>
                </a:lnTo>
                <a:lnTo>
                  <a:pt x="3214116" y="6096"/>
                </a:lnTo>
                <a:lnTo>
                  <a:pt x="3214116" y="0"/>
                </a:lnTo>
                <a:close/>
              </a:path>
              <a:path w="3214370" h="928370">
                <a:moveTo>
                  <a:pt x="13716" y="914400"/>
                </a:moveTo>
                <a:lnTo>
                  <a:pt x="6096" y="914400"/>
                </a:lnTo>
                <a:lnTo>
                  <a:pt x="13716" y="920496"/>
                </a:lnTo>
                <a:lnTo>
                  <a:pt x="13716" y="914400"/>
                </a:lnTo>
                <a:close/>
              </a:path>
              <a:path w="3214370" h="928370">
                <a:moveTo>
                  <a:pt x="3200400" y="914400"/>
                </a:moveTo>
                <a:lnTo>
                  <a:pt x="13716" y="914400"/>
                </a:lnTo>
                <a:lnTo>
                  <a:pt x="13716" y="920496"/>
                </a:lnTo>
                <a:lnTo>
                  <a:pt x="3200400" y="920496"/>
                </a:lnTo>
                <a:lnTo>
                  <a:pt x="3200400" y="914400"/>
                </a:lnTo>
                <a:close/>
              </a:path>
              <a:path w="3214370" h="928370">
                <a:moveTo>
                  <a:pt x="3200400" y="6096"/>
                </a:moveTo>
                <a:lnTo>
                  <a:pt x="3200400" y="920496"/>
                </a:lnTo>
                <a:lnTo>
                  <a:pt x="3206496" y="914400"/>
                </a:lnTo>
                <a:lnTo>
                  <a:pt x="3214116" y="914400"/>
                </a:lnTo>
                <a:lnTo>
                  <a:pt x="3214116" y="13716"/>
                </a:lnTo>
                <a:lnTo>
                  <a:pt x="3206496" y="13716"/>
                </a:lnTo>
                <a:lnTo>
                  <a:pt x="3200400" y="6096"/>
                </a:lnTo>
                <a:close/>
              </a:path>
              <a:path w="3214370" h="928370">
                <a:moveTo>
                  <a:pt x="3214116" y="914400"/>
                </a:moveTo>
                <a:lnTo>
                  <a:pt x="3206496" y="914400"/>
                </a:lnTo>
                <a:lnTo>
                  <a:pt x="3200400" y="920496"/>
                </a:lnTo>
                <a:lnTo>
                  <a:pt x="3214116" y="920496"/>
                </a:lnTo>
                <a:lnTo>
                  <a:pt x="3214116" y="914400"/>
                </a:lnTo>
                <a:close/>
              </a:path>
              <a:path w="3214370" h="928370">
                <a:moveTo>
                  <a:pt x="13716" y="6096"/>
                </a:moveTo>
                <a:lnTo>
                  <a:pt x="6096" y="13716"/>
                </a:lnTo>
                <a:lnTo>
                  <a:pt x="13716" y="13716"/>
                </a:lnTo>
                <a:lnTo>
                  <a:pt x="13716" y="6096"/>
                </a:lnTo>
                <a:close/>
              </a:path>
              <a:path w="3214370" h="928370">
                <a:moveTo>
                  <a:pt x="3200400" y="6096"/>
                </a:moveTo>
                <a:lnTo>
                  <a:pt x="13716" y="6096"/>
                </a:lnTo>
                <a:lnTo>
                  <a:pt x="13716" y="13716"/>
                </a:lnTo>
                <a:lnTo>
                  <a:pt x="3200400" y="13716"/>
                </a:lnTo>
                <a:lnTo>
                  <a:pt x="3200400" y="6096"/>
                </a:lnTo>
                <a:close/>
              </a:path>
              <a:path w="3214370" h="928370">
                <a:moveTo>
                  <a:pt x="3214116" y="6096"/>
                </a:moveTo>
                <a:lnTo>
                  <a:pt x="3200400" y="6096"/>
                </a:lnTo>
                <a:lnTo>
                  <a:pt x="3206496" y="13716"/>
                </a:lnTo>
                <a:lnTo>
                  <a:pt x="3214116" y="13716"/>
                </a:lnTo>
                <a:lnTo>
                  <a:pt x="3214116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056909" y="5200986"/>
            <a:ext cx="2908300" cy="506506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831883" marR="725903" indent="-95724">
              <a:spcBef>
                <a:spcPts val="90"/>
              </a:spcBef>
            </a:pPr>
            <a:r>
              <a:rPr sz="1600" spc="-9" dirty="0">
                <a:latin typeface="Arial"/>
                <a:cs typeface="Arial"/>
              </a:rPr>
              <a:t>H</a:t>
            </a:r>
            <a:r>
              <a:rPr sz="1600" dirty="0">
                <a:latin typeface="Arial"/>
                <a:cs typeface="Arial"/>
              </a:rPr>
              <a:t>IG</a:t>
            </a:r>
            <a:r>
              <a:rPr sz="1600" spc="-4" dirty="0">
                <a:latin typeface="Arial"/>
                <a:cs typeface="Arial"/>
              </a:rPr>
              <a:t>H-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9" dirty="0">
                <a:latin typeface="Arial"/>
                <a:cs typeface="Arial"/>
              </a:rPr>
              <a:t>NC</a:t>
            </a:r>
            <a:r>
              <a:rPr sz="1600" dirty="0">
                <a:latin typeface="Arial"/>
                <a:cs typeface="Arial"/>
              </a:rPr>
              <a:t>OME  </a:t>
            </a:r>
            <a:r>
              <a:rPr sz="1600" spc="-4" dirty="0">
                <a:latin typeface="Arial"/>
                <a:cs typeface="Arial"/>
              </a:rPr>
              <a:t>COUNTRIES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62000" y="3923516"/>
            <a:ext cx="2908300" cy="506506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831883" marR="733310" indent="-90595">
              <a:spcBef>
                <a:spcPts val="90"/>
              </a:spcBef>
            </a:pPr>
            <a:r>
              <a:rPr sz="1600" spc="-4" dirty="0">
                <a:latin typeface="Arial"/>
                <a:cs typeface="Arial"/>
              </a:rPr>
              <a:t>HIGH</a:t>
            </a:r>
            <a:r>
              <a:rPr sz="1600" spc="-72" dirty="0">
                <a:latin typeface="Arial"/>
                <a:cs typeface="Arial"/>
              </a:rPr>
              <a:t> </a:t>
            </a:r>
            <a:r>
              <a:rPr sz="1600" spc="-4" dirty="0">
                <a:latin typeface="Arial"/>
                <a:cs typeface="Arial"/>
              </a:rPr>
              <a:t>INCOME  COUNTRIES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011189" y="5440679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1" y="0"/>
                </a:moveTo>
                <a:lnTo>
                  <a:pt x="0" y="0"/>
                </a:lnTo>
                <a:lnTo>
                  <a:pt x="0" y="13716"/>
                </a:lnTo>
                <a:lnTo>
                  <a:pt x="50291" y="13716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930832" y="5440679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2" y="0"/>
                </a:moveTo>
                <a:lnTo>
                  <a:pt x="0" y="0"/>
                </a:lnTo>
                <a:lnTo>
                  <a:pt x="0" y="13716"/>
                </a:lnTo>
                <a:lnTo>
                  <a:pt x="50292" y="13716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849093" y="5440679"/>
            <a:ext cx="47335" cy="12326"/>
          </a:xfrm>
          <a:custGeom>
            <a:avLst/>
            <a:gdLst/>
            <a:ahLst/>
            <a:cxnLst/>
            <a:rect l="l" t="t" r="r" b="b"/>
            <a:pathLst>
              <a:path w="52070" h="13970">
                <a:moveTo>
                  <a:pt x="51815" y="0"/>
                </a:moveTo>
                <a:lnTo>
                  <a:pt x="0" y="0"/>
                </a:lnTo>
                <a:lnTo>
                  <a:pt x="0" y="13716"/>
                </a:lnTo>
                <a:lnTo>
                  <a:pt x="51815" y="13716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768734" y="5440679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1" y="0"/>
                </a:moveTo>
                <a:lnTo>
                  <a:pt x="0" y="0"/>
                </a:lnTo>
                <a:lnTo>
                  <a:pt x="0" y="13716"/>
                </a:lnTo>
                <a:lnTo>
                  <a:pt x="50291" y="13716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688377" y="5440679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2" y="0"/>
                </a:moveTo>
                <a:lnTo>
                  <a:pt x="0" y="0"/>
                </a:lnTo>
                <a:lnTo>
                  <a:pt x="0" y="13716"/>
                </a:lnTo>
                <a:lnTo>
                  <a:pt x="50292" y="13716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606638" y="5440679"/>
            <a:ext cx="47335" cy="12326"/>
          </a:xfrm>
          <a:custGeom>
            <a:avLst/>
            <a:gdLst/>
            <a:ahLst/>
            <a:cxnLst/>
            <a:rect l="l" t="t" r="r" b="b"/>
            <a:pathLst>
              <a:path w="52070" h="13970">
                <a:moveTo>
                  <a:pt x="51815" y="0"/>
                </a:moveTo>
                <a:lnTo>
                  <a:pt x="0" y="0"/>
                </a:lnTo>
                <a:lnTo>
                  <a:pt x="0" y="13716"/>
                </a:lnTo>
                <a:lnTo>
                  <a:pt x="51815" y="13716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26280" y="5440679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1" y="0"/>
                </a:moveTo>
                <a:lnTo>
                  <a:pt x="0" y="0"/>
                </a:lnTo>
                <a:lnTo>
                  <a:pt x="0" y="13716"/>
                </a:lnTo>
                <a:lnTo>
                  <a:pt x="50291" y="13716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445923" y="5440679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2" y="0"/>
                </a:moveTo>
                <a:lnTo>
                  <a:pt x="0" y="0"/>
                </a:lnTo>
                <a:lnTo>
                  <a:pt x="0" y="13716"/>
                </a:lnTo>
                <a:lnTo>
                  <a:pt x="50292" y="13716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58641" y="5210735"/>
            <a:ext cx="53108" cy="242047"/>
          </a:xfrm>
          <a:custGeom>
            <a:avLst/>
            <a:gdLst/>
            <a:ahLst/>
            <a:cxnLst/>
            <a:rect l="l" t="t" r="r" b="b"/>
            <a:pathLst>
              <a:path w="58420" h="274320">
                <a:moveTo>
                  <a:pt x="57912" y="260603"/>
                </a:moveTo>
                <a:lnTo>
                  <a:pt x="6096" y="260603"/>
                </a:lnTo>
                <a:lnTo>
                  <a:pt x="13716" y="266700"/>
                </a:lnTo>
                <a:lnTo>
                  <a:pt x="0" y="266700"/>
                </a:lnTo>
                <a:lnTo>
                  <a:pt x="0" y="274319"/>
                </a:lnTo>
                <a:lnTo>
                  <a:pt x="57912" y="274319"/>
                </a:lnTo>
                <a:lnTo>
                  <a:pt x="57912" y="260603"/>
                </a:lnTo>
                <a:close/>
              </a:path>
              <a:path w="58420" h="274320">
                <a:moveTo>
                  <a:pt x="13716" y="178307"/>
                </a:moveTo>
                <a:lnTo>
                  <a:pt x="0" y="178307"/>
                </a:lnTo>
                <a:lnTo>
                  <a:pt x="0" y="228600"/>
                </a:lnTo>
                <a:lnTo>
                  <a:pt x="13716" y="228600"/>
                </a:lnTo>
                <a:lnTo>
                  <a:pt x="13716" y="178307"/>
                </a:lnTo>
                <a:close/>
              </a:path>
              <a:path w="58420" h="274320">
                <a:moveTo>
                  <a:pt x="13716" y="89916"/>
                </a:moveTo>
                <a:lnTo>
                  <a:pt x="0" y="89916"/>
                </a:lnTo>
                <a:lnTo>
                  <a:pt x="0" y="140207"/>
                </a:lnTo>
                <a:lnTo>
                  <a:pt x="13716" y="140207"/>
                </a:lnTo>
                <a:lnTo>
                  <a:pt x="13716" y="89916"/>
                </a:lnTo>
                <a:close/>
              </a:path>
              <a:path w="58420" h="274320">
                <a:moveTo>
                  <a:pt x="13716" y="0"/>
                </a:moveTo>
                <a:lnTo>
                  <a:pt x="0" y="0"/>
                </a:lnTo>
                <a:lnTo>
                  <a:pt x="0" y="51816"/>
                </a:lnTo>
                <a:lnTo>
                  <a:pt x="13716" y="51816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358639" y="5132742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2"/>
                </a:lnTo>
                <a:lnTo>
                  <a:pt x="13716" y="50292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358639" y="5054748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1"/>
                </a:lnTo>
                <a:lnTo>
                  <a:pt x="13716" y="5029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358639" y="4975413"/>
            <a:ext cx="12700" cy="45943"/>
          </a:xfrm>
          <a:custGeom>
            <a:avLst/>
            <a:gdLst/>
            <a:ahLst/>
            <a:cxnLst/>
            <a:rect l="l" t="t" r="r" b="b"/>
            <a:pathLst>
              <a:path w="13970" h="52070">
                <a:moveTo>
                  <a:pt x="13716" y="0"/>
                </a:moveTo>
                <a:lnTo>
                  <a:pt x="0" y="0"/>
                </a:lnTo>
                <a:lnTo>
                  <a:pt x="0" y="51816"/>
                </a:lnTo>
                <a:lnTo>
                  <a:pt x="13716" y="51816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358639" y="4897419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2"/>
                </a:lnTo>
                <a:lnTo>
                  <a:pt x="13716" y="50292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358639" y="4819426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1"/>
                </a:lnTo>
                <a:lnTo>
                  <a:pt x="13716" y="5029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358639" y="4740090"/>
            <a:ext cx="12700" cy="45943"/>
          </a:xfrm>
          <a:custGeom>
            <a:avLst/>
            <a:gdLst/>
            <a:ahLst/>
            <a:cxnLst/>
            <a:rect l="l" t="t" r="r" b="b"/>
            <a:pathLst>
              <a:path w="13970" h="52070">
                <a:moveTo>
                  <a:pt x="13716" y="0"/>
                </a:moveTo>
                <a:lnTo>
                  <a:pt x="0" y="0"/>
                </a:lnTo>
                <a:lnTo>
                  <a:pt x="0" y="51816"/>
                </a:lnTo>
                <a:lnTo>
                  <a:pt x="13716" y="51816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358639" y="4662095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2"/>
                </a:lnTo>
                <a:lnTo>
                  <a:pt x="13716" y="50292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58639" y="4584101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1"/>
                </a:lnTo>
                <a:lnTo>
                  <a:pt x="13716" y="5029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358639" y="4504766"/>
            <a:ext cx="12700" cy="45943"/>
          </a:xfrm>
          <a:custGeom>
            <a:avLst/>
            <a:gdLst/>
            <a:ahLst/>
            <a:cxnLst/>
            <a:rect l="l" t="t" r="r" b="b"/>
            <a:pathLst>
              <a:path w="13970" h="52070">
                <a:moveTo>
                  <a:pt x="13716" y="0"/>
                </a:moveTo>
                <a:lnTo>
                  <a:pt x="0" y="0"/>
                </a:lnTo>
                <a:lnTo>
                  <a:pt x="0" y="51816"/>
                </a:lnTo>
                <a:lnTo>
                  <a:pt x="13716" y="51816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58639" y="4426772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2"/>
                </a:lnTo>
                <a:lnTo>
                  <a:pt x="13716" y="50292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58639" y="4348779"/>
            <a:ext cx="12700" cy="44824"/>
          </a:xfrm>
          <a:custGeom>
            <a:avLst/>
            <a:gdLst/>
            <a:ahLst/>
            <a:cxnLst/>
            <a:rect l="l" t="t" r="r" b="b"/>
            <a:pathLst>
              <a:path w="13970" h="50800">
                <a:moveTo>
                  <a:pt x="13716" y="0"/>
                </a:moveTo>
                <a:lnTo>
                  <a:pt x="0" y="0"/>
                </a:lnTo>
                <a:lnTo>
                  <a:pt x="0" y="50291"/>
                </a:lnTo>
                <a:lnTo>
                  <a:pt x="13716" y="5029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358639" y="4269443"/>
            <a:ext cx="12700" cy="45943"/>
          </a:xfrm>
          <a:custGeom>
            <a:avLst/>
            <a:gdLst/>
            <a:ahLst/>
            <a:cxnLst/>
            <a:rect l="l" t="t" r="r" b="b"/>
            <a:pathLst>
              <a:path w="13970" h="52070">
                <a:moveTo>
                  <a:pt x="13716" y="0"/>
                </a:moveTo>
                <a:lnTo>
                  <a:pt x="0" y="0"/>
                </a:lnTo>
                <a:lnTo>
                  <a:pt x="0" y="51816"/>
                </a:lnTo>
                <a:lnTo>
                  <a:pt x="13716" y="51816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18462" y="4230444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1" y="0"/>
                </a:moveTo>
                <a:lnTo>
                  <a:pt x="0" y="0"/>
                </a:lnTo>
                <a:lnTo>
                  <a:pt x="0" y="13716"/>
                </a:lnTo>
                <a:lnTo>
                  <a:pt x="50291" y="13716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38104" y="4230444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2" y="0"/>
                </a:moveTo>
                <a:lnTo>
                  <a:pt x="0" y="0"/>
                </a:lnTo>
                <a:lnTo>
                  <a:pt x="0" y="13716"/>
                </a:lnTo>
                <a:lnTo>
                  <a:pt x="50292" y="13716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156365" y="4230444"/>
            <a:ext cx="47335" cy="12326"/>
          </a:xfrm>
          <a:custGeom>
            <a:avLst/>
            <a:gdLst/>
            <a:ahLst/>
            <a:cxnLst/>
            <a:rect l="l" t="t" r="r" b="b"/>
            <a:pathLst>
              <a:path w="52070" h="13970">
                <a:moveTo>
                  <a:pt x="51815" y="0"/>
                </a:moveTo>
                <a:lnTo>
                  <a:pt x="0" y="0"/>
                </a:lnTo>
                <a:lnTo>
                  <a:pt x="0" y="13716"/>
                </a:lnTo>
                <a:lnTo>
                  <a:pt x="51815" y="13716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076007" y="4230444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1" y="0"/>
                </a:moveTo>
                <a:lnTo>
                  <a:pt x="0" y="0"/>
                </a:lnTo>
                <a:lnTo>
                  <a:pt x="0" y="13716"/>
                </a:lnTo>
                <a:lnTo>
                  <a:pt x="50291" y="13716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95650" y="4230444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2" y="0"/>
                </a:moveTo>
                <a:lnTo>
                  <a:pt x="0" y="0"/>
                </a:lnTo>
                <a:lnTo>
                  <a:pt x="0" y="13716"/>
                </a:lnTo>
                <a:lnTo>
                  <a:pt x="50292" y="13716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913911" y="4230444"/>
            <a:ext cx="47335" cy="12326"/>
          </a:xfrm>
          <a:custGeom>
            <a:avLst/>
            <a:gdLst/>
            <a:ahLst/>
            <a:cxnLst/>
            <a:rect l="l" t="t" r="r" b="b"/>
            <a:pathLst>
              <a:path w="52070" h="13970">
                <a:moveTo>
                  <a:pt x="51815" y="0"/>
                </a:moveTo>
                <a:lnTo>
                  <a:pt x="0" y="0"/>
                </a:lnTo>
                <a:lnTo>
                  <a:pt x="0" y="13716"/>
                </a:lnTo>
                <a:lnTo>
                  <a:pt x="51815" y="13716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833553" y="4230444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1" y="0"/>
                </a:moveTo>
                <a:lnTo>
                  <a:pt x="0" y="0"/>
                </a:lnTo>
                <a:lnTo>
                  <a:pt x="0" y="13716"/>
                </a:lnTo>
                <a:lnTo>
                  <a:pt x="50291" y="13716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753195" y="4230444"/>
            <a:ext cx="46182" cy="12326"/>
          </a:xfrm>
          <a:custGeom>
            <a:avLst/>
            <a:gdLst/>
            <a:ahLst/>
            <a:cxnLst/>
            <a:rect l="l" t="t" r="r" b="b"/>
            <a:pathLst>
              <a:path w="50800" h="13970">
                <a:moveTo>
                  <a:pt x="50292" y="0"/>
                </a:moveTo>
                <a:lnTo>
                  <a:pt x="0" y="0"/>
                </a:lnTo>
                <a:lnTo>
                  <a:pt x="0" y="13716"/>
                </a:lnTo>
                <a:lnTo>
                  <a:pt x="50292" y="13716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671456" y="4230444"/>
            <a:ext cx="47335" cy="12326"/>
          </a:xfrm>
          <a:custGeom>
            <a:avLst/>
            <a:gdLst/>
            <a:ahLst/>
            <a:cxnLst/>
            <a:rect l="l" t="t" r="r" b="b"/>
            <a:pathLst>
              <a:path w="52070" h="13970">
                <a:moveTo>
                  <a:pt x="51815" y="0"/>
                </a:moveTo>
                <a:lnTo>
                  <a:pt x="0" y="0"/>
                </a:lnTo>
                <a:lnTo>
                  <a:pt x="0" y="13716"/>
                </a:lnTo>
                <a:lnTo>
                  <a:pt x="51815" y="13716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457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3883" y="1696570"/>
            <a:ext cx="5725391" cy="385482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11396">
              <a:spcBef>
                <a:spcPts val="90"/>
              </a:spcBef>
              <a:tabLst>
                <a:tab pos="241017" algn="l"/>
              </a:tabLst>
            </a:pPr>
            <a:r>
              <a:rPr sz="1600" spc="9" dirty="0">
                <a:solidFill>
                  <a:srgbClr val="2DA1BF"/>
                </a:solidFill>
                <a:latin typeface="Wingdings 3"/>
                <a:cs typeface="Wingdings 3"/>
              </a:rPr>
              <a:t></a:t>
            </a:r>
            <a:r>
              <a:rPr sz="1600" spc="9" dirty="0">
                <a:solidFill>
                  <a:srgbClr val="2DA1BF"/>
                </a:solidFill>
                <a:latin typeface="Times New Roman"/>
                <a:cs typeface="Times New Roman"/>
              </a:rPr>
              <a:t>	</a:t>
            </a:r>
            <a:r>
              <a:rPr sz="2400" spc="-4" dirty="0">
                <a:latin typeface="Lucida Sans Unicode"/>
                <a:cs typeface="Lucida Sans Unicode"/>
              </a:rPr>
              <a:t>Sumber pembiayaan </a:t>
            </a:r>
            <a:r>
              <a:rPr sz="2400" dirty="0">
                <a:latin typeface="Lucida Sans Unicode"/>
                <a:cs typeface="Lucida Sans Unicode"/>
              </a:rPr>
              <a:t>sbg</a:t>
            </a:r>
            <a:r>
              <a:rPr sz="2400" spc="-85" dirty="0">
                <a:latin typeface="Lucida Sans Unicode"/>
                <a:cs typeface="Lucida Sans Unicode"/>
              </a:rPr>
              <a:t> </a:t>
            </a:r>
            <a:r>
              <a:rPr sz="2400" spc="-4" dirty="0">
                <a:latin typeface="Lucida Sans Unicode"/>
                <a:cs typeface="Lucida Sans Unicode"/>
              </a:rPr>
              <a:t>pendanaan</a:t>
            </a:r>
            <a:endParaRPr sz="24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32955" y="907678"/>
            <a:ext cx="54033" cy="363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44684" y="907678"/>
            <a:ext cx="216131" cy="3630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73189" y="907678"/>
            <a:ext cx="232756" cy="3630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1807" y="927847"/>
            <a:ext cx="270164" cy="342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85258" y="927847"/>
            <a:ext cx="199505" cy="342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77394" y="927848"/>
            <a:ext cx="58189" cy="605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95702" y="927847"/>
            <a:ext cx="328353" cy="342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41021" y="968188"/>
            <a:ext cx="153785" cy="3106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84317" y="1012565"/>
            <a:ext cx="216130" cy="2662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50324" y="1012565"/>
            <a:ext cx="232755" cy="2662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80113" y="1012565"/>
            <a:ext cx="211975" cy="2581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54433" y="1012565"/>
            <a:ext cx="232756" cy="2662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41223" y="1012565"/>
            <a:ext cx="211975" cy="2581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15543" y="1012565"/>
            <a:ext cx="199505" cy="26625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14554" y="1012565"/>
            <a:ext cx="211975" cy="25818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88872" y="1012565"/>
            <a:ext cx="232756" cy="35096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90556" y="1012565"/>
            <a:ext cx="232756" cy="26625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51666" y="1012565"/>
            <a:ext cx="149629" cy="25818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26233" y="1012565"/>
            <a:ext cx="249382" cy="26625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42954" y="927849"/>
            <a:ext cx="54033" cy="34289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77394" y="1016599"/>
            <a:ext cx="58189" cy="25414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08913" y="1016599"/>
            <a:ext cx="58189" cy="5647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08913" y="1214269"/>
            <a:ext cx="58189" cy="5647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5636" y="3429001"/>
            <a:ext cx="8311573" cy="3024467"/>
          </a:xfrm>
          <a:custGeom>
            <a:avLst/>
            <a:gdLst/>
            <a:ahLst/>
            <a:cxnLst/>
            <a:rect l="l" t="t" r="r" b="b"/>
            <a:pathLst>
              <a:path w="9142730" h="3427729">
                <a:moveTo>
                  <a:pt x="0" y="3427476"/>
                </a:moveTo>
                <a:lnTo>
                  <a:pt x="9142476" y="3427476"/>
                </a:lnTo>
                <a:lnTo>
                  <a:pt x="9142476" y="0"/>
                </a:lnTo>
                <a:lnTo>
                  <a:pt x="0" y="0"/>
                </a:lnTo>
                <a:lnTo>
                  <a:pt x="0" y="34274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8679" y="5647765"/>
            <a:ext cx="4493029" cy="80816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68679" y="5647765"/>
            <a:ext cx="4493029" cy="80816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57595" y="5643732"/>
            <a:ext cx="3322782" cy="812426"/>
          </a:xfrm>
          <a:custGeom>
            <a:avLst/>
            <a:gdLst/>
            <a:ahLst/>
            <a:cxnLst/>
            <a:rect l="l" t="t" r="r" b="b"/>
            <a:pathLst>
              <a:path w="3655060" h="920750">
                <a:moveTo>
                  <a:pt x="0" y="0"/>
                </a:moveTo>
                <a:lnTo>
                  <a:pt x="7619" y="7620"/>
                </a:lnTo>
                <a:lnTo>
                  <a:pt x="2870867" y="920496"/>
                </a:lnTo>
                <a:lnTo>
                  <a:pt x="3654821" y="9204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5636" y="5514638"/>
            <a:ext cx="3038302" cy="93994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5636" y="5503881"/>
            <a:ext cx="3090949" cy="95205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5636" y="5503881"/>
            <a:ext cx="3090949" cy="95205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261571" y="2065559"/>
            <a:ext cx="3438236" cy="1799847"/>
          </a:xfrm>
          <a:prstGeom prst="rect">
            <a:avLst/>
          </a:prstGeom>
        </p:spPr>
        <p:txBody>
          <a:bodyPr vert="horz" wrap="square" lIns="0" tIns="45583" rIns="0" bIns="0" rtlCol="0">
            <a:spAutoFit/>
          </a:bodyPr>
          <a:lstStyle/>
          <a:p>
            <a:pPr marL="216517" indent="-205122">
              <a:spcBef>
                <a:spcPts val="359"/>
              </a:spcBef>
              <a:buClr>
                <a:srgbClr val="2DA1BF"/>
              </a:buClr>
              <a:buFont typeface="Verdana"/>
              <a:buChar char="◦"/>
              <a:tabLst>
                <a:tab pos="216517" algn="l"/>
              </a:tabLst>
            </a:pPr>
            <a:r>
              <a:rPr sz="2100" spc="-4" dirty="0">
                <a:latin typeface="Lucida Sans Unicode"/>
                <a:cs typeface="Lucida Sans Unicode"/>
              </a:rPr>
              <a:t>APBN</a:t>
            </a:r>
            <a:endParaRPr sz="2100">
              <a:latin typeface="Lucida Sans Unicode"/>
              <a:cs typeface="Lucida Sans Unicode"/>
            </a:endParaRPr>
          </a:p>
          <a:p>
            <a:pPr marL="216517" indent="-205122">
              <a:spcBef>
                <a:spcPts val="269"/>
              </a:spcBef>
              <a:buClr>
                <a:srgbClr val="2DA1BF"/>
              </a:buClr>
              <a:buFont typeface="Verdana"/>
              <a:buChar char="◦"/>
              <a:tabLst>
                <a:tab pos="216517" algn="l"/>
              </a:tabLst>
            </a:pPr>
            <a:r>
              <a:rPr sz="2100" spc="-4" dirty="0">
                <a:latin typeface="Lucida Sans Unicode"/>
                <a:cs typeface="Lucida Sans Unicode"/>
              </a:rPr>
              <a:t>APBD</a:t>
            </a:r>
            <a:endParaRPr sz="2100">
              <a:latin typeface="Lucida Sans Unicode"/>
              <a:cs typeface="Lucida Sans Unicode"/>
            </a:endParaRPr>
          </a:p>
          <a:p>
            <a:pPr marL="216517" indent="-205122">
              <a:spcBef>
                <a:spcPts val="269"/>
              </a:spcBef>
              <a:buClr>
                <a:srgbClr val="2DA1BF"/>
              </a:buClr>
              <a:buFont typeface="Verdana"/>
              <a:buChar char="◦"/>
              <a:tabLst>
                <a:tab pos="216517" algn="l"/>
              </a:tabLst>
            </a:pPr>
            <a:r>
              <a:rPr sz="2100" spc="-4" dirty="0">
                <a:latin typeface="Lucida Sans Unicode"/>
                <a:cs typeface="Lucida Sans Unicode"/>
              </a:rPr>
              <a:t>ASURANSI/PIHAK</a:t>
            </a:r>
            <a:r>
              <a:rPr sz="2100" spc="-76" dirty="0">
                <a:latin typeface="Lucida Sans Unicode"/>
                <a:cs typeface="Lucida Sans Unicode"/>
              </a:rPr>
              <a:t> </a:t>
            </a:r>
            <a:r>
              <a:rPr sz="2100" spc="-4" dirty="0">
                <a:latin typeface="Lucida Sans Unicode"/>
                <a:cs typeface="Lucida Sans Unicode"/>
              </a:rPr>
              <a:t>KETIGA</a:t>
            </a:r>
            <a:endParaRPr sz="2100">
              <a:latin typeface="Lucida Sans Unicode"/>
              <a:cs typeface="Lucida Sans Unicode"/>
            </a:endParaRPr>
          </a:p>
          <a:p>
            <a:pPr marL="216517" indent="-205122">
              <a:spcBef>
                <a:spcPts val="269"/>
              </a:spcBef>
              <a:buClr>
                <a:srgbClr val="2DA1BF"/>
              </a:buClr>
              <a:buFont typeface="Verdana"/>
              <a:buChar char="◦"/>
              <a:tabLst>
                <a:tab pos="216517" algn="l"/>
              </a:tabLst>
            </a:pPr>
            <a:r>
              <a:rPr sz="2100" spc="-4" dirty="0">
                <a:latin typeface="Lucida Sans Unicode"/>
                <a:cs typeface="Lucida Sans Unicode"/>
              </a:rPr>
              <a:t>OUT </a:t>
            </a:r>
            <a:r>
              <a:rPr sz="2100" dirty="0">
                <a:latin typeface="Lucida Sans Unicode"/>
                <a:cs typeface="Lucida Sans Unicode"/>
              </a:rPr>
              <a:t>OF</a:t>
            </a:r>
            <a:r>
              <a:rPr sz="2100" spc="-45" dirty="0">
                <a:latin typeface="Lucida Sans Unicode"/>
                <a:cs typeface="Lucida Sans Unicode"/>
              </a:rPr>
              <a:t> </a:t>
            </a:r>
            <a:r>
              <a:rPr sz="2100" spc="-4" dirty="0">
                <a:latin typeface="Lucida Sans Unicode"/>
                <a:cs typeface="Lucida Sans Unicode"/>
              </a:rPr>
              <a:t>POCKET</a:t>
            </a:r>
            <a:endParaRPr sz="2100">
              <a:latin typeface="Lucida Sans Unicode"/>
              <a:cs typeface="Lucida Sans Unicode"/>
            </a:endParaRPr>
          </a:p>
          <a:p>
            <a:pPr marL="216517" indent="-205122">
              <a:spcBef>
                <a:spcPts val="269"/>
              </a:spcBef>
              <a:buClr>
                <a:srgbClr val="2DA1BF"/>
              </a:buClr>
              <a:buFont typeface="Verdana"/>
              <a:buChar char="◦"/>
              <a:tabLst>
                <a:tab pos="216517" algn="l"/>
              </a:tabLst>
            </a:pPr>
            <a:r>
              <a:rPr sz="2100" spc="-4" dirty="0">
                <a:latin typeface="Lucida Sans Unicode"/>
                <a:cs typeface="Lucida Sans Unicode"/>
              </a:rPr>
              <a:t>DONOR</a:t>
            </a:r>
            <a:endParaRPr sz="2100"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06436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object 2"/>
          <p:cNvSpPr txBox="1">
            <a:spLocks/>
          </p:cNvSpPr>
          <p:nvPr/>
        </p:nvSpPr>
        <p:spPr>
          <a:xfrm>
            <a:off x="1922782" y="2241177"/>
            <a:ext cx="5298439" cy="350062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441581" marR="0" lvl="0" indent="0" defTabSz="91440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84277" algn="l"/>
                <a:tab pos="1995378" algn="l"/>
                <a:tab pos="3707573" algn="l"/>
              </a:tabLst>
              <a:defRPr/>
            </a:pPr>
            <a:r>
              <a:rPr kumimoji="0" lang="en-US" sz="2200" b="1" i="0" u="none" strike="noStrike" kern="0" cap="none" spc="-9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ASSETS	</a:t>
            </a:r>
            <a:r>
              <a:rPr kumimoji="0" lang="en-US" sz="2200" b="1" i="0" u="none" strike="noStrike" kern="0" cap="none" spc="-4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=	LIABILITIES	+</a:t>
            </a:r>
            <a:r>
              <a:rPr kumimoji="0" lang="en-US" sz="2200" b="1" i="0" u="none" strike="noStrike" kern="0" cap="none" spc="-72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200" b="1" i="0" u="none" strike="noStrike" kern="0" cap="none" spc="-4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EQUITIES</a:t>
            </a:r>
            <a:endParaRPr kumimoji="0" lang="en-US" sz="2200" b="1" i="0" u="none" strike="noStrike" kern="0" cap="none" spc="-4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2" name="object 3"/>
          <p:cNvSpPr/>
          <p:nvPr/>
        </p:nvSpPr>
        <p:spPr>
          <a:xfrm>
            <a:off x="4613564" y="3160059"/>
            <a:ext cx="221673" cy="270622"/>
          </a:xfrm>
          <a:custGeom>
            <a:avLst/>
            <a:gdLst/>
            <a:ahLst/>
            <a:cxnLst/>
            <a:rect l="l" t="t" r="r" b="b"/>
            <a:pathLst>
              <a:path w="243839" h="306704">
                <a:moveTo>
                  <a:pt x="243839" y="306324"/>
                </a:moveTo>
                <a:lnTo>
                  <a:pt x="0" y="306324"/>
                </a:lnTo>
                <a:lnTo>
                  <a:pt x="0" y="0"/>
                </a:lnTo>
                <a:lnTo>
                  <a:pt x="243839" y="0"/>
                </a:lnTo>
                <a:lnTo>
                  <a:pt x="243839" y="306324"/>
                </a:lnTo>
                <a:close/>
              </a:path>
            </a:pathLst>
          </a:custGeom>
          <a:solidFill>
            <a:srgbClr val="2DA1B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4"/>
          <p:cNvSpPr/>
          <p:nvPr/>
        </p:nvSpPr>
        <p:spPr>
          <a:xfrm>
            <a:off x="4608021" y="3154680"/>
            <a:ext cx="233218" cy="275665"/>
          </a:xfrm>
          <a:custGeom>
            <a:avLst/>
            <a:gdLst/>
            <a:ahLst/>
            <a:cxnLst/>
            <a:rect l="l" t="t" r="r" b="b"/>
            <a:pathLst>
              <a:path w="256539" h="312420">
                <a:moveTo>
                  <a:pt x="256031" y="0"/>
                </a:moveTo>
                <a:lnTo>
                  <a:pt x="0" y="0"/>
                </a:lnTo>
                <a:lnTo>
                  <a:pt x="0" y="312420"/>
                </a:lnTo>
                <a:lnTo>
                  <a:pt x="12191" y="312420"/>
                </a:lnTo>
                <a:lnTo>
                  <a:pt x="12191" y="13716"/>
                </a:lnTo>
                <a:lnTo>
                  <a:pt x="6096" y="13716"/>
                </a:lnTo>
                <a:lnTo>
                  <a:pt x="12191" y="6096"/>
                </a:lnTo>
                <a:lnTo>
                  <a:pt x="256031" y="6096"/>
                </a:lnTo>
                <a:lnTo>
                  <a:pt x="256031" y="0"/>
                </a:lnTo>
                <a:close/>
              </a:path>
              <a:path w="256539" h="312420">
                <a:moveTo>
                  <a:pt x="242315" y="6096"/>
                </a:moveTo>
                <a:lnTo>
                  <a:pt x="242315" y="312420"/>
                </a:lnTo>
                <a:lnTo>
                  <a:pt x="256031" y="312420"/>
                </a:lnTo>
                <a:lnTo>
                  <a:pt x="256031" y="13716"/>
                </a:lnTo>
                <a:lnTo>
                  <a:pt x="249936" y="13716"/>
                </a:lnTo>
                <a:lnTo>
                  <a:pt x="242315" y="6096"/>
                </a:lnTo>
                <a:close/>
              </a:path>
              <a:path w="256539" h="312420">
                <a:moveTo>
                  <a:pt x="12191" y="6096"/>
                </a:moveTo>
                <a:lnTo>
                  <a:pt x="6096" y="13716"/>
                </a:lnTo>
                <a:lnTo>
                  <a:pt x="12191" y="13716"/>
                </a:lnTo>
                <a:lnTo>
                  <a:pt x="12191" y="6096"/>
                </a:lnTo>
                <a:close/>
              </a:path>
              <a:path w="256539" h="312420">
                <a:moveTo>
                  <a:pt x="242315" y="6096"/>
                </a:moveTo>
                <a:lnTo>
                  <a:pt x="12191" y="6096"/>
                </a:lnTo>
                <a:lnTo>
                  <a:pt x="12191" y="13716"/>
                </a:lnTo>
                <a:lnTo>
                  <a:pt x="242315" y="13716"/>
                </a:lnTo>
                <a:lnTo>
                  <a:pt x="242315" y="6096"/>
                </a:lnTo>
                <a:close/>
              </a:path>
              <a:path w="256539" h="312420">
                <a:moveTo>
                  <a:pt x="256031" y="6096"/>
                </a:moveTo>
                <a:lnTo>
                  <a:pt x="242315" y="6096"/>
                </a:lnTo>
                <a:lnTo>
                  <a:pt x="249936" y="13716"/>
                </a:lnTo>
                <a:lnTo>
                  <a:pt x="256031" y="13716"/>
                </a:lnTo>
                <a:lnTo>
                  <a:pt x="256031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1"/>
          <p:cNvSpPr/>
          <p:nvPr/>
        </p:nvSpPr>
        <p:spPr>
          <a:xfrm>
            <a:off x="1587731" y="4028740"/>
            <a:ext cx="6455064" cy="1111063"/>
          </a:xfrm>
          <a:custGeom>
            <a:avLst/>
            <a:gdLst/>
            <a:ahLst/>
            <a:cxnLst/>
            <a:rect l="l" t="t" r="r" b="b"/>
            <a:pathLst>
              <a:path w="7100570" h="1259204">
                <a:moveTo>
                  <a:pt x="7100316" y="0"/>
                </a:moveTo>
                <a:lnTo>
                  <a:pt x="0" y="0"/>
                </a:lnTo>
                <a:lnTo>
                  <a:pt x="0" y="1258824"/>
                </a:lnTo>
                <a:lnTo>
                  <a:pt x="7100316" y="1258824"/>
                </a:lnTo>
                <a:lnTo>
                  <a:pt x="7100316" y="1252728"/>
                </a:lnTo>
                <a:lnTo>
                  <a:pt x="13715" y="1252728"/>
                </a:lnTo>
                <a:lnTo>
                  <a:pt x="6095" y="1246632"/>
                </a:lnTo>
                <a:lnTo>
                  <a:pt x="13715" y="1246632"/>
                </a:lnTo>
                <a:lnTo>
                  <a:pt x="13715" y="13716"/>
                </a:lnTo>
                <a:lnTo>
                  <a:pt x="6095" y="13716"/>
                </a:lnTo>
                <a:lnTo>
                  <a:pt x="13715" y="6096"/>
                </a:lnTo>
                <a:lnTo>
                  <a:pt x="7100316" y="6096"/>
                </a:lnTo>
                <a:lnTo>
                  <a:pt x="7100316" y="0"/>
                </a:lnTo>
                <a:close/>
              </a:path>
              <a:path w="7100570" h="1259204">
                <a:moveTo>
                  <a:pt x="13715" y="1246632"/>
                </a:moveTo>
                <a:lnTo>
                  <a:pt x="6095" y="1246632"/>
                </a:lnTo>
                <a:lnTo>
                  <a:pt x="13715" y="1252728"/>
                </a:lnTo>
                <a:lnTo>
                  <a:pt x="13715" y="1246632"/>
                </a:lnTo>
                <a:close/>
              </a:path>
              <a:path w="7100570" h="1259204">
                <a:moveTo>
                  <a:pt x="7086600" y="1246632"/>
                </a:moveTo>
                <a:lnTo>
                  <a:pt x="13715" y="1246632"/>
                </a:lnTo>
                <a:lnTo>
                  <a:pt x="13715" y="1252728"/>
                </a:lnTo>
                <a:lnTo>
                  <a:pt x="7086600" y="1252728"/>
                </a:lnTo>
                <a:lnTo>
                  <a:pt x="7086600" y="1246632"/>
                </a:lnTo>
                <a:close/>
              </a:path>
              <a:path w="7100570" h="1259204">
                <a:moveTo>
                  <a:pt x="7086600" y="6096"/>
                </a:moveTo>
                <a:lnTo>
                  <a:pt x="7086600" y="1252728"/>
                </a:lnTo>
                <a:lnTo>
                  <a:pt x="7092696" y="1246632"/>
                </a:lnTo>
                <a:lnTo>
                  <a:pt x="7100316" y="1246632"/>
                </a:lnTo>
                <a:lnTo>
                  <a:pt x="7100316" y="13716"/>
                </a:lnTo>
                <a:lnTo>
                  <a:pt x="7092696" y="13716"/>
                </a:lnTo>
                <a:lnTo>
                  <a:pt x="7086600" y="6096"/>
                </a:lnTo>
                <a:close/>
              </a:path>
              <a:path w="7100570" h="1259204">
                <a:moveTo>
                  <a:pt x="7100316" y="1246632"/>
                </a:moveTo>
                <a:lnTo>
                  <a:pt x="7092696" y="1246632"/>
                </a:lnTo>
                <a:lnTo>
                  <a:pt x="7086600" y="1252728"/>
                </a:lnTo>
                <a:lnTo>
                  <a:pt x="7100316" y="1252728"/>
                </a:lnTo>
                <a:lnTo>
                  <a:pt x="7100316" y="1246632"/>
                </a:lnTo>
                <a:close/>
              </a:path>
              <a:path w="7100570" h="1259204">
                <a:moveTo>
                  <a:pt x="13715" y="6096"/>
                </a:moveTo>
                <a:lnTo>
                  <a:pt x="6095" y="13716"/>
                </a:lnTo>
                <a:lnTo>
                  <a:pt x="13715" y="13716"/>
                </a:lnTo>
                <a:lnTo>
                  <a:pt x="13715" y="6096"/>
                </a:lnTo>
                <a:close/>
              </a:path>
              <a:path w="7100570" h="1259204">
                <a:moveTo>
                  <a:pt x="7086600" y="6096"/>
                </a:moveTo>
                <a:lnTo>
                  <a:pt x="13715" y="6096"/>
                </a:lnTo>
                <a:lnTo>
                  <a:pt x="13715" y="13716"/>
                </a:lnTo>
                <a:lnTo>
                  <a:pt x="7086600" y="13716"/>
                </a:lnTo>
                <a:lnTo>
                  <a:pt x="7086600" y="6096"/>
                </a:lnTo>
                <a:close/>
              </a:path>
              <a:path w="7100570" h="1259204">
                <a:moveTo>
                  <a:pt x="7100316" y="6096"/>
                </a:moveTo>
                <a:lnTo>
                  <a:pt x="7086600" y="6096"/>
                </a:lnTo>
                <a:lnTo>
                  <a:pt x="7092696" y="13716"/>
                </a:lnTo>
                <a:lnTo>
                  <a:pt x="7100316" y="13716"/>
                </a:lnTo>
                <a:lnTo>
                  <a:pt x="7100316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2"/>
          <p:cNvSpPr txBox="1"/>
          <p:nvPr/>
        </p:nvSpPr>
        <p:spPr>
          <a:xfrm>
            <a:off x="2590224" y="4433160"/>
            <a:ext cx="4444423" cy="291913"/>
          </a:xfrm>
          <a:prstGeom prst="rect">
            <a:avLst/>
          </a:prstGeom>
        </p:spPr>
        <p:txBody>
          <a:bodyPr vert="horz" wrap="square" lIns="0" tIns="11396" rIns="0" bIns="0" rtlCol="0">
            <a:spAutoFit/>
          </a:bodyPr>
          <a:lstStyle/>
          <a:p>
            <a:pPr marL="11396">
              <a:spcBef>
                <a:spcPts val="90"/>
              </a:spcBef>
              <a:tabLst>
                <a:tab pos="2319583" algn="l"/>
                <a:tab pos="2575986" algn="l"/>
              </a:tabLst>
            </a:pPr>
            <a:r>
              <a:rPr b="1" spc="-4" dirty="0">
                <a:solidFill>
                  <a:prstClr val="black"/>
                </a:solidFill>
                <a:latin typeface="Arial"/>
                <a:cs typeface="Arial"/>
              </a:rPr>
              <a:t>ASSETS</a:t>
            </a:r>
            <a:r>
              <a:rPr b="1" spc="-72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prstClr val="black"/>
                </a:solidFill>
                <a:latin typeface="Arial"/>
                <a:cs typeface="Arial"/>
              </a:rPr>
              <a:t>ACQUIRED	=	HOW</a:t>
            </a:r>
            <a:r>
              <a:rPr b="1"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prstClr val="black"/>
                </a:solidFill>
                <a:latin typeface="Arial"/>
                <a:cs typeface="Arial"/>
              </a:rPr>
              <a:t>FINANCED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13"/>
          <p:cNvSpPr/>
          <p:nvPr/>
        </p:nvSpPr>
        <p:spPr>
          <a:xfrm>
            <a:off x="4502729" y="3429002"/>
            <a:ext cx="442190" cy="593351"/>
          </a:xfrm>
          <a:custGeom>
            <a:avLst/>
            <a:gdLst/>
            <a:ahLst/>
            <a:cxnLst/>
            <a:rect l="l" t="t" r="r" b="b"/>
            <a:pathLst>
              <a:path w="486410" h="672464">
                <a:moveTo>
                  <a:pt x="486155" y="428244"/>
                </a:moveTo>
                <a:lnTo>
                  <a:pt x="0" y="428244"/>
                </a:lnTo>
                <a:lnTo>
                  <a:pt x="243839" y="672083"/>
                </a:lnTo>
                <a:lnTo>
                  <a:pt x="486155" y="428244"/>
                </a:lnTo>
                <a:close/>
              </a:path>
              <a:path w="486410" h="672464">
                <a:moveTo>
                  <a:pt x="365760" y="0"/>
                </a:moveTo>
                <a:lnTo>
                  <a:pt x="121920" y="0"/>
                </a:lnTo>
                <a:lnTo>
                  <a:pt x="121920" y="428244"/>
                </a:lnTo>
                <a:lnTo>
                  <a:pt x="365760" y="428244"/>
                </a:lnTo>
                <a:lnTo>
                  <a:pt x="365760" y="0"/>
                </a:lnTo>
                <a:close/>
              </a:path>
            </a:pathLst>
          </a:custGeom>
          <a:solidFill>
            <a:srgbClr val="2DA1B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4"/>
          <p:cNvSpPr/>
          <p:nvPr/>
        </p:nvSpPr>
        <p:spPr>
          <a:xfrm>
            <a:off x="4488872" y="3429000"/>
            <a:ext cx="469900" cy="601196"/>
          </a:xfrm>
          <a:custGeom>
            <a:avLst/>
            <a:gdLst/>
            <a:ahLst/>
            <a:cxnLst/>
            <a:rect l="l" t="t" r="r" b="b"/>
            <a:pathLst>
              <a:path w="516889" h="681354">
                <a:moveTo>
                  <a:pt x="131063" y="422148"/>
                </a:moveTo>
                <a:lnTo>
                  <a:pt x="0" y="422148"/>
                </a:lnTo>
                <a:lnTo>
                  <a:pt x="259079" y="681227"/>
                </a:lnTo>
                <a:lnTo>
                  <a:pt x="272715" y="667512"/>
                </a:lnTo>
                <a:lnTo>
                  <a:pt x="254507" y="667512"/>
                </a:lnTo>
                <a:lnTo>
                  <a:pt x="259065" y="662925"/>
                </a:lnTo>
                <a:lnTo>
                  <a:pt x="30479" y="434339"/>
                </a:lnTo>
                <a:lnTo>
                  <a:pt x="15239" y="434339"/>
                </a:lnTo>
                <a:lnTo>
                  <a:pt x="19812" y="423672"/>
                </a:lnTo>
                <a:lnTo>
                  <a:pt x="131063" y="423672"/>
                </a:lnTo>
                <a:lnTo>
                  <a:pt x="131063" y="422148"/>
                </a:lnTo>
                <a:close/>
              </a:path>
              <a:path w="516889" h="681354">
                <a:moveTo>
                  <a:pt x="259065" y="662925"/>
                </a:moveTo>
                <a:lnTo>
                  <a:pt x="254507" y="667512"/>
                </a:lnTo>
                <a:lnTo>
                  <a:pt x="263651" y="667512"/>
                </a:lnTo>
                <a:lnTo>
                  <a:pt x="259065" y="662925"/>
                </a:lnTo>
                <a:close/>
              </a:path>
              <a:path w="516889" h="681354">
                <a:moveTo>
                  <a:pt x="496824" y="423672"/>
                </a:moveTo>
                <a:lnTo>
                  <a:pt x="259065" y="662925"/>
                </a:lnTo>
                <a:lnTo>
                  <a:pt x="263651" y="667512"/>
                </a:lnTo>
                <a:lnTo>
                  <a:pt x="272715" y="667512"/>
                </a:lnTo>
                <a:lnTo>
                  <a:pt x="504515" y="434339"/>
                </a:lnTo>
                <a:lnTo>
                  <a:pt x="501395" y="434339"/>
                </a:lnTo>
                <a:lnTo>
                  <a:pt x="496824" y="423672"/>
                </a:lnTo>
                <a:close/>
              </a:path>
              <a:path w="516889" h="681354">
                <a:moveTo>
                  <a:pt x="19812" y="423672"/>
                </a:moveTo>
                <a:lnTo>
                  <a:pt x="15239" y="434339"/>
                </a:lnTo>
                <a:lnTo>
                  <a:pt x="30479" y="434339"/>
                </a:lnTo>
                <a:lnTo>
                  <a:pt x="19812" y="423672"/>
                </a:lnTo>
                <a:close/>
              </a:path>
              <a:path w="516889" h="681354">
                <a:moveTo>
                  <a:pt x="131063" y="423672"/>
                </a:moveTo>
                <a:lnTo>
                  <a:pt x="19812" y="423672"/>
                </a:lnTo>
                <a:lnTo>
                  <a:pt x="30479" y="434339"/>
                </a:lnTo>
                <a:lnTo>
                  <a:pt x="143255" y="434339"/>
                </a:lnTo>
                <a:lnTo>
                  <a:pt x="143255" y="428244"/>
                </a:lnTo>
                <a:lnTo>
                  <a:pt x="131063" y="428244"/>
                </a:lnTo>
                <a:lnTo>
                  <a:pt x="131063" y="423672"/>
                </a:lnTo>
                <a:close/>
              </a:path>
              <a:path w="516889" h="681354">
                <a:moveTo>
                  <a:pt x="387095" y="0"/>
                </a:moveTo>
                <a:lnTo>
                  <a:pt x="373379" y="0"/>
                </a:lnTo>
                <a:lnTo>
                  <a:pt x="373379" y="434339"/>
                </a:lnTo>
                <a:lnTo>
                  <a:pt x="486222" y="434339"/>
                </a:lnTo>
                <a:lnTo>
                  <a:pt x="492280" y="428244"/>
                </a:lnTo>
                <a:lnTo>
                  <a:pt x="387095" y="428244"/>
                </a:lnTo>
                <a:lnTo>
                  <a:pt x="381000" y="422148"/>
                </a:lnTo>
                <a:lnTo>
                  <a:pt x="387095" y="422148"/>
                </a:lnTo>
                <a:lnTo>
                  <a:pt x="387095" y="0"/>
                </a:lnTo>
                <a:close/>
              </a:path>
              <a:path w="516889" h="681354">
                <a:moveTo>
                  <a:pt x="515120" y="423672"/>
                </a:moveTo>
                <a:lnTo>
                  <a:pt x="496824" y="423672"/>
                </a:lnTo>
                <a:lnTo>
                  <a:pt x="501395" y="434339"/>
                </a:lnTo>
                <a:lnTo>
                  <a:pt x="504515" y="434339"/>
                </a:lnTo>
                <a:lnTo>
                  <a:pt x="515120" y="423672"/>
                </a:lnTo>
                <a:close/>
              </a:path>
              <a:path w="516889" h="681354">
                <a:moveTo>
                  <a:pt x="143255" y="0"/>
                </a:moveTo>
                <a:lnTo>
                  <a:pt x="131063" y="0"/>
                </a:lnTo>
                <a:lnTo>
                  <a:pt x="131063" y="428244"/>
                </a:lnTo>
                <a:lnTo>
                  <a:pt x="137160" y="422148"/>
                </a:lnTo>
                <a:lnTo>
                  <a:pt x="143255" y="422148"/>
                </a:lnTo>
                <a:lnTo>
                  <a:pt x="143255" y="0"/>
                </a:lnTo>
                <a:close/>
              </a:path>
              <a:path w="516889" h="681354">
                <a:moveTo>
                  <a:pt x="143255" y="422148"/>
                </a:moveTo>
                <a:lnTo>
                  <a:pt x="137160" y="422148"/>
                </a:lnTo>
                <a:lnTo>
                  <a:pt x="131063" y="428244"/>
                </a:lnTo>
                <a:lnTo>
                  <a:pt x="143255" y="428244"/>
                </a:lnTo>
                <a:lnTo>
                  <a:pt x="143255" y="422148"/>
                </a:lnTo>
                <a:close/>
              </a:path>
              <a:path w="516889" h="681354">
                <a:moveTo>
                  <a:pt x="387095" y="422148"/>
                </a:moveTo>
                <a:lnTo>
                  <a:pt x="381000" y="422148"/>
                </a:lnTo>
                <a:lnTo>
                  <a:pt x="387095" y="428244"/>
                </a:lnTo>
                <a:lnTo>
                  <a:pt x="387095" y="422148"/>
                </a:lnTo>
                <a:close/>
              </a:path>
              <a:path w="516889" h="681354">
                <a:moveTo>
                  <a:pt x="516636" y="422148"/>
                </a:moveTo>
                <a:lnTo>
                  <a:pt x="387095" y="422148"/>
                </a:lnTo>
                <a:lnTo>
                  <a:pt x="387095" y="428244"/>
                </a:lnTo>
                <a:lnTo>
                  <a:pt x="492280" y="428244"/>
                </a:lnTo>
                <a:lnTo>
                  <a:pt x="496824" y="423672"/>
                </a:lnTo>
                <a:lnTo>
                  <a:pt x="515120" y="423672"/>
                </a:lnTo>
                <a:lnTo>
                  <a:pt x="516636" y="4221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9277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48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PowerPoint Presentation</vt:lpstr>
      <vt:lpstr>PowerPoint Presentation</vt:lpstr>
      <vt:lpstr>PowerPoint Presentation</vt:lpstr>
      <vt:lpstr> Sumber pembiayaan sbg pendanaan</vt:lpstr>
      <vt:lpstr>Mikro  recall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5</cp:revision>
  <dcterms:created xsi:type="dcterms:W3CDTF">2017-11-04T16:59:32Z</dcterms:created>
  <dcterms:modified xsi:type="dcterms:W3CDTF">2018-04-05T06:57:19Z</dcterms:modified>
</cp:coreProperties>
</file>