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1.bin" ContentType="audio/unknown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A6A19-9141-9C44-BE25-2166D43DC0D9}" type="datetimeFigureOut">
              <a:rPr lang="en-US" smtClean="0"/>
              <a:t>4/5/18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24515-13A6-BD4D-97AF-7828AEA5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45A2F54-E3A0-274B-AD27-700447F57D2D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130067F-AC27-614F-AF35-35D04ADC3DE9}" type="slidenum">
              <a:rPr lang="en-US" sz="1200">
                <a:latin typeface="Arial" charset="0"/>
              </a:rPr>
              <a:pPr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A470DCA-DCBA-104E-A950-1713FB79A614}" type="slidenum">
              <a:rPr lang="en-US" sz="1200">
                <a:latin typeface="Arial" charset="0"/>
              </a:rPr>
              <a:pPr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All dollars originate in the household.  Role of the government as employer.  Where we measure expenditures.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D1AE07D0-4904-8844-B18B-9D33E059AFCB}" type="slidenum">
              <a:rPr lang="en-US" sz="1200">
                <a:latin typeface="Arial" charset="0"/>
              </a:rPr>
              <a:pPr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Pembiayaan</a:t>
            </a:r>
            <a:r>
              <a:rPr lang="en-US" sz="2000" b="1" dirty="0" smtClean="0">
                <a:solidFill>
                  <a:prstClr val="black"/>
                </a:solidFill>
              </a:rPr>
              <a:t> &amp;</a:t>
            </a:r>
            <a:r>
              <a:rPr lang="en-US" sz="2000" b="1" dirty="0" err="1" smtClean="0">
                <a:solidFill>
                  <a:prstClr val="black"/>
                </a:solidFill>
              </a:rPr>
              <a:t>Penganggaran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 smtClean="0">
                <a:solidFill>
                  <a:prstClr val="black"/>
                </a:solidFill>
              </a:rPr>
              <a:t/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Dari mana dan bagaimana uang tersebut mengalir?</a:t>
            </a:r>
            <a:r>
              <a:rPr lang="en-US" sz="3200">
                <a:latin typeface="Arial" charset="0"/>
              </a:rPr>
              <a:t> </a:t>
            </a:r>
          </a:p>
        </p:txBody>
      </p:sp>
      <p:pic>
        <p:nvPicPr>
          <p:cNvPr id="28674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9600" cy="4876800"/>
          </a:xfrm>
        </p:spPr>
      </p:pic>
    </p:spTree>
    <p:extLst>
      <p:ext uri="{BB962C8B-B14F-4D97-AF65-F5344CB8AC3E}">
        <p14:creationId xmlns:p14="http://schemas.microsoft.com/office/powerpoint/2010/main" val="413916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9906000" cy="1143000"/>
          </a:xfrm>
        </p:spPr>
        <p:txBody>
          <a:bodyPr/>
          <a:lstStyle/>
          <a:p>
            <a:pPr eaLnBrk="1" hangingPunct="1"/>
            <a:r>
              <a:rPr lang="en-US" sz="2800" b="1">
                <a:solidFill>
                  <a:schemeClr val="tx1"/>
                </a:solidFill>
                <a:latin typeface="Arial" charset="0"/>
              </a:rPr>
              <a:t>Mekanisme pembiayaan kesehatan</a:t>
            </a:r>
            <a:endParaRPr lang="en-US">
              <a:latin typeface="Arial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Pendapatan negara atau pajak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Kontribusi asuransi sosial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Premi asuransi swasta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Pembiayaan masyarakat, seperti dana sehat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out of pocket payments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 b="1">
                <a:latin typeface="Verdana" charset="0"/>
              </a:rPr>
              <a:t>Setiap metode: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Memberikan distribusi dampak pembiayaan dan keuntungan yang berbeda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Memberikan pengaruh yang akan mengakses pelayanan kesehatan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>
                <a:latin typeface="Verdana" charset="0"/>
              </a:rPr>
              <a:t>Proteksi pembiayaan</a:t>
            </a:r>
          </a:p>
          <a:p>
            <a:pPr eaLnBrk="1" hangingPunct="1">
              <a:lnSpc>
                <a:spcPct val="90000"/>
              </a:lnSpc>
            </a:pPr>
            <a:endParaRPr lang="en-US" sz="2100" b="1">
              <a:latin typeface="Verdana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SOURCE </a:t>
            </a:r>
            <a:r>
              <a:rPr lang="en-US" sz="2100">
                <a:latin typeface="Verdana" charset="0"/>
                <a:sym typeface="Wingdings" charset="0"/>
              </a:rPr>
              <a:t> AGENT  PROVIDER  BENEFICIARY</a:t>
            </a:r>
            <a:endParaRPr lang="en-US" sz="21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88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4953000"/>
            <a:ext cx="9144000" cy="1524000"/>
          </a:xfrm>
          <a:prstGeom prst="rect">
            <a:avLst/>
          </a:prstGeom>
          <a:gradFill rotWithShape="0">
            <a:gsLst>
              <a:gs pos="0">
                <a:srgbClr val="663300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3505200"/>
            <a:ext cx="9144000" cy="1524000"/>
          </a:xfrm>
          <a:prstGeom prst="rect">
            <a:avLst/>
          </a:prstGeom>
          <a:gradFill rotWithShape="0">
            <a:gsLst>
              <a:gs pos="0">
                <a:srgbClr val="663300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1524000"/>
          </a:xfrm>
          <a:prstGeom prst="rect">
            <a:avLst/>
          </a:prstGeom>
          <a:gradFill rotWithShape="0">
            <a:gsLst>
              <a:gs pos="0">
                <a:srgbClr val="663300"/>
              </a:gs>
              <a:gs pos="100000">
                <a:srgbClr val="FFFF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4724400" y="537845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flatTx/>
          </a:bodyPr>
          <a:lstStyle/>
          <a:p>
            <a:pPr algn="ctr" eaLnBrk="1" hangingPunct="1"/>
            <a:r>
              <a:rPr lang="en-US" sz="2400" b="1">
                <a:latin typeface="Times New Roman" charset="0"/>
                <a:cs typeface="Arial" charset="0"/>
              </a:rPr>
              <a:t>PAD</a:t>
            </a: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5105400" y="2209800"/>
            <a:ext cx="1447800" cy="11430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flatTx/>
          </a:bodyPr>
          <a:lstStyle/>
          <a:p>
            <a:pPr algn="ctr" eaLnBrk="1" hangingPunct="1"/>
            <a:r>
              <a:rPr lang="en-US" b="1">
                <a:latin typeface="Times New Roman" charset="0"/>
                <a:cs typeface="Arial" charset="0"/>
              </a:rPr>
              <a:t>JPSBK/ PKPSBBM/ Askeskin/ Jamkesmas</a:t>
            </a: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3937000" y="2241550"/>
            <a:ext cx="1117600" cy="10175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spAutoFit/>
            <a:flatTx/>
          </a:bodyPr>
          <a:lstStyle/>
          <a:p>
            <a:pPr algn="ctr" eaLnBrk="1" hangingPunct="1"/>
            <a:r>
              <a:rPr lang="en-US" b="1">
                <a:latin typeface="Times New Roman" charset="0"/>
                <a:cs typeface="Arial" charset="0"/>
              </a:rPr>
              <a:t>In-kind (missal vaksin)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>
                <a:solidFill>
                  <a:srgbClr val="CCCC00"/>
                </a:solidFill>
                <a:latin typeface="Arial" charset="0"/>
              </a:rPr>
              <a:t>Pembiayaan Kesehatan </a:t>
            </a:r>
            <a:br>
              <a:rPr lang="en-US" b="1">
                <a:solidFill>
                  <a:srgbClr val="CCCC00"/>
                </a:solidFill>
                <a:latin typeface="Arial" charset="0"/>
              </a:rPr>
            </a:br>
            <a:r>
              <a:rPr lang="en-US" b="1">
                <a:solidFill>
                  <a:srgbClr val="CCCC00"/>
                </a:solidFill>
                <a:latin typeface="Arial" charset="0"/>
              </a:rPr>
              <a:t>Bersumber Pemerintah</a:t>
            </a:r>
            <a:r>
              <a:rPr lang="en-US" b="1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381000" y="2527300"/>
            <a:ext cx="1524000" cy="508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anchor="ctr">
            <a:spAutoFit/>
            <a:flatTx/>
          </a:bodyPr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charset="0"/>
                <a:cs typeface="Arial" charset="0"/>
              </a:rPr>
              <a:t>Pusat</a:t>
            </a: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533400" y="3886200"/>
            <a:ext cx="1981200" cy="8382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charset="0"/>
                <a:cs typeface="Arial" charset="0"/>
              </a:rPr>
              <a:t>Provinsi</a:t>
            </a: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533400" y="5378450"/>
            <a:ext cx="1981200" cy="8382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66"/>
            </a:extrusionClr>
          </a:sp3d>
        </p:spPr>
        <p:txBody>
          <a:bodyPr anchor="ctr">
            <a:flatTx/>
          </a:bodyPr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charset="0"/>
                <a:cs typeface="Arial" charset="0"/>
              </a:rPr>
              <a:t>Kabupaten/ Kota</a:t>
            </a:r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>
            <a:off x="2424113" y="2273300"/>
            <a:ext cx="1476375" cy="10175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spAutoFit/>
            <a:flatTx/>
          </a:bodyPr>
          <a:lstStyle/>
          <a:p>
            <a:pPr algn="ctr" eaLnBrk="1" hangingPunct="1"/>
            <a:r>
              <a:rPr lang="en-US" b="1">
                <a:latin typeface="Times New Roman" charset="0"/>
                <a:cs typeface="Arial" charset="0"/>
              </a:rPr>
              <a:t>Dana DEKON, TP, DAK</a:t>
            </a:r>
          </a:p>
        </p:txBody>
      </p:sp>
      <p:sp>
        <p:nvSpPr>
          <p:cNvPr id="66573" name="AutoShape 13"/>
          <p:cNvSpPr>
            <a:spLocks noChangeArrowheads="1"/>
          </p:cNvSpPr>
          <p:nvPr/>
        </p:nvSpPr>
        <p:spPr bwMode="auto">
          <a:xfrm>
            <a:off x="3124200" y="3898900"/>
            <a:ext cx="2667000" cy="8382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flatTx/>
          </a:bodyPr>
          <a:lstStyle/>
          <a:p>
            <a:pPr algn="ctr" eaLnBrk="1" hangingPunct="1"/>
            <a:r>
              <a:rPr lang="en-US" sz="2400" b="1">
                <a:latin typeface="Times New Roman" charset="0"/>
                <a:cs typeface="Arial" charset="0"/>
              </a:rPr>
              <a:t>APBD Propinsi</a:t>
            </a:r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3200400" y="537845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flatTx/>
          </a:bodyPr>
          <a:lstStyle/>
          <a:p>
            <a:pPr algn="ctr" eaLnBrk="1" hangingPunct="1"/>
            <a:r>
              <a:rPr lang="en-US" sz="2400" b="1">
                <a:latin typeface="Times New Roman" charset="0"/>
                <a:cs typeface="Arial" charset="0"/>
              </a:rPr>
              <a:t>DAU</a:t>
            </a:r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905000" y="27432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2514600" y="431165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2514600" y="575945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AutoShape 18"/>
          <p:cNvSpPr>
            <a:spLocks noChangeArrowheads="1"/>
          </p:cNvSpPr>
          <p:nvPr/>
        </p:nvSpPr>
        <p:spPr bwMode="auto">
          <a:xfrm>
            <a:off x="7766050" y="2212975"/>
            <a:ext cx="1360488" cy="10175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spAutoFit/>
            <a:flatTx/>
          </a:bodyPr>
          <a:lstStyle/>
          <a:p>
            <a:pPr algn="ctr" eaLnBrk="1" hangingPunct="1"/>
            <a:r>
              <a:rPr lang="en-US" b="1">
                <a:latin typeface="Times New Roman" charset="0"/>
                <a:cs typeface="Arial" charset="0"/>
              </a:rPr>
              <a:t>Gaji PTT (Dokter &amp; Bidan)</a:t>
            </a: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>
            <a:off x="6705600" y="2544763"/>
            <a:ext cx="990600" cy="40798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anchor="ctr">
            <a:spAutoFit/>
            <a:flatTx/>
          </a:bodyPr>
          <a:lstStyle/>
          <a:p>
            <a:pPr algn="ctr" eaLnBrk="1" hangingPunct="1"/>
            <a:r>
              <a:rPr lang="en-US" b="1">
                <a:latin typeface="Times New Roman" charset="0"/>
                <a:cs typeface="Arial" charset="0"/>
              </a:rPr>
              <a:t>PLN</a:t>
            </a:r>
          </a:p>
        </p:txBody>
      </p:sp>
    </p:spTree>
    <p:extLst>
      <p:ext uri="{BB962C8B-B14F-4D97-AF65-F5344CB8AC3E}">
        <p14:creationId xmlns:p14="http://schemas.microsoft.com/office/powerpoint/2010/main" val="362735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  <p:bldP spid="66563" grpId="0" animBg="1"/>
      <p:bldP spid="66564" grpId="0" animBg="1"/>
      <p:bldP spid="66565" grpId="0" animBg="1" autoUpdateAnimBg="0"/>
      <p:bldP spid="66566" grpId="0" animBg="1" autoUpdateAnimBg="0"/>
      <p:bldP spid="66567" grpId="0" animBg="1" autoUpdateAnimBg="0"/>
      <p:bldP spid="66568" grpId="0" autoUpdateAnimBg="0"/>
      <p:bldP spid="66569" grpId="0" animBg="1" autoUpdateAnimBg="0"/>
      <p:bldP spid="66570" grpId="0" animBg="1" autoUpdateAnimBg="0"/>
      <p:bldP spid="66571" grpId="0" animBg="1" autoUpdateAnimBg="0"/>
      <p:bldP spid="66572" grpId="0" animBg="1" autoUpdateAnimBg="0"/>
      <p:bldP spid="66573" grpId="0" animBg="1" autoUpdateAnimBg="0"/>
      <p:bldP spid="66574" grpId="0" animBg="1" autoUpdateAnimBg="0"/>
      <p:bldP spid="66575" grpId="0" animBg="1"/>
      <p:bldP spid="66576" grpId="0" animBg="1"/>
      <p:bldP spid="66577" grpId="0" animBg="1"/>
      <p:bldP spid="66578" grpId="0" animBg="1" autoUpdateAnimBg="0"/>
      <p:bldP spid="6657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461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dirty="0">
                <a:latin typeface="Arial" charset="0"/>
              </a:rPr>
              <a:t>MATERI MENGENAI PEMBIAYAAN KESEHATAN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63299"/>
            <a:ext cx="7772400" cy="34565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 err="1">
                <a:latin typeface="Verdana" charset="0"/>
              </a:rPr>
              <a:t>Apa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itu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pembiayaan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kesehatan</a:t>
            </a:r>
            <a:r>
              <a:rPr lang="en-US" sz="2500" dirty="0">
                <a:latin typeface="Verdana" charset="0"/>
              </a:rPr>
              <a:t>?</a:t>
            </a: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 err="1">
                <a:latin typeface="Verdana" charset="0"/>
              </a:rPr>
              <a:t>Sumber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pembiayaan</a:t>
            </a:r>
            <a:endParaRPr lang="en-US" sz="2500" dirty="0">
              <a:latin typeface="Verdana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>
                <a:latin typeface="Verdana" charset="0"/>
              </a:rPr>
              <a:t>Flow of funds</a:t>
            </a:r>
          </a:p>
          <a:p>
            <a:pPr marL="609600" indent="-609600" eaLnBrk="1" hangingPunct="1">
              <a:buFont typeface="Wingdings" charset="0"/>
              <a:buAutoNum type="arabicPeriod"/>
            </a:pPr>
            <a:r>
              <a:rPr lang="en-US" sz="2500" dirty="0" err="1">
                <a:latin typeface="Verdana" charset="0"/>
              </a:rPr>
              <a:t>Penggunaan</a:t>
            </a:r>
            <a:r>
              <a:rPr lang="en-US" sz="2500" dirty="0">
                <a:latin typeface="Verdana" charset="0"/>
              </a:rPr>
              <a:t> </a:t>
            </a:r>
            <a:r>
              <a:rPr lang="en-US" sz="2500" dirty="0" err="1">
                <a:latin typeface="Verdana" charset="0"/>
              </a:rPr>
              <a:t>dana</a:t>
            </a:r>
            <a:endParaRPr lang="en-US" sz="2500" dirty="0">
              <a:latin typeface="Verdana" charset="0"/>
            </a:endParaRPr>
          </a:p>
          <a:p>
            <a:pPr marL="609600" indent="-609600" eaLnBrk="1" hangingPunct="1">
              <a:buFont typeface="Wingdings" charset="0"/>
              <a:buAutoNum type="arabicPeriod"/>
            </a:pPr>
            <a:endParaRPr lang="en-US" sz="25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66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Istilah-istilah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Biaya (cost, costing)</a:t>
            </a:r>
          </a:p>
          <a:p>
            <a:pPr eaLnBrk="1" hangingPunct="1"/>
            <a:r>
              <a:rPr lang="en-US">
                <a:latin typeface="Verdana" charset="0"/>
              </a:rPr>
              <a:t>Anggaran (alokasi &amp; realisasi)</a:t>
            </a:r>
          </a:p>
          <a:p>
            <a:pPr eaLnBrk="1" hangingPunct="1"/>
            <a:r>
              <a:rPr lang="en-US">
                <a:latin typeface="Verdana" charset="0"/>
              </a:rPr>
              <a:t>Pembiayaan (financing)</a:t>
            </a:r>
          </a:p>
          <a:p>
            <a:pPr lvl="1" eaLnBrk="1" hangingPunct="1"/>
            <a:r>
              <a:rPr lang="en-US">
                <a:latin typeface="Verdana" charset="0"/>
              </a:rPr>
              <a:t>Sumber</a:t>
            </a:r>
          </a:p>
          <a:p>
            <a:pPr lvl="1" eaLnBrk="1" hangingPunct="1"/>
            <a:r>
              <a:rPr lang="en-US">
                <a:latin typeface="Verdana" charset="0"/>
              </a:rPr>
              <a:t>Penggunaan/ pemanfaatan</a:t>
            </a:r>
          </a:p>
          <a:p>
            <a:pPr lvl="1" eaLnBrk="1" hangingPunct="1"/>
            <a:r>
              <a:rPr lang="en-US">
                <a:latin typeface="Verdana" charset="0"/>
              </a:rPr>
              <a:t>Telaah isyu kecukupan/ gap, efisiensi, equity</a:t>
            </a:r>
          </a:p>
          <a:p>
            <a:pPr lvl="1" eaLnBrk="1" hangingPunct="1"/>
            <a:r>
              <a:rPr lang="en-US">
                <a:latin typeface="Verdana" charset="0"/>
              </a:rPr>
              <a:t>Financial cost vs economic cost</a:t>
            </a:r>
          </a:p>
          <a:p>
            <a:pPr eaLnBrk="1" hangingPunct="1"/>
            <a:endParaRPr lang="en-US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7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153400" cy="990600"/>
          </a:xfrm>
          <a:noFill/>
        </p:spPr>
        <p:txBody>
          <a:bodyPr/>
          <a:lstStyle/>
          <a:p>
            <a:pPr eaLnBrk="1" hangingPunct="1"/>
            <a:r>
              <a:rPr lang="id-ID" sz="2800" b="1">
                <a:solidFill>
                  <a:schemeClr val="tx1"/>
                </a:solidFill>
                <a:latin typeface="Arial" charset="0"/>
              </a:rPr>
              <a:t>De</a:t>
            </a:r>
            <a:r>
              <a:rPr lang="en-US" sz="2800" b="1">
                <a:solidFill>
                  <a:schemeClr val="tx1"/>
                </a:solidFill>
                <a:latin typeface="Arial" charset="0"/>
              </a:rPr>
              <a:t>markasi </a:t>
            </a:r>
            <a:r>
              <a:rPr lang="ja-JP" altLang="en-US" sz="2800" b="1">
                <a:solidFill>
                  <a:schemeClr val="tx1"/>
                </a:solidFill>
                <a:latin typeface="Arial" charset="0"/>
              </a:rPr>
              <a:t>‘</a:t>
            </a:r>
            <a:r>
              <a:rPr lang="en-US" altLang="ja-JP" sz="2800" b="1">
                <a:solidFill>
                  <a:schemeClr val="tx1"/>
                </a:solidFill>
                <a:latin typeface="Arial" charset="0"/>
              </a:rPr>
              <a:t>biaya</a:t>
            </a:r>
            <a:r>
              <a:rPr lang="ja-JP" altLang="en-US" sz="2800" b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2800" b="1">
                <a:solidFill>
                  <a:schemeClr val="tx1"/>
                </a:solidFill>
                <a:latin typeface="Arial" charset="0"/>
              </a:rPr>
              <a:t> dalam pembiayaan kesehatan </a:t>
            </a:r>
            <a:r>
              <a:rPr lang="en-US" altLang="ja-JP" sz="2800" b="1" i="1">
                <a:solidFill>
                  <a:schemeClr val="tx1"/>
                </a:solidFill>
                <a:latin typeface="Arial" charset="0"/>
              </a:rPr>
              <a:t>(boundary) </a:t>
            </a:r>
            <a:r>
              <a:rPr lang="en-US" altLang="ja-JP" sz="2800" b="1">
                <a:solidFill>
                  <a:schemeClr val="tx1"/>
                </a:solidFill>
                <a:latin typeface="Arial" charset="0"/>
              </a:rPr>
              <a:t>perlu disepakati:</a:t>
            </a:r>
            <a:endParaRPr lang="id-ID" sz="2800" b="1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686800" cy="22891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r>
              <a:rPr lang="id-ID" sz="3600">
                <a:solidFill>
                  <a:schemeClr val="bg1"/>
                </a:solidFill>
                <a:latin typeface="Times New Roman" charset="0"/>
                <a:cs typeface="Arial" charset="0"/>
              </a:rPr>
              <a:t>Semua biaya yang secara </a:t>
            </a:r>
            <a:r>
              <a:rPr lang="id-ID" sz="3600" u="sng">
                <a:solidFill>
                  <a:schemeClr val="bg1"/>
                </a:solidFill>
                <a:latin typeface="Times New Roman" charset="0"/>
                <a:cs typeface="Arial" charset="0"/>
              </a:rPr>
              <a:t>eksplisit </a:t>
            </a:r>
            <a:r>
              <a:rPr lang="id-ID" sz="3600">
                <a:solidFill>
                  <a:schemeClr val="bg1"/>
                </a:solidFill>
                <a:latin typeface="Times New Roman" charset="0"/>
                <a:cs typeface="Arial" charset="0"/>
              </a:rPr>
              <a:t>di alokasikan untuk meningkatkan atau mencegah penurunan status kesehatan masyarakat (Health Canada, 1996).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382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3600" b="1">
                <a:latin typeface="Times New Roman" charset="0"/>
              </a:rPr>
              <a:t>Semua kegiatan yang mempunyai tujuan utama/primer untuk mempromosi, mengembalikan atau menjaga kesehatan (WHO, 2000)</a:t>
            </a:r>
          </a:p>
        </p:txBody>
      </p:sp>
    </p:spTree>
    <p:extLst>
      <p:ext uri="{BB962C8B-B14F-4D97-AF65-F5344CB8AC3E}">
        <p14:creationId xmlns:p14="http://schemas.microsoft.com/office/powerpoint/2010/main" val="39090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animBg="1" autoUpdateAnimBg="0"/>
      <p:bldP spid="768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63"/>
            <a:ext cx="88392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3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38200"/>
            <a:ext cx="6324600" cy="914400"/>
          </a:xfrm>
        </p:spPr>
        <p:txBody>
          <a:bodyPr/>
          <a:lstStyle/>
          <a:p>
            <a:pPr eaLnBrk="1" hangingPunct="1"/>
            <a:r>
              <a:rPr lang="en-US" sz="2400" b="1" dirty="0" err="1">
                <a:solidFill>
                  <a:schemeClr val="folHlink"/>
                </a:solidFill>
                <a:latin typeface="Arial" charset="0"/>
              </a:rPr>
              <a:t>Definisi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  <a:latin typeface="Arial" charset="0"/>
              </a:rPr>
              <a:t>pembiayaan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 </a:t>
            </a:r>
            <a:br>
              <a:rPr lang="en-US" sz="2400" b="1" dirty="0">
                <a:solidFill>
                  <a:schemeClr val="folHlink"/>
                </a:solidFill>
                <a:latin typeface="Arial" charset="0"/>
              </a:rPr>
            </a:br>
            <a:r>
              <a:rPr lang="en-US" sz="2400" b="1" dirty="0" err="1">
                <a:solidFill>
                  <a:schemeClr val="folHlink"/>
                </a:solidFill>
                <a:latin typeface="Arial" charset="0"/>
              </a:rPr>
              <a:t>pelayanan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  <a:latin typeface="Arial" charset="0"/>
              </a:rPr>
              <a:t>kesehatan</a:t>
            </a:r>
            <a:endParaRPr lang="en-US" dirty="0">
              <a:latin typeface="Arial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0"/>
            <a:ext cx="7010400" cy="4114800"/>
          </a:xfrm>
        </p:spPr>
        <p:txBody>
          <a:bodyPr/>
          <a:lstStyle/>
          <a:p>
            <a:pPr eaLnBrk="1" hangingPunct="1"/>
            <a:r>
              <a:rPr lang="en-US" sz="2100" b="1" dirty="0" err="1">
                <a:latin typeface="Verdana" charset="0"/>
              </a:rPr>
              <a:t>Mobilisasi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biaya</a:t>
            </a:r>
            <a:r>
              <a:rPr lang="en-US" sz="2100" b="1" dirty="0">
                <a:latin typeface="Verdana" charset="0"/>
              </a:rPr>
              <a:t>/</a:t>
            </a:r>
            <a:r>
              <a:rPr lang="en-US" sz="2100" b="1" dirty="0" err="1">
                <a:latin typeface="Verdana" charset="0"/>
              </a:rPr>
              <a:t>dana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untuk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pelayanan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kesehatan</a:t>
            </a:r>
            <a:endParaRPr lang="en-US" sz="2100" b="1" dirty="0">
              <a:latin typeface="Verdana" charset="0"/>
            </a:endParaRPr>
          </a:p>
          <a:p>
            <a:pPr eaLnBrk="1" hangingPunct="1"/>
            <a:r>
              <a:rPr lang="en-US" sz="2100" b="1" dirty="0" err="1">
                <a:latin typeface="Verdana" charset="0"/>
              </a:rPr>
              <a:t>Alokasi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biaya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untuk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wilayah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dan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kelompok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penduduk</a:t>
            </a:r>
            <a:r>
              <a:rPr lang="en-US" sz="2100" b="1" dirty="0">
                <a:latin typeface="Verdana" charset="0"/>
              </a:rPr>
              <a:t> yang </a:t>
            </a:r>
            <a:r>
              <a:rPr lang="en-US" sz="2100" b="1" dirty="0" err="1">
                <a:latin typeface="Verdana" charset="0"/>
              </a:rPr>
              <a:t>secara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khusus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untuk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pelayanan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kesehatan</a:t>
            </a:r>
            <a:endParaRPr lang="en-US" sz="2100" b="1" dirty="0">
              <a:latin typeface="Verdana" charset="0"/>
            </a:endParaRPr>
          </a:p>
          <a:p>
            <a:pPr eaLnBrk="1" hangingPunct="1"/>
            <a:r>
              <a:rPr lang="en-US" sz="2100" b="1" dirty="0" err="1">
                <a:latin typeface="Verdana" charset="0"/>
              </a:rPr>
              <a:t>Mekanisme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untuk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pembayaran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pelayanan</a:t>
            </a:r>
            <a:r>
              <a:rPr lang="en-US" sz="2100" b="1" dirty="0">
                <a:latin typeface="Verdana" charset="0"/>
              </a:rPr>
              <a:t> </a:t>
            </a:r>
            <a:r>
              <a:rPr lang="en-US" sz="2100" b="1" dirty="0" err="1">
                <a:latin typeface="Verdana" charset="0"/>
              </a:rPr>
              <a:t>kesehatan</a:t>
            </a:r>
            <a:r>
              <a:rPr lang="en-US" sz="2100" b="1" dirty="0">
                <a:latin typeface="Verdana" charset="0"/>
              </a:rPr>
              <a:t> (</a:t>
            </a:r>
            <a:r>
              <a:rPr lang="en-US" sz="2100" b="1" dirty="0" err="1">
                <a:latin typeface="Verdana" charset="0"/>
              </a:rPr>
              <a:t>Hsaio</a:t>
            </a:r>
            <a:r>
              <a:rPr lang="en-US" sz="2100" b="1" dirty="0">
                <a:latin typeface="Verdana" charset="0"/>
              </a:rPr>
              <a:t>, W and Liu, Y, 2001)</a:t>
            </a:r>
            <a:r>
              <a:rPr lang="en-US" dirty="0">
                <a:latin typeface="Verdan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88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Fungsi pembiayaan kesehatan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>
                <a:latin typeface="Verdana" charset="0"/>
              </a:rPr>
              <a:t>Revenue collection (taxes, public charges, sales of natural resources, grants, loans, private insurance, etc)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Verdana" charset="0"/>
              </a:rPr>
              <a:t>Pooling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Verdana" charset="0"/>
              </a:rPr>
              <a:t>Resources allocation/purchasing (government agency, social insurance/sickness fund, private insurance, employers, individual/hh)</a:t>
            </a:r>
          </a:p>
          <a:p>
            <a:pPr eaLnBrk="1" hangingPunct="1">
              <a:lnSpc>
                <a:spcPct val="80000"/>
              </a:lnSpc>
            </a:pPr>
            <a:r>
              <a:rPr lang="en-US" sz="2500">
                <a:latin typeface="Verdana" charset="0"/>
              </a:rPr>
              <a:t>Service provision (public providers, private providers) </a:t>
            </a:r>
          </a:p>
          <a:p>
            <a:pPr eaLnBrk="1" hangingPunct="1">
              <a:lnSpc>
                <a:spcPct val="80000"/>
              </a:lnSpc>
            </a:pPr>
            <a:endParaRPr lang="en-US" sz="2500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500">
                <a:latin typeface="Verdana" charset="0"/>
              </a:rPr>
              <a:t>Sources: WHO, 2002</a:t>
            </a:r>
          </a:p>
        </p:txBody>
      </p:sp>
    </p:spTree>
    <p:extLst>
      <p:ext uri="{BB962C8B-B14F-4D97-AF65-F5344CB8AC3E}">
        <p14:creationId xmlns:p14="http://schemas.microsoft.com/office/powerpoint/2010/main" val="368081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762000" y="3479800"/>
            <a:ext cx="3505200" cy="1295400"/>
          </a:xfrm>
          <a:prstGeom prst="flowChartDocumen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3600" b="1">
                <a:solidFill>
                  <a:srgbClr val="333300"/>
                </a:solidFill>
                <a:latin typeface="Times New Roman" charset="0"/>
                <a:cs typeface="Arial" charset="0"/>
              </a:rPr>
              <a:t>Pemerintah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4800600" y="3454400"/>
            <a:ext cx="3505200" cy="1295400"/>
          </a:xfrm>
          <a:prstGeom prst="flowChartDocument">
            <a:avLst/>
          </a:prstGeom>
          <a:solidFill>
            <a:srgbClr val="FF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charset="0"/>
                <a:cs typeface="Arial" charset="0"/>
              </a:rPr>
              <a:t>Swasta, </a:t>
            </a:r>
          </a:p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charset="0"/>
                <a:cs typeface="Arial" charset="0"/>
              </a:rPr>
              <a:t>termasuk OOP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2209800"/>
          </a:xfrm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eaLnBrk="1" hangingPunct="1"/>
            <a:r>
              <a:rPr lang="en-US" sz="4000" b="1">
                <a:solidFill>
                  <a:srgbClr val="FFFF66"/>
                </a:solidFill>
                <a:latin typeface="Arial" charset="0"/>
              </a:rPr>
              <a:t>Sumber Utama Pembiayaan Kesehatan</a:t>
            </a:r>
          </a:p>
        </p:txBody>
      </p:sp>
      <p:sp>
        <p:nvSpPr>
          <p:cNvPr id="64531" name="AutoShape 19"/>
          <p:cNvSpPr>
            <a:spLocks noChangeArrowheads="1"/>
          </p:cNvSpPr>
          <p:nvPr/>
        </p:nvSpPr>
        <p:spPr bwMode="auto">
          <a:xfrm>
            <a:off x="2743200" y="5105400"/>
            <a:ext cx="3505200" cy="1295400"/>
          </a:xfrm>
          <a:prstGeom prst="flowChartDocumen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sz="3600" b="1">
                <a:solidFill>
                  <a:schemeClr val="bg1"/>
                </a:solidFill>
                <a:latin typeface="Times New Roman" charset="0"/>
                <a:cs typeface="Arial" charset="0"/>
              </a:rPr>
              <a:t>Donor/hibah </a:t>
            </a:r>
          </a:p>
        </p:txBody>
      </p:sp>
    </p:spTree>
    <p:extLst>
      <p:ext uri="{BB962C8B-B14F-4D97-AF65-F5344CB8AC3E}">
        <p14:creationId xmlns:p14="http://schemas.microsoft.com/office/powerpoint/2010/main" val="406490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 autoUpdateAnimBg="0"/>
      <p:bldP spid="64515" grpId="0" animBg="1" autoUpdateAnimBg="0"/>
      <p:bldP spid="64529" grpId="0" autoUpdateAnimBg="0"/>
      <p:bldP spid="6453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763000" cy="1066800"/>
          </a:xfrm>
        </p:spPr>
        <p:txBody>
          <a:bodyPr/>
          <a:lstStyle/>
          <a:p>
            <a:pPr eaLnBrk="1" hangingPunct="1"/>
            <a:r>
              <a:rPr lang="en-US" sz="2800" b="1">
                <a:solidFill>
                  <a:schemeClr val="tx1"/>
                </a:solidFill>
                <a:latin typeface="Arial" charset="0"/>
              </a:rPr>
              <a:t>Sumber Pembiayaan Kesehatan</a:t>
            </a:r>
            <a:endParaRPr lang="en-US" sz="2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>
                <a:latin typeface="Verdana" charset="0"/>
              </a:rPr>
              <a:t>Pengeluaran pemerintah termasuk semua pengeluaran yang terkait pelayanan kesehatan yang: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>
                <a:latin typeface="Verdana" charset="0"/>
              </a:rPr>
              <a:t>Bersumber Pemerintah Pusat dan Lokal pada semua sektor (Sektor kesehatan dan sektor lainnya, TNI/ POLRI)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b="1">
                <a:latin typeface="Verdana" charset="0"/>
              </a:rPr>
              <a:t>Dibayarkan melalui pajak, atau kontribusi asuransi kesehatan baik yang dibayarkan oleh pekerja atau pemerintah atau keduanya yang dianggap sebagai pengeluaran pemerintah dan kontribusi asuransi sosial(atau Social security funds)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b="1">
                <a:latin typeface="Verdana" charset="0"/>
              </a:rPr>
              <a:t>Pembayaran secara sukarela oleh individu atau pekerja yang dianggap pengeluaran swasta (OOPs)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b="1">
                <a:latin typeface="Verdana" charset="0"/>
              </a:rPr>
              <a:t>Sumber eksternal merujuk pada bantuan dari luar/donor yang datang melalui kerjasama program bilateral atau LSM international 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b="1">
                <a:latin typeface="Verdana" charset="0"/>
              </a:rPr>
              <a:t>Swasta/ BUMN yang langsung memberi pelayanan kesehatan bagi karyawan seperti klinik/ RS atau self-insured (tetapi tidak double counting dengan asuransi kesehatan atau OOPs)</a:t>
            </a:r>
          </a:p>
        </p:txBody>
      </p:sp>
    </p:spTree>
    <p:extLst>
      <p:ext uri="{BB962C8B-B14F-4D97-AF65-F5344CB8AC3E}">
        <p14:creationId xmlns:p14="http://schemas.microsoft.com/office/powerpoint/2010/main" val="26158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471</Words>
  <Application>Microsoft Macintosh PowerPoint</Application>
  <PresentationFormat>On-screen Show (4:3)</PresentationFormat>
  <Paragraphs>70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PowerPoint Presentation</vt:lpstr>
      <vt:lpstr>MATERI MENGENAI PEMBIAYAAN KESEHATAN</vt:lpstr>
      <vt:lpstr>Istilah-istilah</vt:lpstr>
      <vt:lpstr>Demarkasi ‘biaya’ dalam pembiayaan kesehatan (boundary) perlu disepakati:</vt:lpstr>
      <vt:lpstr>PowerPoint Presentation</vt:lpstr>
      <vt:lpstr>Definisi pembiayaan  pelayanan kesehatan</vt:lpstr>
      <vt:lpstr>Fungsi pembiayaan kesehatan</vt:lpstr>
      <vt:lpstr>Sumber Utama Pembiayaan Kesehatan</vt:lpstr>
      <vt:lpstr>Sumber Pembiayaan Kesehatan</vt:lpstr>
      <vt:lpstr>Dari mana dan bagaimana uang tersebut mengalir? </vt:lpstr>
      <vt:lpstr>Mekanisme pembiayaan kesehatan</vt:lpstr>
      <vt:lpstr>Pembiayaan Kesehatan  Bersumber Pemerintah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6</cp:revision>
  <dcterms:created xsi:type="dcterms:W3CDTF">2017-11-04T16:59:32Z</dcterms:created>
  <dcterms:modified xsi:type="dcterms:W3CDTF">2018-04-05T07:01:51Z</dcterms:modified>
</cp:coreProperties>
</file>