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A6A19-9141-9C44-BE25-2166D43DC0D9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4515-13A6-BD4D-97AF-7828AEA5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5CFBE72-AAEA-AC4B-9D93-18E4EF81F42B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0" tIns="45715" rIns="91430" bIns="45715"/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8953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/>
            <a:fld id="{8C27795E-32CE-AD41-8765-01C2C8274699}" type="slidenum">
              <a:rPr lang="id-ID" sz="1200">
                <a:latin typeface="Arial" charset="0"/>
              </a:rPr>
              <a:pPr algn="r"/>
              <a:t>9</a:t>
            </a:fld>
            <a:endParaRPr lang="id-ID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Pembiayaan</a:t>
            </a:r>
            <a:r>
              <a:rPr lang="en-US" sz="2000" b="1" dirty="0" smtClean="0">
                <a:solidFill>
                  <a:prstClr val="black"/>
                </a:solidFill>
              </a:rPr>
              <a:t> &amp;</a:t>
            </a:r>
            <a:r>
              <a:rPr lang="en-US" sz="2000" b="1" dirty="0" err="1" smtClean="0">
                <a:solidFill>
                  <a:prstClr val="black"/>
                </a:solidFill>
              </a:rPr>
              <a:t>Penganggaran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 smtClean="0">
                <a:solidFill>
                  <a:prstClr val="black"/>
                </a:solidFill>
              </a:rPr>
              <a:t/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5562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i="1" u="sng" dirty="0" smtClean="0">
                <a:latin typeface="Script MT Bold" charset="0"/>
              </a:rPr>
              <a:t/>
            </a:r>
            <a:br>
              <a:rPr lang="en-US" sz="2400" b="1" i="1" u="sng" dirty="0" smtClean="0">
                <a:latin typeface="Script MT Bold" charset="0"/>
              </a:rPr>
            </a:br>
            <a:r>
              <a:rPr lang="en-US" sz="2400" b="1" i="1" u="sng" dirty="0">
                <a:latin typeface="Script MT Bold" charset="0"/>
              </a:rPr>
              <a:t/>
            </a:r>
            <a:br>
              <a:rPr lang="en-US" sz="2400" b="1" i="1" u="sng" dirty="0">
                <a:latin typeface="Script MT Bold" charset="0"/>
              </a:rPr>
            </a:br>
            <a:r>
              <a:rPr lang="en-US" sz="2400" b="1" i="1" u="sng" dirty="0" err="1" smtClean="0">
                <a:latin typeface="Script MT Bold" charset="0"/>
              </a:rPr>
              <a:t>Isyu</a:t>
            </a:r>
            <a:r>
              <a:rPr lang="en-US" sz="2400" b="1" i="1" u="sng" dirty="0" err="1">
                <a:latin typeface="Script MT Bold" charset="0"/>
              </a:rPr>
              <a:t>-isyu</a:t>
            </a:r>
            <a:r>
              <a:rPr lang="en-US" sz="2400" b="1" i="1" u="sng" dirty="0">
                <a:latin typeface="Script MT Bold" charset="0"/>
              </a:rPr>
              <a:t> (1)</a:t>
            </a:r>
            <a:r>
              <a:rPr lang="en-US" sz="2400" b="1" i="1" dirty="0">
                <a:latin typeface="Script MT Bold" charset="0"/>
              </a:rPr>
              <a:t>:</a:t>
            </a:r>
            <a:br>
              <a:rPr lang="en-US" sz="2400" b="1" i="1" dirty="0">
                <a:latin typeface="Script MT Bold" charset="0"/>
              </a:rPr>
            </a:br>
            <a:r>
              <a:rPr lang="en-US" sz="2400" b="1" i="1" dirty="0">
                <a:latin typeface="Script MT Bold" charset="0"/>
              </a:rPr>
              <a:t/>
            </a:r>
            <a:br>
              <a:rPr lang="en-US" sz="2400" b="1" i="1" dirty="0">
                <a:latin typeface="Script MT Bold" charset="0"/>
              </a:rPr>
            </a:br>
            <a:r>
              <a:rPr lang="en-US" sz="2400" u="sng" dirty="0" err="1">
                <a:solidFill>
                  <a:schemeClr val="tx1"/>
                </a:solidFill>
                <a:latin typeface="Arial" charset="0"/>
              </a:rPr>
              <a:t>Kecukupan</a:t>
            </a:r>
            <a:r>
              <a:rPr lang="en-US" sz="2400" u="sng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2400" u="sng" dirty="0" err="1">
                <a:solidFill>
                  <a:schemeClr val="tx1"/>
                </a:solidFill>
                <a:latin typeface="Arial" charset="0"/>
              </a:rPr>
              <a:t>Adekuasi</a:t>
            </a:r>
            <a:r>
              <a:rPr lang="en-US" sz="2400" u="sng" dirty="0">
                <a:solidFill>
                  <a:schemeClr val="tx1"/>
                </a:solidFill>
                <a:latin typeface="Arial" charset="0"/>
              </a:rPr>
              <a:t>)</a:t>
            </a:r>
            <a:br>
              <a:rPr lang="en-US" sz="2400" u="sng" dirty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  <a:sym typeface="Wingdings" charset="0"/>
              </a:rPr>
              <a:t>	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  <a:sym typeface="Wingdings" charset="0"/>
              </a:rPr>
              <a:t>B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erapa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idealnya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?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Meski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ukuran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mutlak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	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diperkirakan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WHO/ WB/ Macroeconomics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sekitar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br>
              <a:rPr lang="en-US" sz="2400" dirty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</a:rPr>
              <a:t>	$ 34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USD 40,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5% GDP,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Rp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42.000/ cap </a:t>
            </a:r>
            <a:r>
              <a:rPr lang="en-US" sz="2400" dirty="0">
                <a:solidFill>
                  <a:schemeClr val="tx1"/>
                </a:solidFill>
                <a:latin typeface="Arial" charset="0"/>
                <a:sym typeface="Wingdings" charset="0"/>
              </a:rPr>
              <a:t>	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Bagaimana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kondisi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?</a:t>
            </a:r>
            <a:br>
              <a:rPr lang="en-US" sz="2400" dirty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  <a:sym typeface="Wingdings" charset="0"/>
              </a:rPr>
              <a:t>	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Pemetaan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): NHA, DHA, 	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perbedaan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potensi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daerah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  <a:sym typeface="Wingdings" charset="0"/>
              </a:rPr>
              <a:t>	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Kebutuhan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: costing (P2KT, SPM) </a:t>
            </a:r>
            <a:br>
              <a:rPr lang="en-US" sz="2400" dirty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>
                <a:latin typeface="Arial" charset="0"/>
                <a:sym typeface="Wingdings" charset="0"/>
              </a:rPr>
              <a:t>	</a:t>
            </a:r>
            <a:r>
              <a:rPr lang="en-US" sz="2400" dirty="0" err="1">
                <a:latin typeface="Arial" charset="0"/>
                <a:sym typeface="Wingdings" charset="0"/>
              </a:rPr>
              <a:t>Desentralisasi</a:t>
            </a:r>
            <a:r>
              <a:rPr lang="en-US" sz="2400" dirty="0">
                <a:latin typeface="Arial" charset="0"/>
                <a:sym typeface="Wingdings" charset="0"/>
              </a:rPr>
              <a:t>?</a:t>
            </a:r>
            <a:br>
              <a:rPr lang="en-US" sz="2400" dirty="0">
                <a:latin typeface="Arial" charset="0"/>
                <a:sym typeface="Wingdings" charset="0"/>
              </a:rPr>
            </a:b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9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863" y="301625"/>
            <a:ext cx="7243762" cy="765175"/>
          </a:xfrm>
        </p:spPr>
        <p:txBody>
          <a:bodyPr/>
          <a:lstStyle/>
          <a:p>
            <a:pPr eaLnBrk="1" hangingPunct="1"/>
            <a:r>
              <a:rPr lang="en-US" b="1" i="1">
                <a:solidFill>
                  <a:schemeClr val="tx1"/>
                </a:solidFill>
                <a:latin typeface="Arial" charset="0"/>
              </a:rPr>
              <a:t>Isyu-isyu</a:t>
            </a:r>
            <a:r>
              <a:rPr lang="en-US" i="1">
                <a:solidFill>
                  <a:srgbClr val="FFFF66"/>
                </a:solidFill>
                <a:latin typeface="Arial" charset="0"/>
              </a:rPr>
              <a:t> 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(2):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Persoalan alokasi sumber daya: efisiensi, equity (pemerataan), sustainability (langgeng)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Efisien: bagaimana penggunaan, prinsip </a:t>
            </a:r>
            <a:r>
              <a:rPr lang="ja-JP" altLang="en-US" sz="2100">
                <a:latin typeface="Verdana" charset="0"/>
              </a:rPr>
              <a:t>‘</a:t>
            </a:r>
            <a:r>
              <a:rPr lang="en-US" altLang="ja-JP" sz="2100">
                <a:latin typeface="Verdana" charset="0"/>
              </a:rPr>
              <a:t>worth spent</a:t>
            </a:r>
            <a:r>
              <a:rPr lang="ja-JP" altLang="en-US" sz="2100">
                <a:latin typeface="Verdana" charset="0"/>
              </a:rPr>
              <a:t>’</a:t>
            </a:r>
            <a:endParaRPr lang="en-US" altLang="ja-JP" sz="2100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Equity (pemerataan): prinsip keadilan </a:t>
            </a:r>
            <a:r>
              <a:rPr lang="en-US" sz="2100">
                <a:latin typeface="Verdana" charset="0"/>
                <a:sym typeface="Wingdings" charset="0"/>
              </a:rPr>
              <a:t> siapa dapat apa?</a:t>
            </a:r>
            <a:endParaRPr lang="en-US" sz="2100">
              <a:latin typeface="Verdan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Peran Pemerintah: public goods &amp; Gakin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Faktor-faktor need, geografi, sosioekonomi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Dalam SKN : UKM dan UKP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Desentralisasi: Pem. Pusat &amp; Daerah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equity egaliter (</a:t>
            </a:r>
            <a:r>
              <a:rPr lang="en-US" sz="2100" i="1">
                <a:latin typeface="Verdana" charset="0"/>
              </a:rPr>
              <a:t>you get what you need and you pay what you can afford</a:t>
            </a:r>
            <a:r>
              <a:rPr lang="en-US" sz="2100">
                <a:latin typeface="Verdana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Sustainability: habis proyek habis kegiatan?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Mobilisasi Sumber daya: Pemerintah, Swasta, masyarakat </a:t>
            </a:r>
          </a:p>
        </p:txBody>
      </p:sp>
    </p:spTree>
    <p:extLst>
      <p:ext uri="{BB962C8B-B14F-4D97-AF65-F5344CB8AC3E}">
        <p14:creationId xmlns:p14="http://schemas.microsoft.com/office/powerpoint/2010/main" val="390956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Cita-cita Pembiayaan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120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latin typeface="Verdana" charset="0"/>
              </a:rPr>
              <a:t>Cakupan universal: setiap penduduk </a:t>
            </a:r>
            <a:r>
              <a:rPr lang="ja-JP" altLang="en-US" sz="2200">
                <a:latin typeface="Verdana" charset="0"/>
              </a:rPr>
              <a:t>‘</a:t>
            </a:r>
            <a:r>
              <a:rPr lang="en-US" altLang="ja-JP" sz="2200">
                <a:latin typeface="Verdana" charset="0"/>
              </a:rPr>
              <a:t>insured</a:t>
            </a:r>
            <a:r>
              <a:rPr lang="ja-JP" altLang="en-US" sz="2200">
                <a:latin typeface="Verdana" charset="0"/>
              </a:rPr>
              <a:t>’</a:t>
            </a:r>
            <a:r>
              <a:rPr lang="en-US" altLang="ja-JP" sz="2200">
                <a:latin typeface="Verdana" charset="0"/>
              </a:rPr>
              <a:t> memiliki jaminan/asuransi kesehatan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Verdana" charset="0"/>
              </a:rPr>
              <a:t>Suatu konsep pembiayaan kesehatan dimana </a:t>
            </a:r>
            <a:r>
              <a:rPr lang="en-US" sz="2200" i="1">
                <a:latin typeface="Verdana" charset="0"/>
              </a:rPr>
              <a:t>out of pocket </a:t>
            </a:r>
            <a:r>
              <a:rPr lang="en-US" sz="2200">
                <a:latin typeface="Verdana" charset="0"/>
              </a:rPr>
              <a:t>minimal atau </a:t>
            </a:r>
            <a:r>
              <a:rPr lang="en-US" sz="2200" i="1">
                <a:latin typeface="Verdana" charset="0"/>
              </a:rPr>
              <a:t>affordable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Verdana" charset="0"/>
              </a:rPr>
              <a:t>Subsidi Melalui sisi Supply atau demand? Pendekatan yang dilakukan adalah dengan menetapkan tarif puskesmas dan RS yang </a:t>
            </a:r>
            <a:r>
              <a:rPr lang="ja-JP" altLang="en-US" sz="2200">
                <a:latin typeface="Verdana" charset="0"/>
              </a:rPr>
              <a:t>“</a:t>
            </a:r>
            <a:r>
              <a:rPr lang="en-US" altLang="ja-JP" sz="2200">
                <a:latin typeface="Verdana" charset="0"/>
              </a:rPr>
              <a:t>terjangkau</a:t>
            </a:r>
            <a:r>
              <a:rPr lang="ja-JP" altLang="en-US" sz="2200">
                <a:latin typeface="Verdana" charset="0"/>
              </a:rPr>
              <a:t>”</a:t>
            </a:r>
            <a:r>
              <a:rPr lang="en-US" altLang="ja-JP" sz="2200">
                <a:latin typeface="Verdana" charset="0"/>
              </a:rPr>
              <a:t> (sisi supply)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latin typeface="Verdana" charset="0"/>
              </a:rPr>
              <a:t>Persoalan tidak hanya barier biaya </a:t>
            </a:r>
            <a:r>
              <a:rPr lang="en-US" sz="2200">
                <a:latin typeface="Verdana" charset="0"/>
                <a:sym typeface="Wingdings" charset="0"/>
              </a:rPr>
              <a:t> Pemda membantu </a:t>
            </a:r>
            <a:endParaRPr lang="en-US" sz="2200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2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3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ChangeArrowheads="1"/>
          </p:cNvSpPr>
          <p:nvPr/>
        </p:nvSpPr>
        <p:spPr bwMode="auto">
          <a:xfrm>
            <a:off x="280988" y="914400"/>
            <a:ext cx="2814637" cy="5715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06" name="Line 3"/>
          <p:cNvSpPr>
            <a:spLocks noChangeShapeType="1"/>
          </p:cNvSpPr>
          <p:nvPr/>
        </p:nvSpPr>
        <p:spPr bwMode="auto">
          <a:xfrm>
            <a:off x="1336675" y="2133600"/>
            <a:ext cx="703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Line 4"/>
          <p:cNvSpPr>
            <a:spLocks noChangeShapeType="1"/>
          </p:cNvSpPr>
          <p:nvPr/>
        </p:nvSpPr>
        <p:spPr bwMode="auto">
          <a:xfrm>
            <a:off x="561975" y="5257800"/>
            <a:ext cx="22510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Line 5"/>
          <p:cNvSpPr>
            <a:spLocks noChangeShapeType="1"/>
          </p:cNvSpPr>
          <p:nvPr/>
        </p:nvSpPr>
        <p:spPr bwMode="auto">
          <a:xfrm>
            <a:off x="1582738" y="21336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AutoShape 6"/>
          <p:cNvSpPr>
            <a:spLocks noChangeArrowheads="1"/>
          </p:cNvSpPr>
          <p:nvPr/>
        </p:nvSpPr>
        <p:spPr bwMode="auto">
          <a:xfrm>
            <a:off x="1687513" y="1447800"/>
            <a:ext cx="633412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10" name="AutoShape 7"/>
          <p:cNvSpPr>
            <a:spLocks noChangeArrowheads="1"/>
          </p:cNvSpPr>
          <p:nvPr/>
        </p:nvSpPr>
        <p:spPr bwMode="auto">
          <a:xfrm>
            <a:off x="1687513" y="2438400"/>
            <a:ext cx="1055687" cy="990600"/>
          </a:xfrm>
          <a:prstGeom prst="rightArrow">
            <a:avLst>
              <a:gd name="adj1" fmla="val 50000"/>
              <a:gd name="adj2" fmla="val 2664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11" name="AutoShape 8"/>
          <p:cNvSpPr>
            <a:spLocks noChangeArrowheads="1"/>
          </p:cNvSpPr>
          <p:nvPr/>
        </p:nvSpPr>
        <p:spPr bwMode="auto">
          <a:xfrm>
            <a:off x="1195388" y="3429000"/>
            <a:ext cx="2109787" cy="1752600"/>
          </a:xfrm>
          <a:prstGeom prst="rightArrow">
            <a:avLst>
              <a:gd name="adj1" fmla="val 50000"/>
              <a:gd name="adj2" fmla="val 300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12" name="AutoShape 9"/>
          <p:cNvSpPr>
            <a:spLocks noChangeArrowheads="1"/>
          </p:cNvSpPr>
          <p:nvPr/>
        </p:nvSpPr>
        <p:spPr bwMode="auto">
          <a:xfrm>
            <a:off x="1277938" y="4953000"/>
            <a:ext cx="2390775" cy="1981200"/>
          </a:xfrm>
          <a:prstGeom prst="rightArrow">
            <a:avLst>
              <a:gd name="adj1" fmla="val 50000"/>
              <a:gd name="adj2" fmla="val 3016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2473325" y="1574800"/>
            <a:ext cx="2686050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hlink"/>
                </a:solidFill>
                <a:latin typeface="Times New Roman" charset="0"/>
              </a:rPr>
              <a:t>Kelompok</a:t>
            </a:r>
            <a:r>
              <a:rPr lang="en-US" b="1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Times New Roman" charset="0"/>
              </a:rPr>
              <a:t>Mampu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2884488" y="2705100"/>
            <a:ext cx="2616200" cy="495300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CC00"/>
                </a:solidFill>
                <a:latin typeface="Times New Roman" charset="0"/>
              </a:rPr>
              <a:t>Kelompok Formal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3441700" y="3995738"/>
            <a:ext cx="3275013" cy="576262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Times New Roman" charset="0"/>
              </a:rPr>
              <a:t>Kelompok Informal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3692525" y="5651500"/>
            <a:ext cx="3373438" cy="576263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CC00"/>
                </a:solidFill>
                <a:latin typeface="Times New Roman" charset="0"/>
              </a:rPr>
              <a:t>Kelompok MASKIN</a:t>
            </a:r>
          </a:p>
        </p:txBody>
      </p:sp>
    </p:spTree>
    <p:extLst>
      <p:ext uri="{BB962C8B-B14F-4D97-AF65-F5344CB8AC3E}">
        <p14:creationId xmlns:p14="http://schemas.microsoft.com/office/powerpoint/2010/main" val="714887574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Berbagai contoh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Verdana" charset="0"/>
              </a:rPr>
              <a:t>Inggris dan Saudi Arabia memberikan pelayanan kesehatan gratis bagi </a:t>
            </a:r>
            <a:r>
              <a:rPr lang="en-US" sz="2400" u="sng">
                <a:latin typeface="Verdana" charset="0"/>
              </a:rPr>
              <a:t>semua penduduk</a:t>
            </a:r>
            <a:r>
              <a:rPr lang="en-US" sz="2400">
                <a:latin typeface="Verdana" charset="0"/>
              </a:rPr>
              <a:t>, termasuk transplantasi. Swedia juga menerapkan pembiayaan kesehatan bersumber pajak/ government revenue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Verdana" charset="0"/>
              </a:rPr>
              <a:t>Kanada dan negara-negara maju di Eropa (Jerman), Australia, Asia (Korea, Jepang, Taiwan), dan Kanada menerapkan sistem asuransi kesehatan nasional. </a:t>
            </a:r>
            <a:r>
              <a:rPr lang="en-US" sz="2400" u="sng">
                <a:latin typeface="Verdana" charset="0"/>
              </a:rPr>
              <a:t>Semua penduduk </a:t>
            </a:r>
            <a:r>
              <a:rPr lang="en-US" sz="2400">
                <a:latin typeface="Verdana" charset="0"/>
              </a:rPr>
              <a:t>memiliki asuransi kesehatan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Verdana" charset="0"/>
              </a:rPr>
              <a:t>Amerika Serikat menerapkan asuransi komersial, program subsidi </a:t>
            </a:r>
            <a:r>
              <a:rPr lang="en-US" sz="2400" i="1">
                <a:latin typeface="Verdana" charset="0"/>
              </a:rPr>
              <a:t>hanya bagi lansia dan penderita penyakit terminal. </a:t>
            </a:r>
            <a:endParaRPr lang="en-US" sz="2400">
              <a:solidFill>
                <a:srgbClr val="FFFF66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0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Contoh di tanah air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Beberapa kabupaten (biasanya dikaitkan dengan politis): membebaskan biaya kesehatan di puskesmas dan RSUD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Kaltim: menambah premi untuk PNS untuk hindari </a:t>
            </a:r>
            <a:r>
              <a:rPr lang="en-US" sz="2100" i="1">
                <a:latin typeface="Verdana" charset="0"/>
              </a:rPr>
              <a:t>cost sharing </a:t>
            </a:r>
            <a:r>
              <a:rPr lang="en-US" sz="2100">
                <a:latin typeface="Verdana" charset="0"/>
              </a:rPr>
              <a:t>dan menjamin gakin melalui PT Askes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Tabanan (2008): Jamkesmas dengan kuota, sisanya ditanggung Pemda kerjasama dengan PT Askes, plus premi untuk personil non PNS/ TOMA, askes PNS…..  Keinginan </a:t>
            </a:r>
            <a:r>
              <a:rPr lang="ja-JP" altLang="en-US" sz="2100">
                <a:latin typeface="Verdana" charset="0"/>
              </a:rPr>
              <a:t>‘</a:t>
            </a:r>
            <a:r>
              <a:rPr lang="en-US" altLang="ja-JP" sz="2100">
                <a:latin typeface="Verdana" charset="0"/>
              </a:rPr>
              <a:t>universal coverage</a:t>
            </a:r>
            <a:r>
              <a:rPr lang="ja-JP" altLang="en-US" sz="2100">
                <a:latin typeface="Verdana" charset="0"/>
              </a:rPr>
              <a:t>’</a:t>
            </a:r>
            <a:r>
              <a:rPr lang="en-US" altLang="ja-JP" sz="2100">
                <a:latin typeface="Verdana" charset="0"/>
              </a:rPr>
              <a:t>.. RSUD menjadi BLU sehingga mampu mengelola dengan berkualitas dan insentif yang baik bagi tenaga medis</a:t>
            </a:r>
            <a:endParaRPr lang="en-US" sz="21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7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4213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</a:rPr>
              <a:t>MENGHITUNG KESENJANGAN (RESOURCE GAP)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25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Dengan mengetahui sumber daya yang dikorbankan (spending atau expenditure) dapat diketahui </a:t>
            </a:r>
            <a:r>
              <a:rPr lang="ja-JP" altLang="en-US" sz="2100">
                <a:latin typeface="Verdana" charset="0"/>
              </a:rPr>
              <a:t>‘</a:t>
            </a:r>
            <a:r>
              <a:rPr lang="en-US" altLang="ja-JP" sz="2100">
                <a:latin typeface="Verdana" charset="0"/>
              </a:rPr>
              <a:t>ketersediaan</a:t>
            </a:r>
            <a:r>
              <a:rPr lang="ja-JP" altLang="en-US" sz="2100">
                <a:latin typeface="Verdana" charset="0"/>
              </a:rPr>
              <a:t>’</a:t>
            </a:r>
            <a:r>
              <a:rPr lang="en-US" altLang="ja-JP" sz="2100">
                <a:latin typeface="Verdana" charset="0"/>
              </a:rPr>
              <a:t> selama ini (resource available)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>
                <a:latin typeface="Verdana" charset="0"/>
              </a:rPr>
              <a:t>Misal: trend exp utk HIV-AIDS selama 3 tahun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Dengan mengetahui berapa biaya dibutuhkan untuk mencapai target suatu program dapat diketahui berapa sumber daya dibutuhkan (resource needed)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>
                <a:latin typeface="Verdana" charset="0"/>
              </a:rPr>
              <a:t>Misal: kebutuhan utk HIV-AIDS sd 2011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Bila diketahui kedua informasi tsb, dapat diidentifikasi kesenjangan (resource gap)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>
                <a:latin typeface="Verdana" charset="0"/>
              </a:rPr>
              <a:t>Misal: ternyata terdpt kekurangan dana sebesar Rp…………………, itupun bila kontribusi donor tetap, dibutuhkan advokasi</a:t>
            </a:r>
          </a:p>
        </p:txBody>
      </p:sp>
    </p:spTree>
    <p:extLst>
      <p:ext uri="{BB962C8B-B14F-4D97-AF65-F5344CB8AC3E}">
        <p14:creationId xmlns:p14="http://schemas.microsoft.com/office/powerpoint/2010/main" val="236030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7386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d-ID" dirty="0" smtClean="0">
                <a:latin typeface="Arial" charset="0"/>
              </a:rPr>
              <a:t>Topik:</a:t>
            </a:r>
            <a:endParaRPr lang="en-US" dirty="0">
              <a:latin typeface="Arial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92749"/>
            <a:ext cx="7772400" cy="263385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AutoNum type="arabicPeriod"/>
            </a:pPr>
            <a:r>
              <a:rPr lang="id-ID" sz="2500" dirty="0" smtClean="0">
                <a:latin typeface="Verdana" charset="0"/>
              </a:rPr>
              <a:t>NHA</a:t>
            </a:r>
            <a:r>
              <a:rPr lang="id-ID" sz="2500" dirty="0">
                <a:latin typeface="Verdana" charset="0"/>
              </a:rPr>
              <a:t>, DHA </a:t>
            </a:r>
            <a:endParaRPr lang="en-US" sz="2500" dirty="0">
              <a:latin typeface="Verdana" charset="0"/>
            </a:endParaRP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 sz="2500" dirty="0" err="1">
                <a:latin typeface="Verdana" charset="0"/>
              </a:rPr>
              <a:t>Isyu-isyu</a:t>
            </a:r>
            <a:r>
              <a:rPr lang="en-US" sz="2500" dirty="0">
                <a:latin typeface="Verdana" charset="0"/>
              </a:rPr>
              <a:t> </a:t>
            </a:r>
            <a:r>
              <a:rPr lang="en-US" sz="2500" dirty="0" err="1">
                <a:latin typeface="Verdana" charset="0"/>
              </a:rPr>
              <a:t>pembiayaan</a:t>
            </a:r>
            <a:endParaRPr lang="en-US" sz="2500" dirty="0">
              <a:latin typeface="Verdana" charset="0"/>
            </a:endParaRP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 sz="2500" dirty="0" err="1">
                <a:latin typeface="Verdana" charset="0"/>
              </a:rPr>
              <a:t>Contoh-contoh</a:t>
            </a:r>
            <a:endParaRPr lang="en-US" sz="2500" dirty="0">
              <a:latin typeface="Verdana" charset="0"/>
            </a:endParaRP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 sz="2500" dirty="0" err="1">
                <a:latin typeface="Verdana" charset="0"/>
              </a:rPr>
              <a:t>Diskusi</a:t>
            </a:r>
            <a:r>
              <a:rPr lang="en-US" sz="2500" dirty="0">
                <a:latin typeface="Verdana" charset="0"/>
              </a:rPr>
              <a:t> </a:t>
            </a:r>
            <a:r>
              <a:rPr lang="en-US" sz="2500" dirty="0" err="1">
                <a:latin typeface="Verdana" charset="0"/>
              </a:rPr>
              <a:t>kelompok</a:t>
            </a:r>
            <a:endParaRPr lang="en-US" sz="2500" dirty="0">
              <a:latin typeface="Verdana" charset="0"/>
            </a:endParaRPr>
          </a:p>
          <a:p>
            <a:pPr marL="609600" indent="-609600" eaLnBrk="1" hangingPunct="1">
              <a:buFont typeface="Wingdings" charset="0"/>
              <a:buAutoNum type="arabicPeriod"/>
            </a:pPr>
            <a:endParaRPr lang="en-US" sz="25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46138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err="1">
                <a:latin typeface="Arial" charset="0"/>
              </a:rPr>
              <a:t>Bagaimana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bisa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memotret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pembiayaan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kesehatan</a:t>
            </a:r>
            <a:r>
              <a:rPr lang="en-US" sz="3200" dirty="0">
                <a:latin typeface="Arial" charset="0"/>
              </a:rPr>
              <a:t>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87034"/>
            <a:ext cx="7772400" cy="383276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err="1">
                <a:latin typeface="Verdana" charset="0"/>
              </a:rPr>
              <a:t>Menerapkan</a:t>
            </a:r>
            <a:r>
              <a:rPr lang="en-US" sz="2100" dirty="0">
                <a:latin typeface="Verdana" charset="0"/>
              </a:rPr>
              <a:t> National/District Health Account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err="1">
                <a:latin typeface="Verdana" charset="0"/>
              </a:rPr>
              <a:t>Pengelompokan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menurut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kode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akun</a:t>
            </a:r>
            <a:r>
              <a:rPr lang="en-US" sz="2100" dirty="0">
                <a:latin typeface="Verdana" charset="0"/>
              </a:rPr>
              <a:t> (code account) </a:t>
            </a:r>
            <a:r>
              <a:rPr lang="en-US" sz="2100" dirty="0" err="1">
                <a:latin typeface="Verdana" charset="0"/>
              </a:rPr>
              <a:t>sesuai</a:t>
            </a:r>
            <a:r>
              <a:rPr lang="en-US" sz="2100" dirty="0">
                <a:latin typeface="Verdana" charset="0"/>
              </a:rPr>
              <a:t> guideline WHO (ICHA = International Classification for Health Account</a:t>
            </a:r>
            <a:r>
              <a:rPr lang="id-ID" sz="2100" dirty="0">
                <a:latin typeface="Verdana" charset="0"/>
              </a:rPr>
              <a:t>, SHA = System Health Account</a:t>
            </a:r>
            <a:r>
              <a:rPr lang="en-US" sz="2100" dirty="0">
                <a:latin typeface="Verdana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err="1">
                <a:latin typeface="Verdana" charset="0"/>
              </a:rPr>
              <a:t>Idealnya</a:t>
            </a:r>
            <a:r>
              <a:rPr lang="en-US" sz="2100" dirty="0">
                <a:latin typeface="Verdana" charset="0"/>
              </a:rPr>
              <a:t> </a:t>
            </a:r>
            <a:r>
              <a:rPr lang="ja-JP" altLang="en-US" sz="2100" dirty="0">
                <a:latin typeface="Verdana" charset="0"/>
              </a:rPr>
              <a:t>‘</a:t>
            </a:r>
            <a:r>
              <a:rPr lang="en-US" altLang="ja-JP" sz="2100" dirty="0">
                <a:latin typeface="Verdana" charset="0"/>
              </a:rPr>
              <a:t>spending</a:t>
            </a:r>
            <a:r>
              <a:rPr lang="ja-JP" altLang="en-US" sz="2100" dirty="0">
                <a:latin typeface="Verdana" charset="0"/>
              </a:rPr>
              <a:t>’</a:t>
            </a:r>
            <a:r>
              <a:rPr lang="en-US" altLang="ja-JP" sz="2100" dirty="0">
                <a:latin typeface="Verdana" charset="0"/>
              </a:rPr>
              <a:t> /expenditure, </a:t>
            </a:r>
            <a:r>
              <a:rPr lang="en-US" altLang="ja-JP" sz="2100" dirty="0" err="1">
                <a:latin typeface="Verdana" charset="0"/>
              </a:rPr>
              <a:t>bukan</a:t>
            </a:r>
            <a:r>
              <a:rPr lang="en-US" altLang="ja-JP" sz="2100" dirty="0">
                <a:latin typeface="Verdana" charset="0"/>
              </a:rPr>
              <a:t> budget, </a:t>
            </a:r>
            <a:r>
              <a:rPr lang="en-US" altLang="ja-JP" sz="2100" dirty="0" err="1">
                <a:latin typeface="Verdana" charset="0"/>
              </a:rPr>
              <a:t>kurun</a:t>
            </a:r>
            <a:r>
              <a:rPr lang="en-US" altLang="ja-JP" sz="2100" dirty="0">
                <a:latin typeface="Verdana" charset="0"/>
              </a:rPr>
              <a:t> </a:t>
            </a:r>
            <a:r>
              <a:rPr lang="en-US" altLang="ja-JP" sz="2100" dirty="0" err="1">
                <a:latin typeface="Verdana" charset="0"/>
              </a:rPr>
              <a:t>waktu</a:t>
            </a:r>
            <a:r>
              <a:rPr lang="en-US" altLang="ja-JP" sz="2100" dirty="0">
                <a:latin typeface="Verdana" charset="0"/>
              </a:rPr>
              <a:t> </a:t>
            </a:r>
            <a:r>
              <a:rPr lang="en-US" altLang="ja-JP" sz="2100" dirty="0" err="1">
                <a:latin typeface="Verdana" charset="0"/>
              </a:rPr>
              <a:t>setahun</a:t>
            </a:r>
            <a:endParaRPr lang="en-US" altLang="ja-JP" sz="2100" dirty="0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Verdana" charset="0"/>
              </a:rPr>
              <a:t>Financial cost --? </a:t>
            </a:r>
            <a:r>
              <a:rPr lang="en-US" sz="2100" dirty="0" err="1">
                <a:latin typeface="Verdana" charset="0"/>
              </a:rPr>
              <a:t>Sumber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daya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apapun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dari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sumber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manapun</a:t>
            </a:r>
            <a:r>
              <a:rPr lang="en-US" sz="2100" dirty="0">
                <a:latin typeface="Verdana" charset="0"/>
              </a:rPr>
              <a:t>  yang </a:t>
            </a:r>
            <a:r>
              <a:rPr lang="en-US" sz="2100" dirty="0" err="1">
                <a:latin typeface="Verdana" charset="0"/>
              </a:rPr>
              <a:t>dikeluarkan</a:t>
            </a:r>
            <a:r>
              <a:rPr lang="en-US" sz="2100" dirty="0">
                <a:latin typeface="Verdana" charset="0"/>
              </a:rPr>
              <a:t>, </a:t>
            </a:r>
            <a:r>
              <a:rPr lang="en-US" sz="2100" dirty="0" err="1">
                <a:latin typeface="Verdana" charset="0"/>
              </a:rPr>
              <a:t>dibeli</a:t>
            </a:r>
            <a:r>
              <a:rPr lang="en-US" sz="2100" dirty="0">
                <a:latin typeface="Verdana" charset="0"/>
              </a:rPr>
              <a:t>, </a:t>
            </a:r>
            <a:r>
              <a:rPr lang="en-US" sz="2100" dirty="0" err="1">
                <a:latin typeface="Verdana" charset="0"/>
              </a:rPr>
              <a:t>digunakan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dalam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kurun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waktu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tahun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tsb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sesuai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tujuan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dan</a:t>
            </a:r>
            <a:r>
              <a:rPr lang="en-US" sz="2100" dirty="0">
                <a:latin typeface="Verdana" charset="0"/>
              </a:rPr>
              <a:t> unit </a:t>
            </a:r>
            <a:r>
              <a:rPr lang="en-US" sz="2100" dirty="0" err="1">
                <a:latin typeface="Verdana" charset="0"/>
              </a:rPr>
              <a:t>analisis</a:t>
            </a:r>
            <a:r>
              <a:rPr lang="en-US" sz="2100" dirty="0">
                <a:latin typeface="Verdana" charset="0"/>
              </a:rPr>
              <a:t> (</a:t>
            </a:r>
            <a:r>
              <a:rPr lang="en-US" sz="2100" dirty="0" err="1">
                <a:latin typeface="Verdana" charset="0"/>
              </a:rPr>
              <a:t>mis</a:t>
            </a:r>
            <a:r>
              <a:rPr lang="en-US" sz="2100" dirty="0">
                <a:latin typeface="Verdana" charset="0"/>
              </a:rPr>
              <a:t> total </a:t>
            </a:r>
            <a:r>
              <a:rPr lang="en-US" sz="2100" dirty="0" err="1">
                <a:latin typeface="Verdana" charset="0"/>
              </a:rPr>
              <a:t>kes</a:t>
            </a:r>
            <a:r>
              <a:rPr lang="en-US" sz="2100" dirty="0">
                <a:latin typeface="Verdana" charset="0"/>
              </a:rPr>
              <a:t> di </a:t>
            </a:r>
            <a:r>
              <a:rPr lang="en-US" sz="2100" dirty="0" err="1">
                <a:latin typeface="Verdana" charset="0"/>
              </a:rPr>
              <a:t>kab</a:t>
            </a:r>
            <a:r>
              <a:rPr lang="en-US" sz="2100" dirty="0">
                <a:latin typeface="Verdana" charset="0"/>
              </a:rPr>
              <a:t>/ </a:t>
            </a:r>
            <a:r>
              <a:rPr lang="en-US" sz="2100" dirty="0" err="1">
                <a:latin typeface="Verdana" charset="0"/>
              </a:rPr>
              <a:t>kota</a:t>
            </a:r>
            <a:r>
              <a:rPr lang="en-US" sz="2100" dirty="0">
                <a:latin typeface="Verdana" charset="0"/>
              </a:rPr>
              <a:t>). </a:t>
            </a:r>
            <a:r>
              <a:rPr lang="en-US" sz="2100" dirty="0" err="1">
                <a:latin typeface="Verdana" charset="0"/>
              </a:rPr>
              <a:t>Bila</a:t>
            </a:r>
            <a:r>
              <a:rPr lang="en-US" sz="2100" dirty="0">
                <a:latin typeface="Verdana" charset="0"/>
              </a:rPr>
              <a:t> </a:t>
            </a:r>
            <a:r>
              <a:rPr lang="en-US" sz="2100" dirty="0" err="1">
                <a:latin typeface="Verdana" charset="0"/>
              </a:rPr>
              <a:t>diterima</a:t>
            </a:r>
            <a:r>
              <a:rPr lang="en-US" sz="2100" dirty="0">
                <a:latin typeface="Verdana" charset="0"/>
              </a:rPr>
              <a:t> </a:t>
            </a:r>
            <a:r>
              <a:rPr lang="ja-JP" altLang="en-US" sz="2100" dirty="0">
                <a:latin typeface="Verdana" charset="0"/>
              </a:rPr>
              <a:t>‘</a:t>
            </a:r>
            <a:r>
              <a:rPr lang="en-US" altLang="ja-JP" sz="2100" dirty="0">
                <a:latin typeface="Verdana" charset="0"/>
              </a:rPr>
              <a:t>in-kind</a:t>
            </a:r>
            <a:r>
              <a:rPr lang="ja-JP" altLang="en-US" sz="2100" dirty="0">
                <a:latin typeface="Verdana" charset="0"/>
              </a:rPr>
              <a:t>’</a:t>
            </a:r>
            <a:r>
              <a:rPr lang="en-US" altLang="ja-JP" sz="2100" dirty="0">
                <a:latin typeface="Verdana" charset="0"/>
              </a:rPr>
              <a:t> </a:t>
            </a:r>
            <a:r>
              <a:rPr lang="en-US" altLang="ja-JP" sz="2100" dirty="0" err="1">
                <a:latin typeface="Verdana" charset="0"/>
              </a:rPr>
              <a:t>diterjemahkan</a:t>
            </a:r>
            <a:r>
              <a:rPr lang="en-US" altLang="ja-JP" sz="2100" dirty="0">
                <a:latin typeface="Verdana" charset="0"/>
              </a:rPr>
              <a:t> </a:t>
            </a:r>
            <a:r>
              <a:rPr lang="en-US" altLang="ja-JP" sz="2100" dirty="0" err="1">
                <a:latin typeface="Verdana" charset="0"/>
              </a:rPr>
              <a:t>ke</a:t>
            </a:r>
            <a:r>
              <a:rPr lang="en-US" altLang="ja-JP" sz="2100" dirty="0">
                <a:latin typeface="Verdana" charset="0"/>
              </a:rPr>
              <a:t> </a:t>
            </a:r>
            <a:r>
              <a:rPr lang="en-US" altLang="ja-JP" sz="2100" dirty="0" err="1">
                <a:latin typeface="Verdana" charset="0"/>
              </a:rPr>
              <a:t>nilai</a:t>
            </a:r>
            <a:r>
              <a:rPr lang="en-US" altLang="ja-JP" sz="2100" dirty="0">
                <a:latin typeface="Verdana" charset="0"/>
              </a:rPr>
              <a:t> rupiah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2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Source: Marrk Wheeler, DHA in NTB, Guidance notes for District Team, Nov 2007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>
                <a:latin typeface="Algerian" charset="0"/>
              </a:rPr>
              <a:t>Agen Pendanaan:</a:t>
            </a:r>
            <a:endParaRPr lang="en-GB" b="1">
              <a:latin typeface="Algerian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d-ID" sz="3300">
                <a:latin typeface="Verdana" charset="0"/>
              </a:rPr>
              <a:t>Lembaga/institusi atau entitas dalam sistem yang </a:t>
            </a:r>
            <a:r>
              <a:rPr lang="id-ID" sz="3300" b="1" u="sng">
                <a:solidFill>
                  <a:srgbClr val="FF0000"/>
                </a:solidFill>
                <a:latin typeface="Verdana" charset="0"/>
              </a:rPr>
              <a:t>mengarahkan dana</a:t>
            </a:r>
            <a:r>
              <a:rPr lang="id-ID" sz="3300">
                <a:latin typeface="Verdana" charset="0"/>
              </a:rPr>
              <a:t> yang telah disediakan oleh sumber pendanaan untuk membeli atau membayar kegiatan yang ada dalam batasan akun kesehatan</a:t>
            </a:r>
            <a:endParaRPr lang="en-GB" sz="33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314" name="Group 2"/>
          <p:cNvGraphicFramePr>
            <a:graphicFrameLocks noGrp="1"/>
          </p:cNvGraphicFramePr>
          <p:nvPr/>
        </p:nvGraphicFramePr>
        <p:xfrm>
          <a:off x="827088" y="620713"/>
          <a:ext cx="7704137" cy="5953122"/>
        </p:xfrm>
        <a:graphic>
          <a:graphicData uri="http://schemas.openxmlformats.org/drawingml/2006/table">
            <a:tbl>
              <a:tblPr/>
              <a:tblGrid>
                <a:gridCol w="1081087"/>
                <a:gridCol w="1079500"/>
                <a:gridCol w="863600"/>
                <a:gridCol w="1657350"/>
                <a:gridCol w="2592388"/>
                <a:gridCol w="430212"/>
              </a:tblGrid>
              <a:tr h="54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AGENT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  <a:r>
                        <a:rPr kumimoji="0" lang="id-ID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 H A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HF 1</a:t>
                      </a: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Pemerintah</a:t>
                      </a:r>
                      <a:endParaRPr kumimoji="0" lang="en-GB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1.1.</a:t>
                      </a: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1.1.1.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Pemerintah Pusat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1.1.2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Dinkes Propinsi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1.1.3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Pemerintah Kabupaten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1.1.3.1.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    Dinkes Kabupaten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1.1.3.2.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    Non Dinkes Kab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A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1.2.</a:t>
                      </a: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Soc Sec Fund</a:t>
                      </a: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Askeskin</a:t>
                      </a: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HF 1.3.</a:t>
                      </a:r>
                      <a:endParaRPr kumimoji="0" lang="en-GB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8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8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Gov Emp Insurance</a:t>
                      </a:r>
                      <a:endParaRPr kumimoji="0" lang="en-GB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8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Verdana" pitchFamily="34" charset="0"/>
                        </a:rPr>
                        <a:t>Askes PNS, Jamsostek</a:t>
                      </a:r>
                      <a:endParaRPr kumimoji="0" lang="en-GB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F8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68" name="Oval 81"/>
          <p:cNvSpPr>
            <a:spLocks noChangeArrowheads="1"/>
          </p:cNvSpPr>
          <p:nvPr/>
        </p:nvSpPr>
        <p:spPr bwMode="auto">
          <a:xfrm>
            <a:off x="827088" y="2492375"/>
            <a:ext cx="8316912" cy="417671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7969" name="Line 82"/>
          <p:cNvSpPr>
            <a:spLocks noChangeShapeType="1"/>
          </p:cNvSpPr>
          <p:nvPr/>
        </p:nvSpPr>
        <p:spPr bwMode="auto">
          <a:xfrm>
            <a:off x="106363" y="1916113"/>
            <a:ext cx="1657350" cy="12239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6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Source: Marrk Wheeler, DHA in NTB, Guidance notes for District Team, Nov 2007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>
                <a:latin typeface="Algerian" charset="0"/>
              </a:rPr>
              <a:t>sumber Pendanaan:</a:t>
            </a:r>
            <a:endParaRPr lang="en-GB" b="1">
              <a:latin typeface="Algerian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d-ID" sz="3700">
                <a:latin typeface="Verdana" charset="0"/>
              </a:rPr>
              <a:t>Lembaga/institusi atau entitas dalam sistem yang </a:t>
            </a:r>
            <a:r>
              <a:rPr lang="id-ID" sz="3700" b="1" u="sng">
                <a:solidFill>
                  <a:srgbClr val="FF0000"/>
                </a:solidFill>
                <a:latin typeface="Verdana" charset="0"/>
              </a:rPr>
              <a:t>menyediakan dana</a:t>
            </a:r>
            <a:r>
              <a:rPr lang="id-ID" sz="3700">
                <a:latin typeface="Verdana" charset="0"/>
              </a:rPr>
              <a:t> yang digunakan oleh agen pendanaan dalam sistem tersebut</a:t>
            </a:r>
            <a:endParaRPr lang="en-GB" sz="3700">
              <a:latin typeface="Verdana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8245475" y="765175"/>
            <a:ext cx="574675" cy="15113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0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Source: Marrk Wheeler, DHA in NTB, Guidance notes for District Team, Nov 2007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>
                <a:latin typeface="Algerian" charset="0"/>
              </a:rPr>
              <a:t>Pendanaan by provider:</a:t>
            </a:r>
            <a:endParaRPr lang="en-GB" b="1">
              <a:latin typeface="Algerian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id-ID" sz="3700">
                <a:latin typeface="Verdana" charset="0"/>
              </a:rPr>
              <a:t> entitas yang </a:t>
            </a:r>
            <a:r>
              <a:rPr lang="id-ID" sz="3700" b="1" u="sng">
                <a:solidFill>
                  <a:srgbClr val="FF0000"/>
                </a:solidFill>
                <a:latin typeface="Verdana" charset="0"/>
              </a:rPr>
              <a:t>menerima uang/dana </a:t>
            </a:r>
            <a:r>
              <a:rPr lang="id-ID" sz="3700">
                <a:latin typeface="Verdana" charset="0"/>
              </a:rPr>
              <a:t> sebagai ganti atau mendukung upaya menghasilkan kegiatan dalam batas akun kesehatan yang telah disepakati</a:t>
            </a:r>
            <a:endParaRPr lang="en-GB" sz="3700">
              <a:latin typeface="Verdana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8245475" y="765175"/>
            <a:ext cx="574675" cy="15113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2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Source: Marrk Wheeler, DHA in NTB, Guidance notes for District Team, Nov 2007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>
                <a:latin typeface="Algerian" charset="0"/>
              </a:rPr>
              <a:t>Pendanaan by fungsi:</a:t>
            </a:r>
            <a:endParaRPr lang="en-GB" b="1">
              <a:latin typeface="Algerian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27213"/>
            <a:ext cx="7999412" cy="3906837"/>
          </a:xfrm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id-ID" sz="3700">
                <a:latin typeface="Verdana" charset="0"/>
              </a:rPr>
              <a:t>jenis jenis barang dan pelayanan </a:t>
            </a:r>
            <a:r>
              <a:rPr lang="id-ID" sz="3700" b="1" u="sng">
                <a:solidFill>
                  <a:srgbClr val="FF0000"/>
                </a:solidFill>
                <a:latin typeface="Verdana" charset="0"/>
              </a:rPr>
              <a:t>yang disediakan dan kegiatan yang dilakukan </a:t>
            </a:r>
            <a:r>
              <a:rPr lang="id-ID" sz="3700" b="1">
                <a:latin typeface="Verdana" charset="0"/>
              </a:rPr>
              <a:t>dalam batas-batas health account dan dikelompokkan berdasarkan tujuan</a:t>
            </a:r>
            <a:endParaRPr lang="en-GB" sz="3700">
              <a:latin typeface="Verdana" charset="0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H="1">
            <a:off x="8245475" y="765175"/>
            <a:ext cx="574675" cy="15113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60388"/>
            <a:ext cx="8229600" cy="1139825"/>
          </a:xfrm>
        </p:spPr>
        <p:txBody>
          <a:bodyPr anchor="ctr" anchorCtr="1"/>
          <a:lstStyle/>
          <a:p>
            <a:pPr eaLnBrk="1" hangingPunct="1">
              <a:defRPr/>
            </a:pPr>
            <a:r>
              <a:rPr lang="en-GB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Beberapa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pertanyaan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Utama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002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¡"/>
              <a:defRPr/>
            </a:pP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Apakah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belanja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untuk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kesehatan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cukup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?</a:t>
            </a:r>
          </a:p>
          <a:p>
            <a:pPr eaLnBrk="1" hangingPunct="1">
              <a:buFont typeface="Wingdings" pitchFamily="2" charset="2"/>
              <a:buChar char="¡"/>
              <a:defRPr/>
            </a:pP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Apakah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terlalu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banyak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belanja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untuk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pelayanan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kuratif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,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dibanding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kesehatan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masyarakat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?</a:t>
            </a:r>
          </a:p>
          <a:p>
            <a:pPr eaLnBrk="1" hangingPunct="1">
              <a:buFont typeface="Wingdings" pitchFamily="2" charset="2"/>
              <a:buChar char="¡"/>
              <a:defRPr/>
            </a:pP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Apakah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belanja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terlalu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sedikit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atau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terlalu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banyak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untuk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gaji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,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atau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obat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,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atau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konstruksi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,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atau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pemeliharaan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?</a:t>
            </a:r>
          </a:p>
          <a:p>
            <a:pPr eaLnBrk="1" hangingPunct="1">
              <a:buFont typeface="Wingdings" pitchFamily="2" charset="2"/>
              <a:buChar char="¡"/>
              <a:defRPr/>
            </a:pP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Berapa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banyak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belanja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untuk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administrasi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?</a:t>
            </a:r>
          </a:p>
          <a:p>
            <a:pPr eaLnBrk="1" hangingPunct="1">
              <a:buFont typeface="Wingdings" pitchFamily="2" charset="2"/>
              <a:buChar char="¡"/>
              <a:defRPr/>
            </a:pP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Apa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saja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yang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didanai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donor,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bagaimana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supaya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belanja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bisa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menjadi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lebif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efektif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?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48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841</Words>
  <Application>Microsoft Macintosh PowerPoint</Application>
  <PresentationFormat>On-screen Show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PowerPoint Presentation</vt:lpstr>
      <vt:lpstr>Topik:</vt:lpstr>
      <vt:lpstr>Bagaimana bisa memotret pembiayaan kesehatan </vt:lpstr>
      <vt:lpstr>Agen Pendanaan:</vt:lpstr>
      <vt:lpstr>PowerPoint Presentation</vt:lpstr>
      <vt:lpstr>sumber Pendanaan:</vt:lpstr>
      <vt:lpstr>Pendanaan by provider:</vt:lpstr>
      <vt:lpstr>Pendanaan by fungsi:</vt:lpstr>
      <vt:lpstr>Beberapa pertanyaan Utama</vt:lpstr>
      <vt:lpstr>  Isyu-isyu (1):  Kecukupan (Adekuasi)   Berapa idealnya? Meski tidak ada ukuran mutlak, tetapi  diperkirakan oleh WHO/ WB/ Macroeconomics sekitar   $ 34 atau USD 40, atau 5% GDP, atau Rp 42.000/ cap  Bagaimana kondisi saat ini?  Pemetaan (besar, sumber, penggunaan): NHA, DHA,  perbedaan potensi daerah  Kebutuhan dana: costing (P2KT, SPM)   Desentralisasi? </vt:lpstr>
      <vt:lpstr>Isyu-isyu  (2):</vt:lpstr>
      <vt:lpstr>Cita-cita Pembiayaan</vt:lpstr>
      <vt:lpstr>PowerPoint Presentation</vt:lpstr>
      <vt:lpstr>Berbagai contoh</vt:lpstr>
      <vt:lpstr>Contoh di tanah air</vt:lpstr>
      <vt:lpstr>MENGHITUNG KESENJANGAN (RESOURCE GAP)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8</cp:revision>
  <dcterms:created xsi:type="dcterms:W3CDTF">2017-11-04T16:59:32Z</dcterms:created>
  <dcterms:modified xsi:type="dcterms:W3CDTF">2018-04-05T07:06:07Z</dcterms:modified>
</cp:coreProperties>
</file>