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av" ContentType="audio/wav"/>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7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8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BEAFC-219E-4469-B9A0-20E2D8B7FF3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7DA19FF-C0A1-426D-B6ED-B92BFA18D507}">
      <dgm:prSet phldrT="[Text]"/>
      <dgm:spPr/>
      <dgm:t>
        <a:bodyPr/>
        <a:lstStyle/>
        <a:p>
          <a:pPr algn="ctr"/>
          <a:r>
            <a:rPr lang="en-US" b="1" dirty="0" smtClean="0"/>
            <a:t>DIRECT COST</a:t>
          </a:r>
        </a:p>
        <a:p>
          <a:pPr algn="l"/>
          <a:r>
            <a:rPr lang="en-US" dirty="0" smtClean="0"/>
            <a:t>- </a:t>
          </a:r>
          <a:r>
            <a:rPr lang="en-US" dirty="0" err="1" smtClean="0"/>
            <a:t>Biaya</a:t>
          </a:r>
          <a:r>
            <a:rPr lang="en-US" dirty="0" smtClean="0"/>
            <a:t> </a:t>
          </a:r>
          <a:r>
            <a:rPr lang="en-US" dirty="0" err="1" smtClean="0"/>
            <a:t>ruang</a:t>
          </a:r>
          <a:r>
            <a:rPr lang="en-US" dirty="0" smtClean="0"/>
            <a:t>,</a:t>
          </a:r>
        </a:p>
        <a:p>
          <a:pPr algn="l"/>
          <a:r>
            <a:rPr lang="en-US" dirty="0" smtClean="0"/>
            <a:t>- </a:t>
          </a:r>
          <a:r>
            <a:rPr lang="en-US" dirty="0" err="1" smtClean="0"/>
            <a:t>Biaya</a:t>
          </a:r>
          <a:r>
            <a:rPr lang="en-US" dirty="0" smtClean="0"/>
            <a:t> </a:t>
          </a:r>
          <a:r>
            <a:rPr lang="en-US" dirty="0" err="1" smtClean="0"/>
            <a:t>tenaga</a:t>
          </a:r>
          <a:r>
            <a:rPr lang="en-US" dirty="0" smtClean="0"/>
            <a:t> </a:t>
          </a:r>
          <a:r>
            <a:rPr lang="en-US" dirty="0" err="1" smtClean="0"/>
            <a:t>medis</a:t>
          </a:r>
          <a:r>
            <a:rPr lang="en-US" dirty="0" smtClean="0"/>
            <a:t>/non </a:t>
          </a:r>
          <a:r>
            <a:rPr lang="en-US" dirty="0" err="1" smtClean="0"/>
            <a:t>medis</a:t>
          </a:r>
          <a:endParaRPr lang="en-US" dirty="0" smtClean="0"/>
        </a:p>
        <a:p>
          <a:pPr algn="l"/>
          <a:r>
            <a:rPr lang="en-US" dirty="0" smtClean="0"/>
            <a:t>- </a:t>
          </a:r>
          <a:r>
            <a:rPr lang="en-US" dirty="0" err="1" smtClean="0"/>
            <a:t>Biaya</a:t>
          </a:r>
          <a:r>
            <a:rPr lang="en-US" dirty="0" smtClean="0"/>
            <a:t> </a:t>
          </a:r>
          <a:r>
            <a:rPr lang="en-US" dirty="0" err="1" smtClean="0"/>
            <a:t>perlatan</a:t>
          </a:r>
          <a:r>
            <a:rPr lang="en-US" dirty="0" smtClean="0"/>
            <a:t> </a:t>
          </a:r>
          <a:r>
            <a:rPr lang="en-US" dirty="0" err="1" smtClean="0"/>
            <a:t>medis</a:t>
          </a:r>
          <a:r>
            <a:rPr lang="en-US" dirty="0" smtClean="0"/>
            <a:t>/non </a:t>
          </a:r>
          <a:r>
            <a:rPr lang="en-US" dirty="0" err="1" smtClean="0"/>
            <a:t>medis</a:t>
          </a:r>
          <a:endParaRPr lang="en-US" dirty="0" smtClean="0"/>
        </a:p>
        <a:p>
          <a:pPr algn="l"/>
          <a:r>
            <a:rPr lang="en-US" dirty="0" smtClean="0"/>
            <a:t>-</a:t>
          </a:r>
          <a:r>
            <a:rPr lang="en-US" dirty="0" err="1" smtClean="0"/>
            <a:t>Biaya</a:t>
          </a:r>
          <a:r>
            <a:rPr lang="en-US" dirty="0" smtClean="0"/>
            <a:t> BHP</a:t>
          </a:r>
        </a:p>
        <a:p>
          <a:pPr algn="l"/>
          <a:r>
            <a:rPr lang="en-US" dirty="0" smtClean="0"/>
            <a:t>- </a:t>
          </a:r>
          <a:r>
            <a:rPr lang="en-US" dirty="0" err="1" smtClean="0"/>
            <a:t>Biaya</a:t>
          </a:r>
          <a:r>
            <a:rPr lang="en-US" dirty="0" smtClean="0"/>
            <a:t> </a:t>
          </a:r>
          <a:r>
            <a:rPr lang="en-US" dirty="0" err="1" smtClean="0"/>
            <a:t>obat</a:t>
          </a:r>
          <a:r>
            <a:rPr lang="en-US" dirty="0" smtClean="0"/>
            <a:t> </a:t>
          </a:r>
          <a:r>
            <a:rPr lang="en-US" dirty="0" err="1" smtClean="0"/>
            <a:t>dan</a:t>
          </a:r>
          <a:r>
            <a:rPr lang="en-US" dirty="0" smtClean="0"/>
            <a:t> </a:t>
          </a:r>
          <a:r>
            <a:rPr lang="en-US" dirty="0" err="1" smtClean="0"/>
            <a:t>alkes</a:t>
          </a:r>
          <a:endParaRPr lang="en-US" dirty="0" smtClean="0"/>
        </a:p>
        <a:p>
          <a:pPr algn="l"/>
          <a:r>
            <a:rPr lang="en-US" dirty="0" smtClean="0"/>
            <a:t>- </a:t>
          </a:r>
          <a:r>
            <a:rPr lang="en-US" dirty="0" err="1" smtClean="0"/>
            <a:t>dll</a:t>
          </a:r>
          <a:endParaRPr lang="en-US" dirty="0"/>
        </a:p>
      </dgm:t>
    </dgm:pt>
    <dgm:pt modelId="{661C0DE8-EF7C-4B54-A506-4371EBD11E0C}" type="parTrans" cxnId="{4C731CE3-5B98-484E-9CC2-2DBC75A0B23A}">
      <dgm:prSet/>
      <dgm:spPr/>
      <dgm:t>
        <a:bodyPr/>
        <a:lstStyle/>
        <a:p>
          <a:endParaRPr lang="en-US"/>
        </a:p>
      </dgm:t>
    </dgm:pt>
    <dgm:pt modelId="{B8913E90-8084-4B43-9F39-87C6878B0650}" type="sibTrans" cxnId="{4C731CE3-5B98-484E-9CC2-2DBC75A0B23A}">
      <dgm:prSet/>
      <dgm:spPr/>
      <dgm:t>
        <a:bodyPr/>
        <a:lstStyle/>
        <a:p>
          <a:endParaRPr lang="en-US"/>
        </a:p>
      </dgm:t>
    </dgm:pt>
    <dgm:pt modelId="{26EEDC00-5FFA-4C35-97BD-8947FAA8B1D6}">
      <dgm:prSet phldrT="[Text]"/>
      <dgm:spPr/>
      <dgm:t>
        <a:bodyPr/>
        <a:lstStyle/>
        <a:p>
          <a:pPr algn="ctr"/>
          <a:r>
            <a:rPr lang="en-US" b="1" dirty="0" smtClean="0"/>
            <a:t>INDIRECT COST</a:t>
          </a:r>
        </a:p>
        <a:p>
          <a:pPr algn="l"/>
          <a:r>
            <a:rPr lang="en-US" dirty="0" smtClean="0"/>
            <a:t>- </a:t>
          </a:r>
          <a:r>
            <a:rPr lang="en-US" dirty="0" err="1" smtClean="0"/>
            <a:t>Biaya</a:t>
          </a:r>
          <a:r>
            <a:rPr lang="en-US" dirty="0" smtClean="0"/>
            <a:t> </a:t>
          </a:r>
          <a:r>
            <a:rPr lang="en-US" dirty="0" err="1" smtClean="0"/>
            <a:t>Administrasi</a:t>
          </a:r>
          <a:r>
            <a:rPr lang="en-US" dirty="0" smtClean="0"/>
            <a:t> </a:t>
          </a:r>
          <a:r>
            <a:rPr lang="en-US" dirty="0" err="1" smtClean="0"/>
            <a:t>Umum</a:t>
          </a:r>
          <a:r>
            <a:rPr lang="en-US" dirty="0" smtClean="0"/>
            <a:t> (</a:t>
          </a:r>
          <a:r>
            <a:rPr lang="en-US" dirty="0" err="1" smtClean="0"/>
            <a:t>direksi</a:t>
          </a:r>
          <a:r>
            <a:rPr lang="en-US" dirty="0" smtClean="0"/>
            <a:t>, </a:t>
          </a:r>
          <a:r>
            <a:rPr lang="en-US" dirty="0" err="1" smtClean="0"/>
            <a:t>keuangan</a:t>
          </a:r>
          <a:r>
            <a:rPr lang="en-US" dirty="0" smtClean="0"/>
            <a:t>, SDM)</a:t>
          </a:r>
        </a:p>
        <a:p>
          <a:pPr algn="l"/>
          <a:r>
            <a:rPr lang="en-US" dirty="0" smtClean="0"/>
            <a:t>- </a:t>
          </a:r>
          <a:r>
            <a:rPr lang="en-US" dirty="0" err="1" smtClean="0"/>
            <a:t>Biaya</a:t>
          </a:r>
          <a:r>
            <a:rPr lang="en-US" dirty="0" smtClean="0"/>
            <a:t> Unit </a:t>
          </a:r>
          <a:r>
            <a:rPr lang="en-US" dirty="0" err="1" smtClean="0"/>
            <a:t>Pemeliharaan</a:t>
          </a:r>
          <a:endParaRPr lang="en-US" dirty="0" smtClean="0"/>
        </a:p>
        <a:p>
          <a:pPr algn="l"/>
          <a:r>
            <a:rPr lang="en-US" dirty="0" smtClean="0"/>
            <a:t>- </a:t>
          </a:r>
          <a:r>
            <a:rPr lang="en-US" dirty="0" err="1" smtClean="0"/>
            <a:t>Biaya</a:t>
          </a:r>
          <a:r>
            <a:rPr lang="en-US" dirty="0" smtClean="0"/>
            <a:t> Unit </a:t>
          </a:r>
          <a:r>
            <a:rPr lang="en-US" dirty="0" err="1" smtClean="0"/>
            <a:t>Pengadaan</a:t>
          </a:r>
          <a:r>
            <a:rPr lang="en-US" dirty="0" smtClean="0"/>
            <a:t> </a:t>
          </a:r>
          <a:r>
            <a:rPr lang="en-US" dirty="0" err="1" smtClean="0"/>
            <a:t>barang</a:t>
          </a:r>
          <a:r>
            <a:rPr lang="en-US" dirty="0" smtClean="0"/>
            <a:t> </a:t>
          </a:r>
          <a:r>
            <a:rPr lang="en-US" dirty="0" err="1" smtClean="0"/>
            <a:t>dan</a:t>
          </a:r>
          <a:r>
            <a:rPr lang="en-US" dirty="0" smtClean="0"/>
            <a:t> </a:t>
          </a:r>
          <a:r>
            <a:rPr lang="en-US" dirty="0" err="1" smtClean="0"/>
            <a:t>Gudang</a:t>
          </a:r>
          <a:endParaRPr lang="en-US" dirty="0" smtClean="0"/>
        </a:p>
        <a:p>
          <a:pPr algn="l"/>
          <a:r>
            <a:rPr lang="en-US" dirty="0" smtClean="0"/>
            <a:t>- </a:t>
          </a:r>
          <a:r>
            <a:rPr lang="en-US" dirty="0" err="1" smtClean="0"/>
            <a:t>Biaya</a:t>
          </a:r>
          <a:r>
            <a:rPr lang="en-US" dirty="0" smtClean="0"/>
            <a:t> </a:t>
          </a:r>
          <a:r>
            <a:rPr lang="en-US" dirty="0" err="1" smtClean="0"/>
            <a:t>Pemasaran</a:t>
          </a:r>
          <a:endParaRPr lang="en-US" dirty="0" smtClean="0"/>
        </a:p>
        <a:p>
          <a:pPr algn="l"/>
          <a:r>
            <a:rPr lang="en-US" dirty="0" smtClean="0"/>
            <a:t>- </a:t>
          </a:r>
          <a:r>
            <a:rPr lang="en-US" dirty="0" err="1" smtClean="0"/>
            <a:t>Biaya</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Pengembangan</a:t>
          </a:r>
          <a:endParaRPr lang="en-US" dirty="0"/>
        </a:p>
      </dgm:t>
    </dgm:pt>
    <dgm:pt modelId="{0EE6D978-71ED-43A6-BB9A-A983C8BE5328}" type="parTrans" cxnId="{86A3737F-F7AC-4D99-85BA-891B33FBAFD7}">
      <dgm:prSet/>
      <dgm:spPr/>
      <dgm:t>
        <a:bodyPr/>
        <a:lstStyle/>
        <a:p>
          <a:endParaRPr lang="en-US"/>
        </a:p>
      </dgm:t>
    </dgm:pt>
    <dgm:pt modelId="{AE390D87-C1C7-43DA-97AA-A6ED97CA727F}" type="sibTrans" cxnId="{86A3737F-F7AC-4D99-85BA-891B33FBAFD7}">
      <dgm:prSet/>
      <dgm:spPr/>
      <dgm:t>
        <a:bodyPr/>
        <a:lstStyle/>
        <a:p>
          <a:endParaRPr lang="en-US"/>
        </a:p>
      </dgm:t>
    </dgm:pt>
    <dgm:pt modelId="{9E598479-068F-4502-8C8F-2EA77EC4F489}">
      <dgm:prSet phldrT="[Text]"/>
      <dgm:spPr/>
      <dgm:t>
        <a:bodyPr/>
        <a:lstStyle/>
        <a:p>
          <a:r>
            <a:rPr lang="en-US" dirty="0" smtClean="0"/>
            <a:t>Cost Allocation</a:t>
          </a:r>
          <a:endParaRPr lang="en-US" dirty="0"/>
        </a:p>
      </dgm:t>
    </dgm:pt>
    <dgm:pt modelId="{6AE66B5E-11A0-405F-BEA0-68B21C6C6465}" type="parTrans" cxnId="{F988482F-A43E-4AD0-8D7E-F9E37A885C4F}">
      <dgm:prSet/>
      <dgm:spPr/>
      <dgm:t>
        <a:bodyPr/>
        <a:lstStyle/>
        <a:p>
          <a:endParaRPr lang="en-US"/>
        </a:p>
      </dgm:t>
    </dgm:pt>
    <dgm:pt modelId="{32228D38-91F7-4447-8A23-15D4B49D6DA8}" type="sibTrans" cxnId="{F988482F-A43E-4AD0-8D7E-F9E37A885C4F}">
      <dgm:prSet/>
      <dgm:spPr/>
      <dgm:t>
        <a:bodyPr/>
        <a:lstStyle/>
        <a:p>
          <a:endParaRPr lang="en-US"/>
        </a:p>
      </dgm:t>
    </dgm:pt>
    <dgm:pt modelId="{F00E25D6-0F8E-4621-9B87-80475DEBD50F}">
      <dgm:prSet phldrT="[Text]"/>
      <dgm:spPr/>
      <dgm:t>
        <a:bodyPr/>
        <a:lstStyle/>
        <a:p>
          <a:pPr algn="ctr"/>
          <a:r>
            <a:rPr lang="en-US" dirty="0" smtClean="0"/>
            <a:t>Cost Tracing</a:t>
          </a:r>
          <a:endParaRPr lang="en-US" dirty="0"/>
        </a:p>
      </dgm:t>
    </dgm:pt>
    <dgm:pt modelId="{851D73A0-5CA1-4FB6-BA1D-E7E95EDA3E6D}" type="sibTrans" cxnId="{3E7BDA33-8740-436A-B311-71A0035C8AF0}">
      <dgm:prSet/>
      <dgm:spPr/>
      <dgm:t>
        <a:bodyPr/>
        <a:lstStyle/>
        <a:p>
          <a:endParaRPr lang="en-US"/>
        </a:p>
      </dgm:t>
    </dgm:pt>
    <dgm:pt modelId="{986EFE1D-4A8A-40B7-AE4B-9649B46AD486}" type="parTrans" cxnId="{3E7BDA33-8740-436A-B311-71A0035C8AF0}">
      <dgm:prSet/>
      <dgm:spPr/>
      <dgm:t>
        <a:bodyPr/>
        <a:lstStyle/>
        <a:p>
          <a:endParaRPr lang="en-US"/>
        </a:p>
      </dgm:t>
    </dgm:pt>
    <dgm:pt modelId="{CB690E23-2D94-4635-8873-4CA0F6ECDCA0}" type="pres">
      <dgm:prSet presAssocID="{855BEAFC-219E-4469-B9A0-20E2D8B7FF31}" presName="Name0" presStyleCnt="0">
        <dgm:presLayoutVars>
          <dgm:dir/>
          <dgm:animLvl val="lvl"/>
          <dgm:resizeHandles/>
        </dgm:presLayoutVars>
      </dgm:prSet>
      <dgm:spPr/>
      <dgm:t>
        <a:bodyPr/>
        <a:lstStyle/>
        <a:p>
          <a:endParaRPr lang="en-US"/>
        </a:p>
      </dgm:t>
    </dgm:pt>
    <dgm:pt modelId="{AB30694A-154D-45BA-9703-E7B2FBF14D84}" type="pres">
      <dgm:prSet presAssocID="{37DA19FF-C0A1-426D-B6ED-B92BFA18D507}" presName="linNode" presStyleCnt="0"/>
      <dgm:spPr/>
    </dgm:pt>
    <dgm:pt modelId="{13D2F77F-1BE3-452E-A8F3-5766F942362E}" type="pres">
      <dgm:prSet presAssocID="{37DA19FF-C0A1-426D-B6ED-B92BFA18D507}" presName="parentShp" presStyleLbl="node1" presStyleIdx="0" presStyleCnt="2" custScaleX="256992">
        <dgm:presLayoutVars>
          <dgm:bulletEnabled val="1"/>
        </dgm:presLayoutVars>
      </dgm:prSet>
      <dgm:spPr/>
      <dgm:t>
        <a:bodyPr/>
        <a:lstStyle/>
        <a:p>
          <a:endParaRPr lang="en-US"/>
        </a:p>
      </dgm:t>
    </dgm:pt>
    <dgm:pt modelId="{4A2ECC6A-1A47-4CB7-B7C1-3A95DDB71394}" type="pres">
      <dgm:prSet presAssocID="{37DA19FF-C0A1-426D-B6ED-B92BFA18D507}" presName="childShp" presStyleLbl="bgAccFollowNode1" presStyleIdx="0" presStyleCnt="2" custScaleY="40936">
        <dgm:presLayoutVars>
          <dgm:bulletEnabled val="1"/>
        </dgm:presLayoutVars>
      </dgm:prSet>
      <dgm:spPr/>
      <dgm:t>
        <a:bodyPr/>
        <a:lstStyle/>
        <a:p>
          <a:endParaRPr lang="en-US"/>
        </a:p>
      </dgm:t>
    </dgm:pt>
    <dgm:pt modelId="{9258EEB9-F6DD-41A0-AC00-B54D17EA024F}" type="pres">
      <dgm:prSet presAssocID="{B8913E90-8084-4B43-9F39-87C6878B0650}" presName="spacing" presStyleCnt="0"/>
      <dgm:spPr/>
    </dgm:pt>
    <dgm:pt modelId="{B1FE57D8-D7B2-4508-9A6A-F3DBBF093858}" type="pres">
      <dgm:prSet presAssocID="{26EEDC00-5FFA-4C35-97BD-8947FAA8B1D6}" presName="linNode" presStyleCnt="0"/>
      <dgm:spPr/>
    </dgm:pt>
    <dgm:pt modelId="{DE0E505D-6FD1-4944-8BAF-07FC1BC4D01E}" type="pres">
      <dgm:prSet presAssocID="{26EEDC00-5FFA-4C35-97BD-8947FAA8B1D6}" presName="parentShp" presStyleLbl="node1" presStyleIdx="1" presStyleCnt="2" custScaleX="248117">
        <dgm:presLayoutVars>
          <dgm:bulletEnabled val="1"/>
        </dgm:presLayoutVars>
      </dgm:prSet>
      <dgm:spPr/>
      <dgm:t>
        <a:bodyPr/>
        <a:lstStyle/>
        <a:p>
          <a:endParaRPr lang="en-US"/>
        </a:p>
      </dgm:t>
    </dgm:pt>
    <dgm:pt modelId="{21033E4F-C9A0-40DB-80CD-75AECE5AC6E4}" type="pres">
      <dgm:prSet presAssocID="{26EEDC00-5FFA-4C35-97BD-8947FAA8B1D6}" presName="childShp" presStyleLbl="bgAccFollowNode1" presStyleIdx="1" presStyleCnt="2" custScaleY="34740">
        <dgm:presLayoutVars>
          <dgm:bulletEnabled val="1"/>
        </dgm:presLayoutVars>
      </dgm:prSet>
      <dgm:spPr/>
      <dgm:t>
        <a:bodyPr/>
        <a:lstStyle/>
        <a:p>
          <a:endParaRPr lang="en-US"/>
        </a:p>
      </dgm:t>
    </dgm:pt>
  </dgm:ptLst>
  <dgm:cxnLst>
    <dgm:cxn modelId="{F988482F-A43E-4AD0-8D7E-F9E37A885C4F}" srcId="{26EEDC00-5FFA-4C35-97BD-8947FAA8B1D6}" destId="{9E598479-068F-4502-8C8F-2EA77EC4F489}" srcOrd="0" destOrd="0" parTransId="{6AE66B5E-11A0-405F-BEA0-68B21C6C6465}" sibTransId="{32228D38-91F7-4447-8A23-15D4B49D6DA8}"/>
    <dgm:cxn modelId="{4C731CE3-5B98-484E-9CC2-2DBC75A0B23A}" srcId="{855BEAFC-219E-4469-B9A0-20E2D8B7FF31}" destId="{37DA19FF-C0A1-426D-B6ED-B92BFA18D507}" srcOrd="0" destOrd="0" parTransId="{661C0DE8-EF7C-4B54-A506-4371EBD11E0C}" sibTransId="{B8913E90-8084-4B43-9F39-87C6878B0650}"/>
    <dgm:cxn modelId="{80C79CDC-9564-8C4A-AABC-AECB5ED9A1C0}" type="presOf" srcId="{37DA19FF-C0A1-426D-B6ED-B92BFA18D507}" destId="{13D2F77F-1BE3-452E-A8F3-5766F942362E}" srcOrd="0" destOrd="0" presId="urn:microsoft.com/office/officeart/2005/8/layout/vList6"/>
    <dgm:cxn modelId="{4D6B8D99-ADDF-5743-9D8B-565FD36E50D6}" type="presOf" srcId="{26EEDC00-5FFA-4C35-97BD-8947FAA8B1D6}" destId="{DE0E505D-6FD1-4944-8BAF-07FC1BC4D01E}" srcOrd="0" destOrd="0" presId="urn:microsoft.com/office/officeart/2005/8/layout/vList6"/>
    <dgm:cxn modelId="{E7722E5F-1BEA-044D-97CD-4722A3FDA43B}" type="presOf" srcId="{9E598479-068F-4502-8C8F-2EA77EC4F489}" destId="{21033E4F-C9A0-40DB-80CD-75AECE5AC6E4}" srcOrd="0" destOrd="0" presId="urn:microsoft.com/office/officeart/2005/8/layout/vList6"/>
    <dgm:cxn modelId="{B9C1C05F-8A63-2A43-97D8-56054C79253D}" type="presOf" srcId="{855BEAFC-219E-4469-B9A0-20E2D8B7FF31}" destId="{CB690E23-2D94-4635-8873-4CA0F6ECDCA0}" srcOrd="0" destOrd="0" presId="urn:microsoft.com/office/officeart/2005/8/layout/vList6"/>
    <dgm:cxn modelId="{86A3737F-F7AC-4D99-85BA-891B33FBAFD7}" srcId="{855BEAFC-219E-4469-B9A0-20E2D8B7FF31}" destId="{26EEDC00-5FFA-4C35-97BD-8947FAA8B1D6}" srcOrd="1" destOrd="0" parTransId="{0EE6D978-71ED-43A6-BB9A-A983C8BE5328}" sibTransId="{AE390D87-C1C7-43DA-97AA-A6ED97CA727F}"/>
    <dgm:cxn modelId="{4BAA6926-3E08-204E-A3D4-FC660F0A1FC9}" type="presOf" srcId="{F00E25D6-0F8E-4621-9B87-80475DEBD50F}" destId="{4A2ECC6A-1A47-4CB7-B7C1-3A95DDB71394}" srcOrd="0" destOrd="0" presId="urn:microsoft.com/office/officeart/2005/8/layout/vList6"/>
    <dgm:cxn modelId="{3E7BDA33-8740-436A-B311-71A0035C8AF0}" srcId="{37DA19FF-C0A1-426D-B6ED-B92BFA18D507}" destId="{F00E25D6-0F8E-4621-9B87-80475DEBD50F}" srcOrd="0" destOrd="0" parTransId="{986EFE1D-4A8A-40B7-AE4B-9649B46AD486}" sibTransId="{851D73A0-5CA1-4FB6-BA1D-E7E95EDA3E6D}"/>
    <dgm:cxn modelId="{6A50463A-EC56-CE42-B2AB-8F7D8488B598}" type="presParOf" srcId="{CB690E23-2D94-4635-8873-4CA0F6ECDCA0}" destId="{AB30694A-154D-45BA-9703-E7B2FBF14D84}" srcOrd="0" destOrd="0" presId="urn:microsoft.com/office/officeart/2005/8/layout/vList6"/>
    <dgm:cxn modelId="{292DAE59-EC94-6D4E-8724-B234CA0DE5C2}" type="presParOf" srcId="{AB30694A-154D-45BA-9703-E7B2FBF14D84}" destId="{13D2F77F-1BE3-452E-A8F3-5766F942362E}" srcOrd="0" destOrd="0" presId="urn:microsoft.com/office/officeart/2005/8/layout/vList6"/>
    <dgm:cxn modelId="{68C82057-B49C-754E-97C1-CA152F169946}" type="presParOf" srcId="{AB30694A-154D-45BA-9703-E7B2FBF14D84}" destId="{4A2ECC6A-1A47-4CB7-B7C1-3A95DDB71394}" srcOrd="1" destOrd="0" presId="urn:microsoft.com/office/officeart/2005/8/layout/vList6"/>
    <dgm:cxn modelId="{3C416EF6-3B0B-634F-990A-0D9BEE48F773}" type="presParOf" srcId="{CB690E23-2D94-4635-8873-4CA0F6ECDCA0}" destId="{9258EEB9-F6DD-41A0-AC00-B54D17EA024F}" srcOrd="1" destOrd="0" presId="urn:microsoft.com/office/officeart/2005/8/layout/vList6"/>
    <dgm:cxn modelId="{BD0D62FB-1575-254B-8ED7-6A1154BD9AE6}" type="presParOf" srcId="{CB690E23-2D94-4635-8873-4CA0F6ECDCA0}" destId="{B1FE57D8-D7B2-4508-9A6A-F3DBBF093858}" srcOrd="2" destOrd="0" presId="urn:microsoft.com/office/officeart/2005/8/layout/vList6"/>
    <dgm:cxn modelId="{9D366B7F-CD4A-6F4F-B0F1-3320FFDFB54A}" type="presParOf" srcId="{B1FE57D8-D7B2-4508-9A6A-F3DBBF093858}" destId="{DE0E505D-6FD1-4944-8BAF-07FC1BC4D01E}" srcOrd="0" destOrd="0" presId="urn:microsoft.com/office/officeart/2005/8/layout/vList6"/>
    <dgm:cxn modelId="{F5A70522-B458-D44C-A79F-E03B11D92A30}" type="presParOf" srcId="{B1FE57D8-D7B2-4508-9A6A-F3DBBF093858}" destId="{21033E4F-C9A0-40DB-80CD-75AECE5AC6E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ECC6A-1A47-4CB7-B7C1-3A95DDB71394}">
      <dsp:nvSpPr>
        <dsp:cNvPr id="0" name=""/>
        <dsp:cNvSpPr/>
      </dsp:nvSpPr>
      <dsp:spPr>
        <a:xfrm>
          <a:off x="3590650" y="740083"/>
          <a:ext cx="2095762" cy="102498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ctr" defTabSz="977900">
            <a:lnSpc>
              <a:spcPct val="90000"/>
            </a:lnSpc>
            <a:spcBef>
              <a:spcPct val="0"/>
            </a:spcBef>
            <a:spcAft>
              <a:spcPct val="15000"/>
            </a:spcAft>
            <a:buChar char="••"/>
          </a:pPr>
          <a:r>
            <a:rPr lang="en-US" sz="2200" kern="1200" dirty="0" smtClean="0"/>
            <a:t>Cost Tracing</a:t>
          </a:r>
          <a:endParaRPr lang="en-US" sz="2200" kern="1200" dirty="0"/>
        </a:p>
      </dsp:txBody>
      <dsp:txXfrm>
        <a:off x="3590650" y="868206"/>
        <a:ext cx="1711394" cy="768736"/>
      </dsp:txXfrm>
    </dsp:sp>
    <dsp:sp modelId="{13D2F77F-1BE3-452E-A8F3-5766F942362E}">
      <dsp:nvSpPr>
        <dsp:cNvPr id="0" name=""/>
        <dsp:cNvSpPr/>
      </dsp:nvSpPr>
      <dsp:spPr>
        <a:xfrm>
          <a:off x="22" y="642"/>
          <a:ext cx="3590628" cy="25038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DIRECT COST</a:t>
          </a:r>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ruang</a:t>
          </a:r>
          <a:r>
            <a:rPr lang="en-US" sz="1600" kern="1200" dirty="0" smtClean="0"/>
            <a:t>,</a:t>
          </a:r>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tenaga</a:t>
          </a:r>
          <a:r>
            <a:rPr lang="en-US" sz="1600" kern="1200" dirty="0" smtClean="0"/>
            <a:t> </a:t>
          </a:r>
          <a:r>
            <a:rPr lang="en-US" sz="1600" kern="1200" dirty="0" err="1" smtClean="0"/>
            <a:t>medis</a:t>
          </a:r>
          <a:r>
            <a:rPr lang="en-US" sz="1600" kern="1200" dirty="0" smtClean="0"/>
            <a:t>/non </a:t>
          </a:r>
          <a:r>
            <a:rPr lang="en-US" sz="1600" kern="1200" dirty="0" err="1" smtClean="0"/>
            <a:t>medis</a:t>
          </a:r>
          <a:endParaRPr lang="en-US" sz="1600" kern="1200" dirty="0" smtClean="0"/>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perlatan</a:t>
          </a:r>
          <a:r>
            <a:rPr lang="en-US" sz="1600" kern="1200" dirty="0" smtClean="0"/>
            <a:t> </a:t>
          </a:r>
          <a:r>
            <a:rPr lang="en-US" sz="1600" kern="1200" dirty="0" err="1" smtClean="0"/>
            <a:t>medis</a:t>
          </a:r>
          <a:r>
            <a:rPr lang="en-US" sz="1600" kern="1200" dirty="0" smtClean="0"/>
            <a:t>/non </a:t>
          </a:r>
          <a:r>
            <a:rPr lang="en-US" sz="1600" kern="1200" dirty="0" err="1" smtClean="0"/>
            <a:t>medis</a:t>
          </a:r>
          <a:endParaRPr lang="en-US" sz="1600" kern="1200" dirty="0" smtClean="0"/>
        </a:p>
        <a:p>
          <a:pPr lvl="0" algn="l" defTabSz="711200">
            <a:lnSpc>
              <a:spcPct val="90000"/>
            </a:lnSpc>
            <a:spcBef>
              <a:spcPct val="0"/>
            </a:spcBef>
            <a:spcAft>
              <a:spcPct val="35000"/>
            </a:spcAft>
          </a:pPr>
          <a:r>
            <a:rPr lang="en-US" sz="1600" kern="1200" dirty="0" smtClean="0"/>
            <a:t>-</a:t>
          </a:r>
          <a:r>
            <a:rPr lang="en-US" sz="1600" kern="1200" dirty="0" err="1" smtClean="0"/>
            <a:t>Biaya</a:t>
          </a:r>
          <a:r>
            <a:rPr lang="en-US" sz="1600" kern="1200" dirty="0" smtClean="0"/>
            <a:t> BHP</a:t>
          </a:r>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obat</a:t>
          </a:r>
          <a:r>
            <a:rPr lang="en-US" sz="1600" kern="1200" dirty="0" smtClean="0"/>
            <a:t> </a:t>
          </a:r>
          <a:r>
            <a:rPr lang="en-US" sz="1600" kern="1200" dirty="0" err="1" smtClean="0"/>
            <a:t>dan</a:t>
          </a:r>
          <a:r>
            <a:rPr lang="en-US" sz="1600" kern="1200" dirty="0" smtClean="0"/>
            <a:t> </a:t>
          </a:r>
          <a:r>
            <a:rPr lang="en-US" sz="1600" kern="1200" dirty="0" err="1" smtClean="0"/>
            <a:t>alkes</a:t>
          </a:r>
          <a:endParaRPr lang="en-US" sz="1600" kern="1200" dirty="0" smtClean="0"/>
        </a:p>
        <a:p>
          <a:pPr lvl="0" algn="l" defTabSz="711200">
            <a:lnSpc>
              <a:spcPct val="90000"/>
            </a:lnSpc>
            <a:spcBef>
              <a:spcPct val="0"/>
            </a:spcBef>
            <a:spcAft>
              <a:spcPct val="35000"/>
            </a:spcAft>
          </a:pPr>
          <a:r>
            <a:rPr lang="en-US" sz="1600" kern="1200" dirty="0" smtClean="0"/>
            <a:t>- </a:t>
          </a:r>
          <a:r>
            <a:rPr lang="en-US" sz="1600" kern="1200" dirty="0" err="1" smtClean="0"/>
            <a:t>dll</a:t>
          </a:r>
          <a:endParaRPr lang="en-US" sz="1600" kern="1200" dirty="0"/>
        </a:p>
      </dsp:txBody>
      <dsp:txXfrm>
        <a:off x="122251" y="122871"/>
        <a:ext cx="3346170" cy="2259408"/>
      </dsp:txXfrm>
    </dsp:sp>
    <dsp:sp modelId="{21033E4F-C9A0-40DB-80CD-75AECE5AC6E4}">
      <dsp:nvSpPr>
        <dsp:cNvPr id="0" name=""/>
        <dsp:cNvSpPr/>
      </dsp:nvSpPr>
      <dsp:spPr>
        <a:xfrm>
          <a:off x="3543907" y="3571906"/>
          <a:ext cx="2142409" cy="86984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Cost Allocation</a:t>
          </a:r>
          <a:endParaRPr lang="en-US" sz="2200" kern="1200" dirty="0"/>
        </a:p>
      </dsp:txBody>
      <dsp:txXfrm>
        <a:off x="3543907" y="3680636"/>
        <a:ext cx="1816218" cy="652383"/>
      </dsp:txXfrm>
    </dsp:sp>
    <dsp:sp modelId="{DE0E505D-6FD1-4944-8BAF-07FC1BC4D01E}">
      <dsp:nvSpPr>
        <dsp:cNvPr id="0" name=""/>
        <dsp:cNvSpPr/>
      </dsp:nvSpPr>
      <dsp:spPr>
        <a:xfrm>
          <a:off x="119" y="2754894"/>
          <a:ext cx="3543787" cy="25038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INDIRECT COST</a:t>
          </a:r>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Administrasi</a:t>
          </a:r>
          <a:r>
            <a:rPr lang="en-US" sz="1600" kern="1200" dirty="0" smtClean="0"/>
            <a:t> </a:t>
          </a:r>
          <a:r>
            <a:rPr lang="en-US" sz="1600" kern="1200" dirty="0" err="1" smtClean="0"/>
            <a:t>Umum</a:t>
          </a:r>
          <a:r>
            <a:rPr lang="en-US" sz="1600" kern="1200" dirty="0" smtClean="0"/>
            <a:t> (</a:t>
          </a:r>
          <a:r>
            <a:rPr lang="en-US" sz="1600" kern="1200" dirty="0" err="1" smtClean="0"/>
            <a:t>direksi</a:t>
          </a:r>
          <a:r>
            <a:rPr lang="en-US" sz="1600" kern="1200" dirty="0" smtClean="0"/>
            <a:t>, </a:t>
          </a:r>
          <a:r>
            <a:rPr lang="en-US" sz="1600" kern="1200" dirty="0" err="1" smtClean="0"/>
            <a:t>keuangan</a:t>
          </a:r>
          <a:r>
            <a:rPr lang="en-US" sz="1600" kern="1200" dirty="0" smtClean="0"/>
            <a:t>, SDM)</a:t>
          </a:r>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Unit </a:t>
          </a:r>
          <a:r>
            <a:rPr lang="en-US" sz="1600" kern="1200" dirty="0" err="1" smtClean="0"/>
            <a:t>Pemeliharaan</a:t>
          </a:r>
          <a:endParaRPr lang="en-US" sz="1600" kern="1200" dirty="0" smtClean="0"/>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Unit </a:t>
          </a:r>
          <a:r>
            <a:rPr lang="en-US" sz="1600" kern="1200" dirty="0" err="1" smtClean="0"/>
            <a:t>Pengadaan</a:t>
          </a:r>
          <a:r>
            <a:rPr lang="en-US" sz="1600" kern="1200" dirty="0" smtClean="0"/>
            <a:t> </a:t>
          </a:r>
          <a:r>
            <a:rPr lang="en-US" sz="1600" kern="1200" dirty="0" err="1" smtClean="0"/>
            <a:t>barang</a:t>
          </a:r>
          <a:r>
            <a:rPr lang="en-US" sz="1600" kern="1200" dirty="0" smtClean="0"/>
            <a:t> </a:t>
          </a:r>
          <a:r>
            <a:rPr lang="en-US" sz="1600" kern="1200" dirty="0" err="1" smtClean="0"/>
            <a:t>dan</a:t>
          </a:r>
          <a:r>
            <a:rPr lang="en-US" sz="1600" kern="1200" dirty="0" smtClean="0"/>
            <a:t> </a:t>
          </a:r>
          <a:r>
            <a:rPr lang="en-US" sz="1600" kern="1200" dirty="0" err="1" smtClean="0"/>
            <a:t>Gudang</a:t>
          </a:r>
          <a:endParaRPr lang="en-US" sz="1600" kern="1200" dirty="0" smtClean="0"/>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Pemasaran</a:t>
          </a:r>
          <a:endParaRPr lang="en-US" sz="1600" kern="1200" dirty="0" smtClean="0"/>
        </a:p>
        <a:p>
          <a:pPr lvl="0" algn="l" defTabSz="711200">
            <a:lnSpc>
              <a:spcPct val="90000"/>
            </a:lnSpc>
            <a:spcBef>
              <a:spcPct val="0"/>
            </a:spcBef>
            <a:spcAft>
              <a:spcPct val="35000"/>
            </a:spcAft>
          </a:pPr>
          <a:r>
            <a:rPr lang="en-US" sz="1600" kern="1200" dirty="0" smtClean="0"/>
            <a:t>- </a:t>
          </a:r>
          <a:r>
            <a:rPr lang="en-US" sz="1600" kern="1200" dirty="0" err="1" smtClean="0"/>
            <a:t>Biaya</a:t>
          </a:r>
          <a:r>
            <a:rPr lang="en-US" sz="1600" kern="1200" dirty="0" smtClean="0"/>
            <a:t> </a:t>
          </a:r>
          <a:r>
            <a:rPr lang="en-US" sz="1600" kern="1200" dirty="0" err="1" smtClean="0"/>
            <a:t>Penelitian</a:t>
          </a:r>
          <a:r>
            <a:rPr lang="en-US" sz="1600" kern="1200" dirty="0" smtClean="0"/>
            <a:t> </a:t>
          </a:r>
          <a:r>
            <a:rPr lang="en-US" sz="1600" kern="1200" dirty="0" err="1" smtClean="0"/>
            <a:t>dan</a:t>
          </a:r>
          <a:r>
            <a:rPr lang="en-US" sz="1600" kern="1200" dirty="0" smtClean="0"/>
            <a:t> </a:t>
          </a:r>
          <a:r>
            <a:rPr lang="en-US" sz="1600" kern="1200" dirty="0" err="1" smtClean="0"/>
            <a:t>Pengembangan</a:t>
          </a:r>
          <a:endParaRPr lang="en-US" sz="1600" kern="1200" dirty="0"/>
        </a:p>
      </dsp:txBody>
      <dsp:txXfrm>
        <a:off x="122348" y="2877123"/>
        <a:ext cx="3299329" cy="225940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A6A19-9141-9C44-BE25-2166D43DC0D9}" type="datetimeFigureOut">
              <a:rPr lang="en-US" smtClean="0"/>
              <a:t>4/5/18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824515-13A6-BD4D-97AF-7828AEA53791}" type="slidenum">
              <a:rPr lang="en-US" smtClean="0"/>
              <a:t>‹#›</a:t>
            </a:fld>
            <a:endParaRPr lang="en-US"/>
          </a:p>
        </p:txBody>
      </p:sp>
    </p:spTree>
    <p:extLst>
      <p:ext uri="{BB962C8B-B14F-4D97-AF65-F5344CB8AC3E}">
        <p14:creationId xmlns:p14="http://schemas.microsoft.com/office/powerpoint/2010/main" val="1241911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FF875A7-74A2-4EC4-B7ED-1508D842A564}" type="slidenum">
              <a:rPr lang="en-US" sz="1200">
                <a:latin typeface="Calibri" pitchFamily="34" charset="0"/>
              </a:rPr>
              <a:pPr eaLnBrk="1" hangingPunct="1"/>
              <a:t>4</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E9912E2-148F-48D7-B2F5-A0A29BD96EC5}" type="slidenum">
              <a:rPr lang="en-US" smtClean="0"/>
              <a:pPr>
                <a:defRPr/>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85A6093-6FCD-4445-90C1-98CE25267E23}"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solidFill>
                <a:srgbClr val="696464"/>
              </a:solidFill>
              <a:latin typeface="Perpetua"/>
            </a:endParaRPr>
          </a:p>
        </p:txBody>
      </p:sp>
      <p:sp>
        <p:nvSpPr>
          <p:cNvPr id="17" name="Footer Placeholder 16"/>
          <p:cNvSpPr>
            <a:spLocks noGrp="1"/>
          </p:cNvSpPr>
          <p:nvPr>
            <p:ph type="ftr" sz="quarter" idx="11"/>
          </p:nvPr>
        </p:nvSpPr>
        <p:spPr/>
        <p:txBody>
          <a:bodyPr/>
          <a:lstStyle/>
          <a:p>
            <a:endParaRPr lang="en-US">
              <a:solidFill>
                <a:srgbClr val="696464"/>
              </a:solidFill>
              <a:latin typeface="Perpetua"/>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F56B7F-1C83-4A44-9F80-7D2359C2F3FB}" type="slidenum">
              <a:rPr lang="en-US" smtClean="0">
                <a:latin typeface="Franklin Gothic Book"/>
              </a:rPr>
              <a:pPr/>
              <a:t>‹#›</a:t>
            </a:fld>
            <a:endParaRPr lang="en-US">
              <a:latin typeface="Franklin Gothic Book"/>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6497351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C9D4A08F-D976-4716-A217-518B17045A9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8221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0DA222F4-A287-4452-B4E6-7CE9DDBB61B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57907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3CB26632-1CF0-4E9E-9381-F5CFC73F494C}" type="slidenum">
              <a:rPr lang="en-US" smtClean="0">
                <a:latin typeface="Franklin Gothic Book"/>
              </a:rPr>
              <a:pPr/>
              <a:t>‹#›</a:t>
            </a:fld>
            <a:endParaRPr lang="en-US">
              <a:latin typeface="Franklin Gothic Book"/>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878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latin typeface="Perpetua"/>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1780B47F-59A5-4F0F-BEEF-C0DE4441F89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2810545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AA3A11DC-60C4-4023-AEE2-F016D8F2F051}" type="slidenum">
              <a:rPr lang="en-US" smtClean="0">
                <a:latin typeface="Franklin Gothic Book"/>
              </a:rPr>
              <a:pPr/>
              <a:t>‹#›</a:t>
            </a:fld>
            <a:endParaRPr lang="en-US">
              <a:latin typeface="Franklin Gothic Book"/>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8791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solidFill>
                <a:srgbClr val="696464"/>
              </a:solidFill>
              <a:latin typeface="Perpetua"/>
            </a:endParaRPr>
          </a:p>
        </p:txBody>
      </p:sp>
      <p:sp>
        <p:nvSpPr>
          <p:cNvPr id="8" name="Footer Placeholder 7"/>
          <p:cNvSpPr>
            <a:spLocks noGrp="1"/>
          </p:cNvSpPr>
          <p:nvPr>
            <p:ph type="ftr" sz="quarter" idx="11"/>
          </p:nvPr>
        </p:nvSpPr>
        <p:spPr/>
        <p:txBody>
          <a:bodyPr/>
          <a:lstStyle/>
          <a:p>
            <a:endParaRPr lang="en-US">
              <a:solidFill>
                <a:srgbClr val="696464"/>
              </a:solidFill>
              <a:latin typeface="Perpetua"/>
            </a:endParaRPr>
          </a:p>
        </p:txBody>
      </p:sp>
      <p:sp>
        <p:nvSpPr>
          <p:cNvPr id="9" name="Slide Number Placeholder 8"/>
          <p:cNvSpPr>
            <a:spLocks noGrp="1"/>
          </p:cNvSpPr>
          <p:nvPr>
            <p:ph type="sldNum" sz="quarter" idx="12"/>
          </p:nvPr>
        </p:nvSpPr>
        <p:spPr/>
        <p:txBody>
          <a:bodyPr/>
          <a:lstStyle/>
          <a:p>
            <a:fld id="{2F80CB35-6DE7-4DCD-AA16-EA14491AF860}" type="slidenum">
              <a:rPr lang="en-US" smtClean="0">
                <a:latin typeface="Franklin Gothic Book"/>
              </a:rPr>
              <a:pPr/>
              <a:t>‹#›</a:t>
            </a:fld>
            <a:endParaRPr lang="en-US">
              <a:latin typeface="Franklin Gothic Book"/>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024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solidFill>
                <a:srgbClr val="696464"/>
              </a:solidFill>
              <a:latin typeface="Perpetua"/>
            </a:endParaRPr>
          </a:p>
        </p:txBody>
      </p:sp>
      <p:sp>
        <p:nvSpPr>
          <p:cNvPr id="4" name="Footer Placeholder 3"/>
          <p:cNvSpPr>
            <a:spLocks noGrp="1"/>
          </p:cNvSpPr>
          <p:nvPr>
            <p:ph type="ftr" sz="quarter" idx="11"/>
          </p:nvPr>
        </p:nvSpPr>
        <p:spPr/>
        <p:txBody>
          <a:bodyPr/>
          <a:lstStyle/>
          <a:p>
            <a:endParaRPr lang="en-US">
              <a:solidFill>
                <a:srgbClr val="696464"/>
              </a:solidFill>
              <a:latin typeface="Perpetua"/>
            </a:endParaRPr>
          </a:p>
        </p:txBody>
      </p:sp>
      <p:sp>
        <p:nvSpPr>
          <p:cNvPr id="5" name="Slide Number Placeholder 4"/>
          <p:cNvSpPr>
            <a:spLocks noGrp="1"/>
          </p:cNvSpPr>
          <p:nvPr>
            <p:ph type="sldNum" sz="quarter" idx="12"/>
          </p:nvPr>
        </p:nvSpPr>
        <p:spPr/>
        <p:txBody>
          <a:bodyPr/>
          <a:lstStyle/>
          <a:p>
            <a:fld id="{D100DE38-2690-48BA-A8EF-CF5DA60C289B}"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75307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696464"/>
              </a:solidFill>
              <a:latin typeface="Perpetua"/>
            </a:endParaRPr>
          </a:p>
        </p:txBody>
      </p:sp>
      <p:sp>
        <p:nvSpPr>
          <p:cNvPr id="3" name="Footer Placeholder 2"/>
          <p:cNvSpPr>
            <a:spLocks noGrp="1"/>
          </p:cNvSpPr>
          <p:nvPr>
            <p:ph type="ftr" sz="quarter" idx="11"/>
          </p:nvPr>
        </p:nvSpPr>
        <p:spPr/>
        <p:txBody>
          <a:bodyPr/>
          <a:lstStyle/>
          <a:p>
            <a:endParaRPr lang="en-US">
              <a:solidFill>
                <a:srgbClr val="696464"/>
              </a:solidFill>
              <a:latin typeface="Perpetua"/>
            </a:endParaRPr>
          </a:p>
        </p:txBody>
      </p:sp>
      <p:sp>
        <p:nvSpPr>
          <p:cNvPr id="4" name="Slide Number Placeholder 3"/>
          <p:cNvSpPr>
            <a:spLocks noGrp="1"/>
          </p:cNvSpPr>
          <p:nvPr>
            <p:ph type="sldNum" sz="quarter" idx="12"/>
          </p:nvPr>
        </p:nvSpPr>
        <p:spPr/>
        <p:txBody>
          <a:bodyPr/>
          <a:lstStyle/>
          <a:p>
            <a:fld id="{04ABD011-01D3-40B6-8303-5D1E9F9B1FC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53869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212765AD-B52A-4C61-9290-E7913F5354AB}" type="slidenum">
              <a:rPr lang="en-US" smtClean="0">
                <a:latin typeface="Franklin Gothic Book"/>
              </a:rPr>
              <a:pPr/>
              <a:t>‹#›</a:t>
            </a:fld>
            <a:endParaRPr lang="en-US">
              <a:latin typeface="Franklin Gothic Book"/>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0057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a:xfrm>
            <a:off x="146304" y="6208776"/>
            <a:ext cx="457200" cy="457200"/>
          </a:xfrm>
        </p:spPr>
        <p:txBody>
          <a:bodyPr/>
          <a:lstStyle/>
          <a:p>
            <a:fld id="{FADF8A60-FFDE-4804-813A-BFE6211258AC}" type="slidenum">
              <a:rPr lang="en-US" smtClean="0">
                <a:latin typeface="Franklin Gothic Book"/>
              </a:rPr>
              <a:pPr/>
              <a:t>‹#›</a:t>
            </a:fld>
            <a:endParaRPr lang="en-US">
              <a:latin typeface="Franklin Gothic Book"/>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9025236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fontAlgn="base">
              <a:spcBef>
                <a:spcPct val="0"/>
              </a:spcBef>
              <a:spcAft>
                <a:spcPct val="0"/>
              </a:spcAft>
            </a:pPr>
            <a:fld id="{F0CF1BDF-C02E-44E3-9BDE-2621F66FBADF}" type="slidenum">
              <a:rPr lang="en-US" smtClean="0">
                <a:latin typeface="Franklin Gothic Book"/>
              </a:rPr>
              <a:pPr defTabSz="914400" fontAlgn="base">
                <a:spcBef>
                  <a:spcPct val="0"/>
                </a:spcBef>
                <a:spcAft>
                  <a:spcPct val="0"/>
                </a:spcAft>
              </a:pPr>
              <a:t>‹#›</a:t>
            </a:fld>
            <a:endParaRPr lang="en-US">
              <a:latin typeface="Franklin Gothic Book"/>
            </a:endParaRPr>
          </a:p>
        </p:txBody>
      </p:sp>
    </p:spTree>
    <p:extLst>
      <p:ext uri="{BB962C8B-B14F-4D97-AF65-F5344CB8AC3E}">
        <p14:creationId xmlns:p14="http://schemas.microsoft.com/office/powerpoint/2010/main" val="3837227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 Id="rId3" Type="http://schemas.openxmlformats.org/officeDocument/2006/relationships/audio" Target="../media/audio2.wav"/></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0"/>
            <a:ext cx="5638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914400" eaLnBrk="1" fontAlgn="base" hangingPunct="1">
              <a:spcBef>
                <a:spcPct val="0"/>
              </a:spcBef>
              <a:spcAft>
                <a:spcPct val="0"/>
              </a:spcAft>
            </a:pPr>
            <a:r>
              <a:rPr lang="en-US" sz="2000" b="1" dirty="0" err="1" smtClean="0">
                <a:solidFill>
                  <a:prstClr val="black"/>
                </a:solidFill>
              </a:rPr>
              <a:t>Pembiayaan</a:t>
            </a:r>
            <a:r>
              <a:rPr lang="en-US" sz="2000" b="1" dirty="0" smtClean="0">
                <a:solidFill>
                  <a:prstClr val="black"/>
                </a:solidFill>
              </a:rPr>
              <a:t> &amp;</a:t>
            </a:r>
            <a:r>
              <a:rPr lang="en-US" sz="2000" b="1" dirty="0" err="1" smtClean="0">
                <a:solidFill>
                  <a:prstClr val="black"/>
                </a:solidFill>
              </a:rPr>
              <a:t>Penganggaran</a:t>
            </a:r>
            <a:r>
              <a:rPr lang="en-US" sz="2000" b="1" dirty="0" smtClean="0">
                <a:solidFill>
                  <a:prstClr val="black"/>
                </a:solidFill>
              </a:rPr>
              <a:t> </a:t>
            </a:r>
            <a:r>
              <a:rPr lang="en-US" sz="2000" b="1" dirty="0" err="1" smtClean="0">
                <a:solidFill>
                  <a:prstClr val="black"/>
                </a:solidFill>
              </a:rPr>
              <a:t>Kesehatan</a:t>
            </a:r>
            <a:r>
              <a:rPr lang="en-US" sz="2000" b="1" dirty="0" smtClean="0">
                <a:solidFill>
                  <a:prstClr val="black"/>
                </a:solidFill>
              </a:rPr>
              <a:t/>
            </a:r>
            <a:br>
              <a:rPr lang="en-US" sz="2000" b="1" dirty="0" smtClean="0">
                <a:solidFill>
                  <a:prstClr val="black"/>
                </a:solidFill>
              </a:rPr>
            </a:br>
            <a:r>
              <a:rPr lang="en-US" sz="2000" b="1" dirty="0" smtClean="0">
                <a:solidFill>
                  <a:prstClr val="white"/>
                </a:solidFill>
              </a:rPr>
              <a:t>Anggun Nabila, SKM, MKM</a:t>
            </a:r>
            <a:endParaRPr lang="en-US" sz="2000" b="1" dirty="0">
              <a:solidFill>
                <a:prstClr val="white"/>
              </a:solidFill>
            </a:endParaRPr>
          </a:p>
        </p:txBody>
      </p:sp>
    </p:spTree>
    <p:extLst>
      <p:ext uri="{BB962C8B-B14F-4D97-AF65-F5344CB8AC3E}">
        <p14:creationId xmlns:p14="http://schemas.microsoft.com/office/powerpoint/2010/main" val="28775325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Lanjutan</a:t>
            </a:r>
            <a:r>
              <a:rPr lang="en-US" dirty="0" smtClean="0"/>
              <a:t>….</a:t>
            </a:r>
            <a:endParaRPr lang="en-US" dirty="0"/>
          </a:p>
        </p:txBody>
      </p:sp>
      <p:sp>
        <p:nvSpPr>
          <p:cNvPr id="13315" name="Content Placeholder 2"/>
          <p:cNvSpPr>
            <a:spLocks noGrp="1"/>
          </p:cNvSpPr>
          <p:nvPr>
            <p:ph sz="quarter" idx="1"/>
          </p:nvPr>
        </p:nvSpPr>
        <p:spPr>
          <a:xfrm>
            <a:off x="457200" y="1600200"/>
            <a:ext cx="7467600" cy="4873625"/>
          </a:xfrm>
        </p:spPr>
        <p:txBody>
          <a:bodyPr>
            <a:normAutofit/>
          </a:bodyPr>
          <a:lstStyle/>
          <a:p>
            <a:r>
              <a:rPr lang="en-US" dirty="0" smtClean="0"/>
              <a:t>Perspective </a:t>
            </a:r>
            <a:r>
              <a:rPr lang="id-ID" dirty="0" smtClean="0"/>
              <a:t>pasien</a:t>
            </a:r>
            <a:r>
              <a:rPr lang="id-ID" dirty="0" smtClean="0">
                <a:sym typeface="Wingdings" pitchFamily="2" charset="2"/>
              </a:rPr>
              <a:t></a:t>
            </a:r>
            <a:r>
              <a:rPr lang="en-US" dirty="0" smtClean="0"/>
              <a:t> </a:t>
            </a:r>
            <a:r>
              <a:rPr lang="en-US" dirty="0" err="1" smtClean="0"/>
              <a:t>Berapa</a:t>
            </a:r>
            <a:r>
              <a:rPr lang="en-US" dirty="0" smtClean="0"/>
              <a:t> </a:t>
            </a:r>
            <a:r>
              <a:rPr lang="en-US" dirty="0" err="1" smtClean="0"/>
              <a:t>biaya</a:t>
            </a:r>
            <a:r>
              <a:rPr lang="en-US" dirty="0" smtClean="0"/>
              <a:t> yang </a:t>
            </a:r>
            <a:r>
              <a:rPr lang="en-US" dirty="0" err="1" smtClean="0"/>
              <a:t>dikeluarkan</a:t>
            </a:r>
            <a:r>
              <a:rPr lang="en-US" dirty="0" smtClean="0"/>
              <a:t> </a:t>
            </a:r>
            <a:r>
              <a:rPr lang="en-US" dirty="0" err="1" smtClean="0"/>
              <a:t>oleh</a:t>
            </a:r>
            <a:r>
              <a:rPr lang="en-US" dirty="0" smtClean="0"/>
              <a:t> </a:t>
            </a:r>
            <a:r>
              <a:rPr lang="en-US" dirty="0" err="1" smtClean="0"/>
              <a:t>pasien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pelayanan</a:t>
            </a:r>
            <a:r>
              <a:rPr lang="en-US" dirty="0" smtClean="0"/>
              <a:t> </a:t>
            </a:r>
            <a:r>
              <a:rPr lang="en-US" dirty="0" err="1" smtClean="0"/>
              <a:t>Kemoterapi</a:t>
            </a:r>
            <a:endParaRPr lang="en-US" dirty="0" smtClean="0"/>
          </a:p>
          <a:p>
            <a:pPr lvl="1"/>
            <a:r>
              <a:rPr lang="id-ID" dirty="0" smtClean="0"/>
              <a:t>biaya</a:t>
            </a:r>
            <a:r>
              <a:rPr lang="en-US" dirty="0" smtClean="0"/>
              <a:t> </a:t>
            </a:r>
            <a:r>
              <a:rPr lang="en-US" dirty="0" err="1" smtClean="0"/>
              <a:t>pelayanan</a:t>
            </a:r>
            <a:r>
              <a:rPr lang="en-US" dirty="0" smtClean="0"/>
              <a:t> </a:t>
            </a:r>
            <a:r>
              <a:rPr lang="en-US" dirty="0" err="1" smtClean="0"/>
              <a:t>kemoterapi</a:t>
            </a:r>
            <a:r>
              <a:rPr lang="id-ID" dirty="0" smtClean="0"/>
              <a:t> adalah beban “charge”</a:t>
            </a:r>
            <a:endParaRPr lang="en-US" dirty="0" smtClean="0"/>
          </a:p>
          <a:p>
            <a:pPr lvl="1"/>
            <a:r>
              <a:rPr lang="id-ID" dirty="0" smtClean="0"/>
              <a:t>Beban charge/ </a:t>
            </a:r>
            <a:r>
              <a:rPr lang="en-US" dirty="0" err="1" smtClean="0"/>
              <a:t>Tarif</a:t>
            </a:r>
            <a:r>
              <a:rPr lang="en-US" dirty="0" smtClean="0"/>
              <a:t> </a:t>
            </a:r>
            <a:r>
              <a:rPr lang="en-US" dirty="0" err="1" smtClean="0"/>
              <a:t>konsultasi</a:t>
            </a:r>
            <a:r>
              <a:rPr lang="en-US" dirty="0" smtClean="0"/>
              <a:t> </a:t>
            </a:r>
            <a:r>
              <a:rPr lang="en-US" dirty="0" err="1" smtClean="0"/>
              <a:t>dokter</a:t>
            </a:r>
            <a:endParaRPr lang="en-US" dirty="0" smtClean="0"/>
          </a:p>
          <a:p>
            <a:pPr lvl="1"/>
            <a:r>
              <a:rPr lang="en-US" dirty="0" err="1" smtClean="0"/>
              <a:t>Tarif</a:t>
            </a:r>
            <a:r>
              <a:rPr lang="en-US" dirty="0" smtClean="0"/>
              <a:t> </a:t>
            </a:r>
            <a:r>
              <a:rPr lang="en-US" dirty="0" err="1" smtClean="0"/>
              <a:t>obat</a:t>
            </a:r>
            <a:endParaRPr lang="en-US" dirty="0" smtClean="0"/>
          </a:p>
          <a:p>
            <a:pPr lvl="1"/>
            <a:r>
              <a:rPr lang="en-US" dirty="0" err="1" smtClean="0"/>
              <a:t>Tarif</a:t>
            </a:r>
            <a:r>
              <a:rPr lang="en-US" dirty="0" smtClean="0"/>
              <a:t> </a:t>
            </a:r>
            <a:r>
              <a:rPr lang="en-US" dirty="0" err="1" smtClean="0"/>
              <a:t>Jasa</a:t>
            </a:r>
            <a:r>
              <a:rPr lang="en-US" dirty="0" smtClean="0"/>
              <a:t> </a:t>
            </a:r>
            <a:r>
              <a:rPr lang="en-US" dirty="0" err="1" smtClean="0"/>
              <a:t>dll</a:t>
            </a:r>
            <a:endParaRPr lang="en-US" dirty="0" smtClean="0"/>
          </a:p>
          <a:p>
            <a:pPr lvl="1"/>
            <a:r>
              <a:rPr lang="en-US" dirty="0" err="1" smtClean="0"/>
              <a:t>Biaya</a:t>
            </a:r>
            <a:r>
              <a:rPr lang="en-US" dirty="0" smtClean="0"/>
              <a:t> </a:t>
            </a:r>
            <a:r>
              <a:rPr lang="en-US" dirty="0" err="1" smtClean="0"/>
              <a:t>transportasi</a:t>
            </a:r>
            <a:endParaRPr lang="en-US" dirty="0" smtClean="0"/>
          </a:p>
          <a:p>
            <a:pPr lvl="1"/>
            <a:r>
              <a:rPr lang="en-US" dirty="0" err="1" smtClean="0"/>
              <a:t>Biaya</a:t>
            </a:r>
            <a:r>
              <a:rPr lang="en-US" dirty="0" smtClean="0"/>
              <a:t> </a:t>
            </a:r>
            <a:r>
              <a:rPr lang="en-US" dirty="0" err="1" smtClean="0"/>
              <a:t>makan</a:t>
            </a:r>
            <a:r>
              <a:rPr lang="en-US" dirty="0" smtClean="0"/>
              <a:t> (</a:t>
            </a:r>
            <a:r>
              <a:rPr lang="en-US" dirty="0" err="1" smtClean="0"/>
              <a:t>pasien</a:t>
            </a:r>
            <a:r>
              <a:rPr lang="en-US" dirty="0" smtClean="0"/>
              <a:t> </a:t>
            </a:r>
            <a:r>
              <a:rPr lang="en-US" dirty="0" err="1" smtClean="0"/>
              <a:t>dan</a:t>
            </a:r>
            <a:r>
              <a:rPr lang="en-US" dirty="0" smtClean="0"/>
              <a:t> </a:t>
            </a:r>
            <a:r>
              <a:rPr lang="en-US" dirty="0" err="1" smtClean="0"/>
              <a:t>pengantar</a:t>
            </a:r>
            <a:r>
              <a:rPr lang="en-US" dirty="0" smtClean="0"/>
              <a:t>) </a:t>
            </a:r>
          </a:p>
          <a:p>
            <a:pPr lvl="1"/>
            <a:r>
              <a:rPr lang="en-US" dirty="0" err="1" smtClean="0"/>
              <a:t>Biaya</a:t>
            </a:r>
            <a:r>
              <a:rPr lang="en-US" dirty="0" smtClean="0"/>
              <a:t> </a:t>
            </a:r>
            <a:r>
              <a:rPr lang="en-US" dirty="0" err="1" smtClean="0"/>
              <a:t>produktivitas</a:t>
            </a:r>
            <a:r>
              <a:rPr lang="en-US" dirty="0" smtClean="0"/>
              <a:t> yang </a:t>
            </a:r>
            <a:r>
              <a:rPr lang="en-US" dirty="0" err="1" smtClean="0"/>
              <a:t>hilang</a:t>
            </a:r>
            <a:r>
              <a:rPr lang="en-US" dirty="0" smtClean="0"/>
              <a:t> </a:t>
            </a:r>
            <a:r>
              <a:rPr lang="en-US" dirty="0" err="1" smtClean="0"/>
              <a:t>baik</a:t>
            </a:r>
            <a:r>
              <a:rPr lang="en-US" dirty="0" smtClean="0"/>
              <a:t> </a:t>
            </a:r>
            <a:r>
              <a:rPr lang="en-US" dirty="0" err="1" smtClean="0"/>
              <a:t>pasien</a:t>
            </a:r>
            <a:r>
              <a:rPr lang="en-US" dirty="0" smtClean="0"/>
              <a:t> </a:t>
            </a:r>
            <a:r>
              <a:rPr lang="en-US" dirty="0" err="1" smtClean="0"/>
              <a:t>maupun</a:t>
            </a:r>
            <a:r>
              <a:rPr lang="en-US" dirty="0" smtClean="0"/>
              <a:t> </a:t>
            </a:r>
            <a:r>
              <a:rPr lang="en-US" dirty="0" err="1" smtClean="0"/>
              <a:t>pengantar</a:t>
            </a:r>
            <a:endParaRPr lang="en-US" dirty="0" smtClean="0"/>
          </a:p>
          <a:p>
            <a:endParaRPr lang="en-US" dirty="0" smtClean="0"/>
          </a:p>
        </p:txBody>
      </p:sp>
    </p:spTree>
    <p:extLst>
      <p:ext uri="{BB962C8B-B14F-4D97-AF65-F5344CB8AC3E}">
        <p14:creationId xmlns:p14="http://schemas.microsoft.com/office/powerpoint/2010/main" val="19860800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Lanjutan</a:t>
            </a:r>
            <a:r>
              <a:rPr lang="en-US" dirty="0" smtClean="0"/>
              <a:t>….</a:t>
            </a:r>
            <a:endParaRPr lang="en-US" dirty="0"/>
          </a:p>
        </p:txBody>
      </p:sp>
      <p:sp>
        <p:nvSpPr>
          <p:cNvPr id="14339" name="Content Placeholder 2"/>
          <p:cNvSpPr>
            <a:spLocks noGrp="1"/>
          </p:cNvSpPr>
          <p:nvPr>
            <p:ph sz="quarter" idx="1"/>
          </p:nvPr>
        </p:nvSpPr>
        <p:spPr>
          <a:xfrm>
            <a:off x="457200" y="1600200"/>
            <a:ext cx="8075240" cy="4873625"/>
          </a:xfrm>
        </p:spPr>
        <p:txBody>
          <a:bodyPr>
            <a:normAutofit/>
          </a:bodyPr>
          <a:lstStyle/>
          <a:p>
            <a:r>
              <a:rPr lang="en-US" dirty="0" smtClean="0"/>
              <a:t>Perspective </a:t>
            </a:r>
            <a:r>
              <a:rPr lang="en-US" dirty="0" err="1" smtClean="0"/>
              <a:t>Pembayar</a:t>
            </a:r>
            <a:r>
              <a:rPr lang="en-US" dirty="0" smtClean="0"/>
              <a:t> </a:t>
            </a:r>
            <a:r>
              <a:rPr lang="en-US" dirty="0" err="1" smtClean="0"/>
              <a:t>Pihak</a:t>
            </a:r>
            <a:r>
              <a:rPr lang="en-US" dirty="0" smtClean="0"/>
              <a:t> </a:t>
            </a:r>
            <a:r>
              <a:rPr lang="en-US" dirty="0" err="1" smtClean="0"/>
              <a:t>Ketiga</a:t>
            </a:r>
            <a:r>
              <a:rPr lang="en-US" dirty="0" smtClean="0"/>
              <a:t>/</a:t>
            </a:r>
            <a:r>
              <a:rPr lang="en-US" dirty="0" err="1" smtClean="0"/>
              <a:t>Asuransi</a:t>
            </a:r>
            <a:r>
              <a:rPr lang="en-US" dirty="0" smtClean="0"/>
              <a:t> -&gt; </a:t>
            </a:r>
            <a:r>
              <a:rPr lang="en-US" dirty="0" err="1" smtClean="0"/>
              <a:t>Biaya</a:t>
            </a:r>
            <a:r>
              <a:rPr lang="en-US" dirty="0" smtClean="0"/>
              <a:t> yang </a:t>
            </a:r>
            <a:r>
              <a:rPr lang="en-US" dirty="0" err="1" smtClean="0"/>
              <a:t>dikeluarkan</a:t>
            </a:r>
            <a:r>
              <a:rPr lang="en-US" dirty="0" smtClean="0"/>
              <a:t> </a:t>
            </a:r>
            <a:r>
              <a:rPr lang="en-US" dirty="0" err="1" smtClean="0"/>
              <a:t>oleh</a:t>
            </a:r>
            <a:r>
              <a:rPr lang="en-US" dirty="0" smtClean="0"/>
              <a:t> </a:t>
            </a:r>
            <a:r>
              <a:rPr lang="en-US" dirty="0" err="1" smtClean="0"/>
              <a:t>asuransi</a:t>
            </a:r>
            <a:r>
              <a:rPr lang="en-US" dirty="0" smtClean="0"/>
              <a:t> </a:t>
            </a:r>
            <a:r>
              <a:rPr lang="en-US" dirty="0" err="1" smtClean="0"/>
              <a:t>untuk</a:t>
            </a:r>
            <a:r>
              <a:rPr lang="en-US" dirty="0" smtClean="0"/>
              <a:t> </a:t>
            </a:r>
            <a:r>
              <a:rPr lang="en-US" dirty="0" err="1" smtClean="0"/>
              <a:t>membayar</a:t>
            </a:r>
            <a:r>
              <a:rPr lang="en-US" dirty="0" smtClean="0"/>
              <a:t> </a:t>
            </a:r>
            <a:r>
              <a:rPr lang="en-US" dirty="0" err="1" smtClean="0"/>
              <a:t>pelayanan</a:t>
            </a:r>
            <a:r>
              <a:rPr lang="en-US" dirty="0" smtClean="0"/>
              <a:t> </a:t>
            </a:r>
            <a:r>
              <a:rPr lang="en-US" dirty="0" err="1" smtClean="0"/>
              <a:t>kemoterapi</a:t>
            </a:r>
            <a:r>
              <a:rPr lang="en-US" dirty="0" smtClean="0"/>
              <a:t> </a:t>
            </a:r>
          </a:p>
          <a:p>
            <a:pPr lvl="1"/>
            <a:r>
              <a:rPr lang="en-US" dirty="0" err="1" smtClean="0"/>
              <a:t>Biaya</a:t>
            </a:r>
            <a:r>
              <a:rPr lang="en-US" dirty="0" smtClean="0"/>
              <a:t> </a:t>
            </a:r>
            <a:r>
              <a:rPr lang="en-US" dirty="0" err="1" smtClean="0"/>
              <a:t>klaim</a:t>
            </a:r>
            <a:r>
              <a:rPr lang="en-US" dirty="0" smtClean="0"/>
              <a:t> </a:t>
            </a:r>
            <a:r>
              <a:rPr lang="en-US" dirty="0" err="1" smtClean="0"/>
              <a:t>dari</a:t>
            </a:r>
            <a:r>
              <a:rPr lang="en-US" dirty="0" smtClean="0"/>
              <a:t> </a:t>
            </a:r>
            <a:r>
              <a:rPr lang="en-US" dirty="0" err="1" smtClean="0"/>
              <a:t>rumah</a:t>
            </a:r>
            <a:r>
              <a:rPr lang="en-US" dirty="0" smtClean="0"/>
              <a:t> </a:t>
            </a:r>
            <a:r>
              <a:rPr lang="en-US" dirty="0" err="1" smtClean="0"/>
              <a:t>sakit</a:t>
            </a:r>
            <a:endParaRPr lang="en-US" dirty="0" smtClean="0"/>
          </a:p>
          <a:p>
            <a:r>
              <a:rPr lang="id-ID" dirty="0" smtClean="0"/>
              <a:t>Apakah akan dihitung keseluruhan atau sebagian, sangat tergantung pada tujuan studi dan ketersediaan data</a:t>
            </a:r>
          </a:p>
          <a:p>
            <a:r>
              <a:rPr lang="id-ID" dirty="0" smtClean="0"/>
              <a:t>Mana yang lebih baik: biaya retrospektif atau prospektif? </a:t>
            </a:r>
            <a:r>
              <a:rPr lang="id-ID" dirty="0" smtClean="0">
                <a:sym typeface="Wingdings" pitchFamily="2" charset="2"/>
              </a:rPr>
              <a:t> tergantung disain studi</a:t>
            </a:r>
            <a:endParaRPr lang="en-US" dirty="0" smtClean="0"/>
          </a:p>
        </p:txBody>
      </p:sp>
    </p:spTree>
    <p:extLst>
      <p:ext uri="{BB962C8B-B14F-4D97-AF65-F5344CB8AC3E}">
        <p14:creationId xmlns:p14="http://schemas.microsoft.com/office/powerpoint/2010/main" val="955220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TOP-DOWN vs BOTTOM UP</a:t>
            </a:r>
            <a:endParaRPr lang="id-ID" dirty="0"/>
          </a:p>
        </p:txBody>
      </p:sp>
      <p:sp>
        <p:nvSpPr>
          <p:cNvPr id="3" name="Content Placeholder 2"/>
          <p:cNvSpPr>
            <a:spLocks noGrp="1"/>
          </p:cNvSpPr>
          <p:nvPr>
            <p:ph idx="1"/>
          </p:nvPr>
        </p:nvSpPr>
        <p:spPr>
          <a:xfrm>
            <a:off x="457200" y="1600200"/>
            <a:ext cx="8229600" cy="4925144"/>
          </a:xfrm>
        </p:spPr>
        <p:txBody>
          <a:bodyPr>
            <a:normAutofit/>
          </a:bodyPr>
          <a:lstStyle/>
          <a:p>
            <a:r>
              <a:rPr lang="id-ID" dirty="0" smtClean="0"/>
              <a:t>Biaya dapat diestimasi dari pendekatan “micro-costing” (paling precise)</a:t>
            </a:r>
          </a:p>
          <a:p>
            <a:r>
              <a:rPr lang="id-ID" dirty="0" smtClean="0"/>
              <a:t>Bottom-up costing diartikan sebagai menghitung biaya keseluruhan dari estimasi mikro, misal sampel resep untuk menghitung biaya obat per pasien menurut diagnosis tertentu kemudian diekstrapolasi menjadi biaya obat puskesmas </a:t>
            </a:r>
          </a:p>
          <a:p>
            <a:r>
              <a:rPr lang="id-ID" dirty="0" smtClean="0"/>
              <a:t>Bisa juga diestimasi melalui pendekatan top-down. Misal berapa biaya per kunjungan RS X? Diperoleh dari hitungan biaya seluruh pelayanan RS, lalu diproporsi untuk rawat jalan kemudian dibagi dengan total kunjungan </a:t>
            </a:r>
            <a:r>
              <a:rPr lang="id-ID" dirty="0" smtClean="0">
                <a:sym typeface="Wingdings" pitchFamily="2" charset="2"/>
              </a:rPr>
              <a:t> unit cost</a:t>
            </a:r>
            <a:endParaRPr lang="id-ID" dirty="0"/>
          </a:p>
        </p:txBody>
      </p:sp>
    </p:spTree>
    <p:extLst>
      <p:ext uri="{BB962C8B-B14F-4D97-AF65-F5344CB8AC3E}">
        <p14:creationId xmlns:p14="http://schemas.microsoft.com/office/powerpoint/2010/main" val="25483384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0"/>
            <a:ext cx="7467600" cy="1143000"/>
          </a:xfrm>
        </p:spPr>
        <p:txBody>
          <a:bodyPr>
            <a:normAutofit fontScale="90000"/>
          </a:bodyPr>
          <a:lstStyle/>
          <a:p>
            <a:pPr eaLnBrk="1" fontAlgn="auto" hangingPunct="1">
              <a:spcAft>
                <a:spcPts val="0"/>
              </a:spcAft>
              <a:defRPr/>
            </a:pPr>
            <a:r>
              <a:rPr lang="en-US" dirty="0" smtClean="0"/>
              <a:t>DIRECT COST and INDIRECT COST:</a:t>
            </a:r>
            <a:br>
              <a:rPr lang="en-US" dirty="0" smtClean="0"/>
            </a:br>
            <a:r>
              <a:rPr lang="en-US" sz="2700" dirty="0" smtClean="0"/>
              <a:t>COST OBJECT: PELAYANAN KEMOTERAPI</a:t>
            </a:r>
            <a:endParaRPr lang="en-US" dirty="0"/>
          </a:p>
        </p:txBody>
      </p:sp>
      <p:graphicFrame>
        <p:nvGraphicFramePr>
          <p:cNvPr id="4" name="Content Placeholder 3"/>
          <p:cNvGraphicFramePr>
            <a:graphicFrameLocks noGrp="1"/>
          </p:cNvGraphicFramePr>
          <p:nvPr>
            <p:ph sz="quarter" idx="1"/>
          </p:nvPr>
        </p:nvGraphicFramePr>
        <p:xfrm>
          <a:off x="457200" y="1214422"/>
          <a:ext cx="5686436" cy="5259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Document 4"/>
          <p:cNvSpPr/>
          <p:nvPr/>
        </p:nvSpPr>
        <p:spPr>
          <a:xfrm>
            <a:off x="6429375" y="1357313"/>
            <a:ext cx="2214563" cy="4786312"/>
          </a:xfrm>
          <a:prstGeom prst="flowChartDocumen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COST OBJECT</a:t>
            </a:r>
          </a:p>
          <a:p>
            <a:pPr algn="ctr">
              <a:defRPr/>
            </a:pPr>
            <a:endParaRPr lang="en-US" dirty="0"/>
          </a:p>
          <a:p>
            <a:pPr algn="ctr">
              <a:defRPr/>
            </a:pPr>
            <a:r>
              <a:rPr lang="en-US" sz="2400" dirty="0"/>
              <a:t>PELAYANAN </a:t>
            </a:r>
            <a:r>
              <a:rPr lang="en-US" sz="2000" dirty="0"/>
              <a:t>KEMOTERAPI</a:t>
            </a:r>
            <a:endParaRPr lang="en-US" sz="2400" dirty="0"/>
          </a:p>
        </p:txBody>
      </p:sp>
    </p:spTree>
    <p:extLst>
      <p:ext uri="{BB962C8B-B14F-4D97-AF65-F5344CB8AC3E}">
        <p14:creationId xmlns:p14="http://schemas.microsoft.com/office/powerpoint/2010/main" val="12642520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Pemicu</a:t>
            </a:r>
            <a:r>
              <a:rPr lang="en-US" dirty="0" smtClean="0"/>
              <a:t> </a:t>
            </a:r>
            <a:r>
              <a:rPr lang="en-US" dirty="0" err="1" smtClean="0"/>
              <a:t>Biaya</a:t>
            </a:r>
            <a:r>
              <a:rPr lang="en-US" dirty="0" smtClean="0"/>
              <a:t> (Cost Drivers)</a:t>
            </a:r>
            <a:endParaRPr lang="en-US" dirty="0"/>
          </a:p>
        </p:txBody>
      </p:sp>
      <p:sp>
        <p:nvSpPr>
          <p:cNvPr id="19459" name="Content Placeholder 2"/>
          <p:cNvSpPr>
            <a:spLocks noGrp="1"/>
          </p:cNvSpPr>
          <p:nvPr>
            <p:ph sz="quarter" idx="1"/>
          </p:nvPr>
        </p:nvSpPr>
        <p:spPr>
          <a:xfrm>
            <a:off x="457200" y="1600200"/>
            <a:ext cx="7467600" cy="4873625"/>
          </a:xfrm>
        </p:spPr>
        <p:txBody>
          <a:bodyPr/>
          <a:lstStyle/>
          <a:p>
            <a:pPr eaLnBrk="1" hangingPunct="1"/>
            <a:r>
              <a:rPr lang="id-ID" dirty="0" smtClean="0"/>
              <a:t>Pada pendekatan Activity Based costing cost driver mempengaruhi besaran biaya</a:t>
            </a:r>
          </a:p>
          <a:p>
            <a:pPr eaLnBrk="1" hangingPunct="1"/>
            <a:r>
              <a:rPr lang="en-US" dirty="0" err="1" smtClean="0"/>
              <a:t>Pemicu</a:t>
            </a:r>
            <a:r>
              <a:rPr lang="en-US" dirty="0" smtClean="0"/>
              <a:t> </a:t>
            </a:r>
            <a:r>
              <a:rPr lang="en-US" dirty="0" err="1" smtClean="0"/>
              <a:t>biaya</a:t>
            </a:r>
            <a:r>
              <a:rPr lang="en-US" dirty="0" smtClean="0"/>
              <a:t> </a:t>
            </a:r>
            <a:r>
              <a:rPr lang="en-US" dirty="0" err="1" smtClean="0"/>
              <a:t>variabel</a:t>
            </a:r>
            <a:r>
              <a:rPr lang="en-US" dirty="0" smtClean="0"/>
              <a:t> </a:t>
            </a:r>
            <a:r>
              <a:rPr lang="en-US" dirty="0" err="1" smtClean="0"/>
              <a:t>adalah</a:t>
            </a:r>
            <a:r>
              <a:rPr lang="en-US" dirty="0" smtClean="0"/>
              <a:t> </a:t>
            </a:r>
            <a:r>
              <a:rPr lang="en-US" dirty="0" err="1" smtClean="0"/>
              <a:t>tingkat</a:t>
            </a:r>
            <a:r>
              <a:rPr lang="en-US" dirty="0" smtClean="0"/>
              <a:t> </a:t>
            </a:r>
            <a:r>
              <a:rPr lang="en-US" dirty="0" err="1" smtClean="0"/>
              <a:t>aktivitas</a:t>
            </a:r>
            <a:r>
              <a:rPr lang="en-US" dirty="0" smtClean="0"/>
              <a:t> </a:t>
            </a:r>
            <a:r>
              <a:rPr lang="en-US" dirty="0" err="1" smtClean="0"/>
              <a:t>atau</a:t>
            </a:r>
            <a:r>
              <a:rPr lang="en-US" dirty="0" smtClean="0"/>
              <a:t> volume yang me</a:t>
            </a:r>
            <a:r>
              <a:rPr lang="id-ID" dirty="0" smtClean="0"/>
              <a:t>ng</a:t>
            </a:r>
            <a:r>
              <a:rPr lang="en-US" dirty="0" err="1" smtClean="0"/>
              <a:t>ubah</a:t>
            </a:r>
            <a:r>
              <a:rPr lang="en-US" dirty="0" smtClean="0"/>
              <a:t> </a:t>
            </a:r>
            <a:r>
              <a:rPr lang="en-US" dirty="0" err="1" smtClean="0"/>
              <a:t>biaya</a:t>
            </a:r>
            <a:r>
              <a:rPr lang="en-US" dirty="0" smtClean="0"/>
              <a:t> </a:t>
            </a:r>
            <a:r>
              <a:rPr lang="en-US" dirty="0" err="1" smtClean="0"/>
              <a:t>secara</a:t>
            </a:r>
            <a:r>
              <a:rPr lang="en-US" dirty="0" smtClean="0"/>
              <a:t> </a:t>
            </a:r>
            <a:r>
              <a:rPr lang="en-US" dirty="0" err="1" smtClean="0"/>
              <a:t>proporsional</a:t>
            </a:r>
            <a:endParaRPr lang="en-US" dirty="0" smtClean="0"/>
          </a:p>
          <a:p>
            <a:pPr eaLnBrk="1" hangingPunct="1"/>
            <a:endParaRPr lang="en-US" dirty="0" smtClean="0"/>
          </a:p>
          <a:p>
            <a:pPr eaLnBrk="1" hangingPunct="1"/>
            <a:r>
              <a:rPr lang="en-US" dirty="0" err="1" smtClean="0"/>
              <a:t>Jumlah</a:t>
            </a:r>
            <a:r>
              <a:rPr lang="en-US" dirty="0" smtClean="0"/>
              <a:t> </a:t>
            </a:r>
            <a:r>
              <a:rPr lang="en-US" dirty="0" err="1" smtClean="0"/>
              <a:t>utilisasi</a:t>
            </a:r>
            <a:r>
              <a:rPr lang="en-US" dirty="0" smtClean="0"/>
              <a:t> </a:t>
            </a:r>
            <a:r>
              <a:rPr lang="id-ID" dirty="0" smtClean="0"/>
              <a:t>pemeriksaan lab </a:t>
            </a:r>
            <a:r>
              <a:rPr lang="en-US" dirty="0" err="1" smtClean="0"/>
              <a:t>adalah</a:t>
            </a:r>
            <a:r>
              <a:rPr lang="en-US" dirty="0" smtClean="0"/>
              <a:t> </a:t>
            </a:r>
            <a:r>
              <a:rPr lang="en-US" dirty="0" err="1" smtClean="0"/>
              <a:t>pemicu</a:t>
            </a:r>
            <a:r>
              <a:rPr lang="en-US" dirty="0" smtClean="0"/>
              <a:t> </a:t>
            </a:r>
            <a:r>
              <a:rPr lang="en-US" dirty="0" err="1" smtClean="0"/>
              <a:t>biaya</a:t>
            </a:r>
            <a:r>
              <a:rPr lang="en-US" dirty="0" smtClean="0"/>
              <a:t> </a:t>
            </a:r>
            <a:r>
              <a:rPr lang="id-ID" dirty="0" smtClean="0"/>
              <a:t>reagen, akan mempengaruhi biaya unit lab </a:t>
            </a:r>
            <a:endParaRPr lang="en-US" dirty="0" smtClean="0"/>
          </a:p>
        </p:txBody>
      </p:sp>
    </p:spTree>
    <p:extLst>
      <p:ext uri="{BB962C8B-B14F-4D97-AF65-F5344CB8AC3E}">
        <p14:creationId xmlns:p14="http://schemas.microsoft.com/office/powerpoint/2010/main" val="41036038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normAutofit/>
          </a:bodyPr>
          <a:lstStyle/>
          <a:p>
            <a:pPr eaLnBrk="1" hangingPunct="1"/>
            <a:r>
              <a:rPr lang="en-US" dirty="0" err="1" smtClean="0">
                <a:latin typeface="Rockwell" pitchFamily="-84" charset="0"/>
                <a:ea typeface="ＭＳ Ｐゴシック" pitchFamily="34" charset="-128"/>
              </a:rPr>
              <a:t>Penyesuaian</a:t>
            </a:r>
            <a:r>
              <a:rPr lang="en-US" dirty="0" smtClean="0">
                <a:latin typeface="Rockwell" pitchFamily="-84" charset="0"/>
                <a:ea typeface="ＭＳ Ｐゴシック" pitchFamily="34" charset="-128"/>
              </a:rPr>
              <a:t> </a:t>
            </a:r>
            <a:r>
              <a:rPr lang="en-US" dirty="0" err="1" smtClean="0">
                <a:latin typeface="Rockwell" pitchFamily="-84" charset="0"/>
                <a:ea typeface="ＭＳ Ｐゴシック" pitchFamily="34" charset="-128"/>
              </a:rPr>
              <a:t>Waktu</a:t>
            </a:r>
            <a:endParaRPr lang="en-US" dirty="0" smtClean="0">
              <a:latin typeface="Rockwell" pitchFamily="-84" charset="0"/>
              <a:ea typeface="ＭＳ Ｐゴシック" pitchFamily="34" charset="-128"/>
            </a:endParaRPr>
          </a:p>
        </p:txBody>
      </p:sp>
      <p:sp>
        <p:nvSpPr>
          <p:cNvPr id="59394" name="Content Placeholder 2"/>
          <p:cNvSpPr>
            <a:spLocks noGrp="1"/>
          </p:cNvSpPr>
          <p:nvPr>
            <p:ph idx="1"/>
          </p:nvPr>
        </p:nvSpPr>
        <p:spPr>
          <a:xfrm>
            <a:off x="457200" y="1639341"/>
            <a:ext cx="8229600" cy="4525963"/>
          </a:xfrm>
        </p:spPr>
        <p:txBody>
          <a:bodyPr/>
          <a:lstStyle/>
          <a:p>
            <a:pPr eaLnBrk="1" hangingPunct="1"/>
            <a:r>
              <a:rPr lang="en-US" dirty="0" smtClean="0">
                <a:latin typeface="Century Schoolbook" pitchFamily="-84" charset="0"/>
                <a:ea typeface="ＭＳ Ｐゴシック" pitchFamily="34" charset="-128"/>
              </a:rPr>
              <a:t>Data cost </a:t>
            </a:r>
            <a:r>
              <a:rPr lang="en-US" dirty="0" err="1" smtClean="0">
                <a:latin typeface="Century Schoolbook" pitchFamily="-84" charset="0"/>
                <a:ea typeface="ＭＳ Ｐゴシック" pitchFamily="34" charset="-128"/>
              </a:rPr>
              <a:t>sulit</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diperoleh</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oleh</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karenanya</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sering</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menggunakan</a:t>
            </a:r>
            <a:r>
              <a:rPr lang="en-US" dirty="0" smtClean="0">
                <a:latin typeface="Century Schoolbook" pitchFamily="-84" charset="0"/>
                <a:ea typeface="ＭＳ Ｐゴシック" pitchFamily="34" charset="-128"/>
              </a:rPr>
              <a:t> data yang </a:t>
            </a:r>
            <a:r>
              <a:rPr lang="en-US" dirty="0" err="1" smtClean="0">
                <a:latin typeface="Century Schoolbook" pitchFamily="-84" charset="0"/>
                <a:ea typeface="ＭＳ Ｐゴシック" pitchFamily="34" charset="-128"/>
              </a:rPr>
              <a:t>pernah</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ada</a:t>
            </a:r>
            <a:r>
              <a:rPr lang="en-US" dirty="0" smtClean="0">
                <a:latin typeface="Century Schoolbook" pitchFamily="-84" charset="0"/>
                <a:ea typeface="ＭＳ Ｐゴシック" pitchFamily="34" charset="-128"/>
              </a:rPr>
              <a:t> di </a:t>
            </a:r>
            <a:r>
              <a:rPr lang="en-US" dirty="0" err="1" smtClean="0">
                <a:latin typeface="Century Schoolbook" pitchFamily="-84" charset="0"/>
                <a:ea typeface="ＭＳ Ｐゴシック" pitchFamily="34" charset="-128"/>
              </a:rPr>
              <a:t>penelitian</a:t>
            </a:r>
            <a:r>
              <a:rPr lang="en-US" dirty="0" smtClean="0">
                <a:latin typeface="Century Schoolbook" pitchFamily="-84" charset="0"/>
                <a:ea typeface="ＭＳ Ｐゴシック" pitchFamily="34" charset="-128"/>
              </a:rPr>
              <a:t> lain </a:t>
            </a:r>
            <a:r>
              <a:rPr lang="en-US" dirty="0" err="1" smtClean="0">
                <a:latin typeface="Century Schoolbook" pitchFamily="-84" charset="0"/>
                <a:ea typeface="ＭＳ Ｐゴシック" pitchFamily="34" charset="-128"/>
              </a:rPr>
              <a:t>dengan</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waktu</a:t>
            </a:r>
            <a:r>
              <a:rPr lang="en-US" dirty="0" smtClean="0">
                <a:latin typeface="Century Schoolbook" pitchFamily="-84" charset="0"/>
                <a:ea typeface="ＭＳ Ｐゴシック" pitchFamily="34" charset="-128"/>
              </a:rPr>
              <a:t> yang </a:t>
            </a:r>
            <a:r>
              <a:rPr lang="en-US" dirty="0" err="1" smtClean="0">
                <a:latin typeface="Century Schoolbook" pitchFamily="-84" charset="0"/>
                <a:ea typeface="ＭＳ Ｐゴシック" pitchFamily="34" charset="-128"/>
              </a:rPr>
              <a:t>berbeda</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baik</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lampau</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atau</a:t>
            </a:r>
            <a:r>
              <a:rPr lang="en-US" dirty="0" smtClean="0">
                <a:latin typeface="Century Schoolbook" pitchFamily="-84" charset="0"/>
                <a:ea typeface="ＭＳ Ｐゴシック" pitchFamily="34" charset="-128"/>
              </a:rPr>
              <a:t> yang </a:t>
            </a:r>
            <a:r>
              <a:rPr lang="en-US" dirty="0" err="1" smtClean="0">
                <a:latin typeface="Century Schoolbook" pitchFamily="-84" charset="0"/>
                <a:ea typeface="ＭＳ Ｐゴシック" pitchFamily="34" charset="-128"/>
              </a:rPr>
              <a:t>akan</a:t>
            </a:r>
            <a:r>
              <a:rPr lang="en-US" dirty="0" smtClean="0">
                <a:latin typeface="Century Schoolbook" pitchFamily="-84" charset="0"/>
                <a:ea typeface="ＭＳ Ｐゴシック" pitchFamily="34" charset="-128"/>
              </a:rPr>
              <a:t> </a:t>
            </a:r>
            <a:r>
              <a:rPr lang="en-US" dirty="0" err="1" smtClean="0">
                <a:latin typeface="Century Schoolbook" pitchFamily="-84" charset="0"/>
                <a:ea typeface="ＭＳ Ｐゴシック" pitchFamily="34" charset="-128"/>
              </a:rPr>
              <a:t>datang</a:t>
            </a:r>
            <a:r>
              <a:rPr lang="en-US" dirty="0" smtClean="0">
                <a:latin typeface="Century Schoolbook" pitchFamily="-84" charset="0"/>
                <a:ea typeface="ＭＳ Ｐゴシック" pitchFamily="34" charset="-128"/>
              </a:rPr>
              <a:t>.</a:t>
            </a:r>
          </a:p>
          <a:p>
            <a:pPr eaLnBrk="1" hangingPunct="1"/>
            <a:r>
              <a:rPr lang="en-US" dirty="0" err="1" smtClean="0">
                <a:latin typeface="Century Schoolbook" pitchFamily="-84" charset="0"/>
                <a:ea typeface="ＭＳ Ｐゴシック" pitchFamily="34" charset="-128"/>
              </a:rPr>
              <a:t>Standarisasi</a:t>
            </a:r>
            <a:r>
              <a:rPr lang="en-US" dirty="0" smtClean="0">
                <a:latin typeface="Century Schoolbook" pitchFamily="-84" charset="0"/>
                <a:ea typeface="ＭＳ Ｐゴシック" pitchFamily="34" charset="-128"/>
              </a:rPr>
              <a:t> cost:</a:t>
            </a:r>
          </a:p>
          <a:p>
            <a:pPr lvl="1"/>
            <a:r>
              <a:rPr lang="en-US" dirty="0" smtClean="0">
                <a:latin typeface="Century Schoolbook" pitchFamily="-84" charset="0"/>
                <a:ea typeface="ＭＳ Ｐゴシック" pitchFamily="34" charset="-128"/>
              </a:rPr>
              <a:t>Future value: adjustment</a:t>
            </a:r>
          </a:p>
          <a:p>
            <a:pPr lvl="1"/>
            <a:r>
              <a:rPr lang="en-US" dirty="0" smtClean="0">
                <a:latin typeface="Century Schoolbook" pitchFamily="-84" charset="0"/>
                <a:ea typeface="ＭＳ Ｐゴシック" pitchFamily="34" charset="-128"/>
              </a:rPr>
              <a:t>Present value : discounted</a:t>
            </a:r>
          </a:p>
          <a:p>
            <a:pPr eaLnBrk="1" hangingPunct="1"/>
            <a:endParaRPr lang="en-US" dirty="0" smtClean="0">
              <a:latin typeface="Century Schoolbook" pitchFamily="-84" charset="0"/>
              <a:ea typeface="ＭＳ Ｐゴシック" pitchFamily="34" charset="-128"/>
            </a:endParaRPr>
          </a:p>
        </p:txBody>
      </p:sp>
      <p:sp>
        <p:nvSpPr>
          <p:cNvPr id="4" name="Rectangle 14"/>
          <p:cNvSpPr>
            <a:spLocks noChangeArrowheads="1"/>
          </p:cNvSpPr>
          <p:nvPr/>
        </p:nvSpPr>
        <p:spPr bwMode="auto">
          <a:xfrm>
            <a:off x="5652120" y="4853169"/>
            <a:ext cx="237403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50000"/>
              </a:spcBef>
            </a:pPr>
            <a:r>
              <a:rPr lang="en-US" dirty="0">
                <a:latin typeface="Tahoma" pitchFamily="34" charset="0"/>
              </a:rPr>
              <a:t>  </a:t>
            </a:r>
            <a:r>
              <a:rPr lang="en-US" b="1" dirty="0">
                <a:latin typeface="Tahoma" pitchFamily="34" charset="0"/>
              </a:rPr>
              <a:t>FV =  PV  (1 + </a:t>
            </a:r>
            <a:r>
              <a:rPr lang="en-US" b="1" dirty="0" err="1">
                <a:latin typeface="Tahoma" pitchFamily="34" charset="0"/>
              </a:rPr>
              <a:t>i</a:t>
            </a:r>
            <a:r>
              <a:rPr lang="en-US" b="1" dirty="0">
                <a:latin typeface="Tahoma" pitchFamily="34" charset="0"/>
              </a:rPr>
              <a:t>)</a:t>
            </a:r>
            <a:r>
              <a:rPr lang="en-US" b="1" baseline="30000" dirty="0">
                <a:latin typeface="Tahoma" pitchFamily="34" charset="0"/>
              </a:rPr>
              <a:t> n</a:t>
            </a:r>
          </a:p>
        </p:txBody>
      </p:sp>
      <p:sp>
        <p:nvSpPr>
          <p:cNvPr id="5" name="Text Box 14"/>
          <p:cNvSpPr txBox="1">
            <a:spLocks noChangeArrowheads="1"/>
          </p:cNvSpPr>
          <p:nvPr/>
        </p:nvSpPr>
        <p:spPr bwMode="auto">
          <a:xfrm>
            <a:off x="5652121" y="5373216"/>
            <a:ext cx="2374032" cy="9233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1800">
                <a:latin typeface="Tahoma" pitchFamily="34" charset="0"/>
              </a:rPr>
              <a:t>              </a:t>
            </a:r>
            <a:r>
              <a:rPr lang="en-US" sz="1800" b="1">
                <a:latin typeface="Tahoma" pitchFamily="34" charset="0"/>
              </a:rPr>
              <a:t>FV</a:t>
            </a:r>
          </a:p>
          <a:p>
            <a:pPr eaLnBrk="1" hangingPunct="1"/>
            <a:r>
              <a:rPr lang="en-US" sz="1800" b="1">
                <a:latin typeface="Tahoma" pitchFamily="34" charset="0"/>
              </a:rPr>
              <a:t>PV  = ------------</a:t>
            </a:r>
          </a:p>
          <a:p>
            <a:pPr eaLnBrk="1" hangingPunct="1"/>
            <a:r>
              <a:rPr lang="en-US" sz="1800" b="1">
                <a:latin typeface="Tahoma" pitchFamily="34" charset="0"/>
              </a:rPr>
              <a:t>	(1 + i)</a:t>
            </a:r>
            <a:r>
              <a:rPr lang="en-US" sz="1800" b="1" baseline="30000">
                <a:latin typeface="Tahoma" pitchFamily="34" charset="0"/>
              </a:rPr>
              <a:t> n</a:t>
            </a:r>
          </a:p>
        </p:txBody>
      </p:sp>
    </p:spTree>
    <p:extLst>
      <p:ext uri="{BB962C8B-B14F-4D97-AF65-F5344CB8AC3E}">
        <p14:creationId xmlns:p14="http://schemas.microsoft.com/office/powerpoint/2010/main" val="1268818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5"/>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versus Marginal or Incremental Cost</a:t>
            </a:r>
            <a:endParaRPr lang="en-US" dirty="0"/>
          </a:p>
        </p:txBody>
      </p:sp>
      <p:sp>
        <p:nvSpPr>
          <p:cNvPr id="3" name="Content Placeholder 2"/>
          <p:cNvSpPr>
            <a:spLocks noGrp="1"/>
          </p:cNvSpPr>
          <p:nvPr>
            <p:ph idx="1"/>
          </p:nvPr>
        </p:nvSpPr>
        <p:spPr/>
        <p:txBody>
          <a:bodyPr/>
          <a:lstStyle/>
          <a:p>
            <a:r>
              <a:rPr lang="en-US" dirty="0" smtClean="0"/>
              <a:t>Average cost : cost per unit</a:t>
            </a:r>
          </a:p>
          <a:p>
            <a:pPr lvl="1"/>
            <a:r>
              <a:rPr lang="en-US" dirty="0" smtClean="0"/>
              <a:t>Rata-rata </a:t>
            </a:r>
            <a:r>
              <a:rPr lang="en-US" dirty="0" err="1" smtClean="0"/>
              <a:t>biaya</a:t>
            </a:r>
            <a:r>
              <a:rPr lang="en-US" dirty="0" smtClean="0"/>
              <a:t> per </a:t>
            </a:r>
            <a:r>
              <a:rPr lang="en-US" dirty="0" err="1" smtClean="0"/>
              <a:t>satu</a:t>
            </a:r>
            <a:r>
              <a:rPr lang="en-US" dirty="0" smtClean="0"/>
              <a:t> output/</a:t>
            </a:r>
            <a:r>
              <a:rPr lang="en-US" dirty="0" err="1" smtClean="0"/>
              <a:t>produk</a:t>
            </a:r>
            <a:r>
              <a:rPr lang="en-US" dirty="0" smtClean="0"/>
              <a:t>/outcome</a:t>
            </a:r>
          </a:p>
          <a:p>
            <a:r>
              <a:rPr lang="en-US" dirty="0" smtClean="0"/>
              <a:t>Marginal cost: </a:t>
            </a:r>
            <a:r>
              <a:rPr lang="en-US" dirty="0" err="1" smtClean="0"/>
              <a:t>biaya</a:t>
            </a:r>
            <a:r>
              <a:rPr lang="en-US" dirty="0" smtClean="0"/>
              <a:t> </a:t>
            </a:r>
            <a:r>
              <a:rPr lang="en-US" dirty="0" err="1" smtClean="0"/>
              <a:t>produksi</a:t>
            </a:r>
            <a:endParaRPr lang="en-US" dirty="0" smtClean="0"/>
          </a:p>
          <a:p>
            <a:pPr lvl="1"/>
            <a:r>
              <a:rPr lang="en-US" dirty="0" err="1" smtClean="0"/>
              <a:t>tambahan</a:t>
            </a:r>
            <a:r>
              <a:rPr lang="en-US" dirty="0" smtClean="0"/>
              <a:t> </a:t>
            </a:r>
            <a:r>
              <a:rPr lang="en-US" dirty="0" err="1" smtClean="0"/>
              <a:t>biaya</a:t>
            </a:r>
            <a:r>
              <a:rPr lang="en-US" dirty="0" smtClean="0"/>
              <a:t> </a:t>
            </a:r>
            <a:r>
              <a:rPr lang="en-US" dirty="0" err="1" smtClean="0"/>
              <a:t>produksi</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setiap</a:t>
            </a:r>
            <a:r>
              <a:rPr lang="en-US" dirty="0" smtClean="0"/>
              <a:t> </a:t>
            </a:r>
            <a:r>
              <a:rPr lang="en-US" dirty="0" err="1" smtClean="0"/>
              <a:t>satu</a:t>
            </a:r>
            <a:r>
              <a:rPr lang="en-US" dirty="0" smtClean="0"/>
              <a:t> unit </a:t>
            </a:r>
            <a:r>
              <a:rPr lang="en-US" dirty="0" err="1" smtClean="0"/>
              <a:t>produk</a:t>
            </a:r>
            <a:r>
              <a:rPr lang="en-US" dirty="0" smtClean="0"/>
              <a:t> </a:t>
            </a:r>
            <a:r>
              <a:rPr lang="en-US" dirty="0" err="1" smtClean="0"/>
              <a:t>atau</a:t>
            </a:r>
            <a:r>
              <a:rPr lang="en-US" dirty="0" smtClean="0"/>
              <a:t> outcome</a:t>
            </a:r>
          </a:p>
          <a:p>
            <a:r>
              <a:rPr lang="en-US" dirty="0" smtClean="0"/>
              <a:t>Incremental cost:</a:t>
            </a:r>
          </a:p>
          <a:p>
            <a:pPr lvl="1"/>
            <a:r>
              <a:rPr lang="en-US" dirty="0" err="1" smtClean="0"/>
              <a:t>Perbedaan</a:t>
            </a:r>
            <a:r>
              <a:rPr lang="en-US" dirty="0" smtClean="0"/>
              <a:t> </a:t>
            </a:r>
            <a:r>
              <a:rPr lang="en-US" dirty="0" err="1" smtClean="0"/>
              <a:t>biaya</a:t>
            </a:r>
            <a:r>
              <a:rPr lang="en-US" dirty="0" smtClean="0"/>
              <a:t> </a:t>
            </a:r>
            <a:r>
              <a:rPr lang="en-US" dirty="0" err="1" smtClean="0"/>
              <a:t>antara</a:t>
            </a:r>
            <a:r>
              <a:rPr lang="en-US" dirty="0" smtClean="0"/>
              <a:t> 2 </a:t>
            </a:r>
            <a:r>
              <a:rPr lang="en-US" dirty="0" err="1" smtClean="0"/>
              <a:t>pilihan</a:t>
            </a:r>
            <a:r>
              <a:rPr lang="en-US" dirty="0"/>
              <a:t> </a:t>
            </a:r>
            <a:r>
              <a:rPr lang="en-US" dirty="0" err="1" smtClean="0"/>
              <a:t>atau</a:t>
            </a:r>
            <a:r>
              <a:rPr lang="en-US" dirty="0" smtClean="0"/>
              <a:t> </a:t>
            </a:r>
            <a:r>
              <a:rPr lang="en-US" dirty="0" err="1" smtClean="0"/>
              <a:t>tambahan</a:t>
            </a:r>
            <a:r>
              <a:rPr lang="en-US" dirty="0" smtClean="0"/>
              <a:t> </a:t>
            </a:r>
            <a:r>
              <a:rPr lang="en-US" dirty="0" err="1" smtClean="0"/>
              <a:t>biaya</a:t>
            </a:r>
            <a:r>
              <a:rPr lang="en-US" dirty="0" smtClean="0"/>
              <a:t> </a:t>
            </a:r>
            <a:r>
              <a:rPr lang="en-US" dirty="0" err="1" smtClean="0"/>
              <a:t>kita</a:t>
            </a:r>
            <a:r>
              <a:rPr lang="en-US" dirty="0" smtClean="0"/>
              <a:t> </a:t>
            </a:r>
            <a:r>
              <a:rPr lang="en-US" dirty="0" err="1" smtClean="0"/>
              <a:t>memilih</a:t>
            </a:r>
            <a:r>
              <a:rPr lang="en-US" dirty="0" smtClean="0"/>
              <a:t> </a:t>
            </a:r>
            <a:r>
              <a:rPr lang="en-US" dirty="0" err="1" smtClean="0"/>
              <a:t>pilihan</a:t>
            </a:r>
            <a:r>
              <a:rPr lang="en-US" dirty="0" smtClean="0"/>
              <a:t> yang lain.</a:t>
            </a:r>
            <a:endParaRPr lang="en-US" dirty="0"/>
          </a:p>
        </p:txBody>
      </p:sp>
    </p:spTree>
    <p:extLst>
      <p:ext uri="{BB962C8B-B14F-4D97-AF65-F5344CB8AC3E}">
        <p14:creationId xmlns:p14="http://schemas.microsoft.com/office/powerpoint/2010/main" val="42168078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 (1) </a:t>
            </a:r>
            <a:endParaRPr lang="id-ID" dirty="0"/>
          </a:p>
        </p:txBody>
      </p:sp>
      <p:sp>
        <p:nvSpPr>
          <p:cNvPr id="3" name="Content Placeholder 2"/>
          <p:cNvSpPr>
            <a:spLocks noGrp="1"/>
          </p:cNvSpPr>
          <p:nvPr>
            <p:ph idx="1"/>
          </p:nvPr>
        </p:nvSpPr>
        <p:spPr/>
        <p:txBody>
          <a:bodyPr>
            <a:normAutofit/>
          </a:bodyPr>
          <a:lstStyle/>
          <a:p>
            <a:pPr marL="514350" indent="-514350">
              <a:buNone/>
            </a:pPr>
            <a:r>
              <a:rPr lang="id-ID" dirty="0" smtClean="0"/>
              <a:t>Suatu studi evaluasi </a:t>
            </a:r>
            <a:r>
              <a:rPr lang="en-US" dirty="0" err="1" smtClean="0"/>
              <a:t>ekonomi</a:t>
            </a:r>
            <a:r>
              <a:rPr lang="id-ID" dirty="0" smtClean="0"/>
              <a:t> intervensi maternal di kabupaten X </a:t>
            </a:r>
          </a:p>
          <a:p>
            <a:pPr marL="514350" indent="-514350">
              <a:buFont typeface="+mj-lt"/>
              <a:buAutoNum type="arabicPeriod"/>
            </a:pPr>
            <a:r>
              <a:rPr lang="id-ID" dirty="0" smtClean="0"/>
              <a:t>Bagaimana anda menetapkan aspek costing yang akan diteliti? Alasan?</a:t>
            </a:r>
          </a:p>
          <a:p>
            <a:pPr marL="514350" indent="-514350">
              <a:buFont typeface="+mj-lt"/>
              <a:buAutoNum type="arabicPeriod"/>
            </a:pPr>
            <a:r>
              <a:rPr lang="id-ID" dirty="0" smtClean="0"/>
              <a:t>Bila anda diminta menghitung biaya persalinan di RS, apa faktor yang dipertimbangkan dan bagaimana caranya? (probing: persalinan normal, Near miss)</a:t>
            </a:r>
          </a:p>
          <a:p>
            <a:pPr marL="514350" indent="-514350">
              <a:buFont typeface="+mj-lt"/>
              <a:buAutoNum type="arabicPeriod"/>
            </a:pPr>
            <a:r>
              <a:rPr lang="id-ID" dirty="0" smtClean="0"/>
              <a:t>Komponen biaya apa saja yang dihitung? </a:t>
            </a:r>
            <a:endParaRPr lang="id-ID" dirty="0"/>
          </a:p>
        </p:txBody>
      </p:sp>
    </p:spTree>
    <p:extLst>
      <p:ext uri="{BB962C8B-B14F-4D97-AF65-F5344CB8AC3E}">
        <p14:creationId xmlns:p14="http://schemas.microsoft.com/office/powerpoint/2010/main" val="5772542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smtClean="0"/>
              <a:t>KESIMPULAN</a:t>
            </a:r>
            <a:endParaRPr lang="id-ID" dirty="0"/>
          </a:p>
        </p:txBody>
      </p:sp>
      <p:sp>
        <p:nvSpPr>
          <p:cNvPr id="3" name="Content Placeholder 2"/>
          <p:cNvSpPr>
            <a:spLocks noGrp="1"/>
          </p:cNvSpPr>
          <p:nvPr>
            <p:ph idx="1"/>
          </p:nvPr>
        </p:nvSpPr>
        <p:spPr/>
        <p:txBody>
          <a:bodyPr>
            <a:normAutofit/>
          </a:bodyPr>
          <a:lstStyle/>
          <a:p>
            <a:r>
              <a:rPr lang="id-ID" dirty="0" smtClean="0"/>
              <a:t>Meski telah dikembangkan metode costing dari berbagai perspektif (provider, payer, pasien, policy makers) serta tool elektronik, tetapi costing untuk evaluasi ekonomi selalu kembangkan sesuai kebutuhan evaluasi. Pertanyaan evaluasi menjadi pengarah metode (disain studi), di samping ketersediaan data. Semakin rinci dan akurat info cost yang diharapkan, semakin rumit pengumpulan data dan membutuhkan waktu dan ketrampilan mempelajari data yang ada dan mengolahnya untuk kebutuhan analisis menjawab pertanyaan evaluasi  </a:t>
            </a:r>
          </a:p>
          <a:p>
            <a:endParaRPr lang="id-ID" dirty="0" smtClean="0"/>
          </a:p>
          <a:p>
            <a:endParaRPr lang="id-ID" dirty="0"/>
          </a:p>
        </p:txBody>
      </p:sp>
    </p:spTree>
    <p:extLst>
      <p:ext uri="{BB962C8B-B14F-4D97-AF65-F5344CB8AC3E}">
        <p14:creationId xmlns:p14="http://schemas.microsoft.com/office/powerpoint/2010/main" val="32104612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COSTING </a:t>
            </a:r>
            <a:r>
              <a:rPr lang="en-US" dirty="0" err="1" smtClean="0"/>
              <a:t>DALAM</a:t>
            </a:r>
            <a:r>
              <a:rPr lang="id-ID" dirty="0" smtClean="0"/>
              <a:t> KESEHATAN</a:t>
            </a:r>
            <a:endParaRPr lang="id-ID" dirty="0"/>
          </a:p>
        </p:txBody>
      </p:sp>
      <p:sp>
        <p:nvSpPr>
          <p:cNvPr id="3" name="Subtitle 2"/>
          <p:cNvSpPr>
            <a:spLocks noGrp="1"/>
          </p:cNvSpPr>
          <p:nvPr>
            <p:ph type="subTitle" idx="1"/>
          </p:nvPr>
        </p:nvSpPr>
        <p:spPr>
          <a:xfrm>
            <a:off x="1403648" y="4077072"/>
            <a:ext cx="6400800" cy="1752600"/>
          </a:xfrm>
        </p:spPr>
        <p:txBody>
          <a:bodyPr/>
          <a:lstStyle/>
          <a:p>
            <a:endParaRPr lang="id-ID" dirty="0"/>
          </a:p>
        </p:txBody>
      </p:sp>
    </p:spTree>
    <p:extLst>
      <p:ext uri="{BB962C8B-B14F-4D97-AF65-F5344CB8AC3E}">
        <p14:creationId xmlns:p14="http://schemas.microsoft.com/office/powerpoint/2010/main" val="20098768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cs typeface="Angsana New" pitchFamily="18" charset="-34"/>
              </a:rPr>
              <a:t>Outline</a:t>
            </a:r>
          </a:p>
        </p:txBody>
      </p:sp>
      <p:sp>
        <p:nvSpPr>
          <p:cNvPr id="4100" name="Rectangle 3"/>
          <p:cNvSpPr>
            <a:spLocks noGrp="1" noChangeArrowheads="1"/>
          </p:cNvSpPr>
          <p:nvPr>
            <p:ph idx="1"/>
          </p:nvPr>
        </p:nvSpPr>
        <p:spPr>
          <a:xfrm>
            <a:off x="457200" y="1600200"/>
            <a:ext cx="8229600" cy="4925144"/>
          </a:xfrm>
        </p:spPr>
        <p:txBody>
          <a:bodyPr rtlCol="0">
            <a:normAutofit/>
          </a:bodyPr>
          <a:lstStyle/>
          <a:p>
            <a:pPr fontAlgn="auto">
              <a:spcAft>
                <a:spcPts val="0"/>
              </a:spcAft>
              <a:buFont typeface="Arial" pitchFamily="34" charset="0"/>
              <a:buChar char="•"/>
              <a:defRPr/>
            </a:pPr>
            <a:r>
              <a:rPr lang="en-US" dirty="0" err="1" smtClean="0"/>
              <a:t>Definisi</a:t>
            </a:r>
            <a:r>
              <a:rPr lang="en-US" dirty="0" smtClean="0"/>
              <a:t> &amp; </a:t>
            </a:r>
            <a:r>
              <a:rPr lang="en-US" dirty="0" err="1" smtClean="0"/>
              <a:t>Pengertian</a:t>
            </a:r>
            <a:r>
              <a:rPr lang="en-US" dirty="0" smtClean="0"/>
              <a:t> </a:t>
            </a:r>
            <a:r>
              <a:rPr lang="en-US" dirty="0" err="1" smtClean="0"/>
              <a:t>Biaya</a:t>
            </a:r>
            <a:endParaRPr lang="en-US" dirty="0" smtClean="0"/>
          </a:p>
          <a:p>
            <a:pPr fontAlgn="auto">
              <a:spcAft>
                <a:spcPts val="0"/>
              </a:spcAft>
              <a:buFont typeface="Arial" pitchFamily="34" charset="0"/>
              <a:buChar char="•"/>
              <a:defRPr/>
            </a:pPr>
            <a:r>
              <a:rPr lang="id-ID" dirty="0" smtClean="0"/>
              <a:t>Perspektif siapa</a:t>
            </a:r>
          </a:p>
          <a:p>
            <a:pPr fontAlgn="auto">
              <a:spcAft>
                <a:spcPts val="0"/>
              </a:spcAft>
              <a:buFont typeface="Arial" pitchFamily="34" charset="0"/>
              <a:buChar char="•"/>
              <a:defRPr/>
            </a:pPr>
            <a:r>
              <a:rPr lang="en-US" dirty="0" err="1" smtClean="0"/>
              <a:t>Metode</a:t>
            </a:r>
            <a:r>
              <a:rPr lang="en-US" dirty="0" smtClean="0"/>
              <a:t> </a:t>
            </a:r>
            <a:r>
              <a:rPr lang="en-US" dirty="0" err="1" smtClean="0"/>
              <a:t>perhitungan</a:t>
            </a:r>
            <a:r>
              <a:rPr lang="en-US" dirty="0" smtClean="0"/>
              <a:t> </a:t>
            </a:r>
            <a:r>
              <a:rPr lang="en-US" dirty="0" err="1" smtClean="0"/>
              <a:t>biaya</a:t>
            </a:r>
            <a:endParaRPr lang="en-US" dirty="0" smtClean="0"/>
          </a:p>
          <a:p>
            <a:pPr fontAlgn="auto">
              <a:spcAft>
                <a:spcPts val="0"/>
              </a:spcAft>
              <a:buFont typeface="Arial" pitchFamily="34" charset="0"/>
              <a:buChar char="•"/>
              <a:defRPr/>
            </a:pPr>
            <a:r>
              <a:rPr lang="en-US" dirty="0" err="1" smtClean="0"/>
              <a:t>Penyesuaian</a:t>
            </a:r>
            <a:r>
              <a:rPr lang="en-US" dirty="0" smtClean="0"/>
              <a:t> </a:t>
            </a:r>
            <a:r>
              <a:rPr lang="en-US" dirty="0" err="1" smtClean="0"/>
              <a:t>Waktu</a:t>
            </a:r>
            <a:endParaRPr lang="en-US" dirty="0" smtClean="0"/>
          </a:p>
          <a:p>
            <a:pPr>
              <a:defRPr/>
            </a:pPr>
            <a:r>
              <a:rPr lang="en-US" dirty="0"/>
              <a:t>Average versus Marginal or Incremental Cost</a:t>
            </a:r>
            <a:endParaRPr lang="id-ID" dirty="0" smtClean="0"/>
          </a:p>
          <a:p>
            <a:pPr fontAlgn="auto">
              <a:spcAft>
                <a:spcPts val="0"/>
              </a:spcAft>
              <a:buFont typeface="Arial" pitchFamily="34" charset="0"/>
              <a:buChar char="•"/>
              <a:defRPr/>
            </a:pPr>
            <a:r>
              <a:rPr lang="en-US" dirty="0" smtClean="0"/>
              <a:t>Actual, Normative, </a:t>
            </a:r>
            <a:r>
              <a:rPr lang="en-US" dirty="0" err="1" smtClean="0"/>
              <a:t>Standar</a:t>
            </a:r>
            <a:r>
              <a:rPr lang="en-US" dirty="0" smtClean="0"/>
              <a:t>	</a:t>
            </a:r>
          </a:p>
          <a:p>
            <a:pPr fontAlgn="auto">
              <a:spcAft>
                <a:spcPts val="0"/>
              </a:spcAft>
              <a:buFont typeface="Arial" pitchFamily="34" charset="0"/>
              <a:buChar char="•"/>
              <a:defRPr/>
            </a:pPr>
            <a:r>
              <a:rPr lang="en-US" dirty="0" smtClean="0"/>
              <a:t>Costing tools</a:t>
            </a:r>
          </a:p>
        </p:txBody>
      </p:sp>
      <p:sp>
        <p:nvSpPr>
          <p:cNvPr id="4098" name="Slide Number Placeholder 3"/>
          <p:cNvSpPr>
            <a:spLocks noGrp="1"/>
          </p:cNvSpPr>
          <p:nvPr>
            <p:ph type="sldNum" sz="quarter" idx="12"/>
          </p:nvPr>
        </p:nvSpPr>
        <p:spPr/>
        <p:txBody>
          <a:bodyPr/>
          <a:lstStyle/>
          <a:p>
            <a:pPr>
              <a:defRPr/>
            </a:pPr>
            <a:fld id="{35DDF3F7-403A-4863-9A14-DDFB25027BC2}" type="slidenum">
              <a:rPr lang="en-US"/>
              <a:pPr>
                <a:defRPr/>
              </a:pPr>
              <a:t>3</a:t>
            </a:fld>
            <a:endParaRPr lang="en-US"/>
          </a:p>
        </p:txBody>
      </p:sp>
    </p:spTree>
    <p:extLst>
      <p:ext uri="{BB962C8B-B14F-4D97-AF65-F5344CB8AC3E}">
        <p14:creationId xmlns:p14="http://schemas.microsoft.com/office/powerpoint/2010/main" val="34092614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dirty="0" smtClean="0">
                <a:latin typeface="Rockwell" pitchFamily="-84" charset="0"/>
                <a:ea typeface="ＭＳ Ｐゴシック" pitchFamily="34" charset="-128"/>
              </a:rPr>
              <a:t>Cost (</a:t>
            </a:r>
            <a:r>
              <a:rPr lang="en-US" dirty="0" err="1" smtClean="0">
                <a:latin typeface="Rockwell" pitchFamily="-84" charset="0"/>
                <a:ea typeface="ＭＳ Ｐゴシック" pitchFamily="34" charset="-128"/>
              </a:rPr>
              <a:t>biaya</a:t>
            </a:r>
            <a:r>
              <a:rPr lang="en-US" dirty="0" smtClean="0">
                <a:latin typeface="Rockwell" pitchFamily="-84" charset="0"/>
                <a:ea typeface="ＭＳ Ｐゴシック" pitchFamily="34" charset="-128"/>
              </a:rPr>
              <a:t>) </a:t>
            </a:r>
            <a:r>
              <a:rPr lang="en-US" dirty="0" err="1" smtClean="0">
                <a:latin typeface="Rockwell" pitchFamily="-84" charset="0"/>
                <a:ea typeface="ＭＳ Ｐゴシック" pitchFamily="34" charset="-128"/>
              </a:rPr>
              <a:t>dan</a:t>
            </a:r>
            <a:r>
              <a:rPr lang="en-US" dirty="0" smtClean="0">
                <a:latin typeface="Rockwell" pitchFamily="-84" charset="0"/>
                <a:ea typeface="ＭＳ Ｐゴシック" pitchFamily="34" charset="-128"/>
              </a:rPr>
              <a:t> </a:t>
            </a:r>
            <a:r>
              <a:rPr lang="en-US" dirty="0" err="1" smtClean="0">
                <a:latin typeface="Rockwell" pitchFamily="-84" charset="0"/>
                <a:ea typeface="ＭＳ Ｐゴシック" pitchFamily="34" charset="-128"/>
              </a:rPr>
              <a:t>istilah</a:t>
            </a:r>
            <a:r>
              <a:rPr lang="en-US" dirty="0" smtClean="0">
                <a:latin typeface="Rockwell" pitchFamily="-84" charset="0"/>
                <a:ea typeface="ＭＳ Ｐゴシック" pitchFamily="34" charset="-128"/>
              </a:rPr>
              <a:t> cost</a:t>
            </a:r>
          </a:p>
        </p:txBody>
      </p:sp>
      <p:sp>
        <p:nvSpPr>
          <p:cNvPr id="24578" name="Content Placeholder 2"/>
          <p:cNvSpPr>
            <a:spLocks noGrp="1"/>
          </p:cNvSpPr>
          <p:nvPr>
            <p:ph idx="1"/>
          </p:nvPr>
        </p:nvSpPr>
        <p:spPr>
          <a:xfrm>
            <a:off x="457200" y="1928813"/>
            <a:ext cx="7467600" cy="4545012"/>
          </a:xfrm>
        </p:spPr>
        <p:txBody>
          <a:bodyPr>
            <a:normAutofit/>
          </a:bodyPr>
          <a:lstStyle/>
          <a:p>
            <a:pPr eaLnBrk="1" hangingPunct="1"/>
            <a:r>
              <a:rPr lang="en-US" sz="2800" b="1" i="1" dirty="0" smtClean="0">
                <a:solidFill>
                  <a:srgbClr val="FF0000"/>
                </a:solidFill>
                <a:latin typeface="Century Schoolbook" pitchFamily="-84" charset="0"/>
                <a:ea typeface="ＭＳ Ｐゴシック" pitchFamily="34" charset="-128"/>
              </a:rPr>
              <a:t>Cost</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adalah</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sumber</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daya</a:t>
            </a:r>
            <a:r>
              <a:rPr lang="en-US" sz="2800" dirty="0" smtClean="0">
                <a:latin typeface="Century Schoolbook" pitchFamily="-84" charset="0"/>
                <a:ea typeface="ＭＳ Ｐゴシック" pitchFamily="34" charset="-128"/>
              </a:rPr>
              <a:t> yang </a:t>
            </a:r>
            <a:r>
              <a:rPr lang="en-US" sz="2800" dirty="0" err="1" smtClean="0">
                <a:latin typeface="Century Schoolbook" pitchFamily="-84" charset="0"/>
                <a:ea typeface="ＭＳ Ｐゴシック" pitchFamily="34" charset="-128"/>
              </a:rPr>
              <a:t>dikorbankan</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dan</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diukur</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dalam</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nilai</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moneter</a:t>
            </a:r>
            <a:r>
              <a:rPr lang="en-US" sz="2800" dirty="0" smtClean="0">
                <a:latin typeface="Century Schoolbook" pitchFamily="-84" charset="0"/>
                <a:ea typeface="ＭＳ Ｐゴシック" pitchFamily="34" charset="-128"/>
              </a:rPr>
              <a:t> yang </a:t>
            </a:r>
            <a:r>
              <a:rPr lang="en-US" sz="2800" dirty="0" err="1" smtClean="0">
                <a:latin typeface="Century Schoolbook" pitchFamily="-84" charset="0"/>
                <a:ea typeface="ＭＳ Ｐゴシック" pitchFamily="34" charset="-128"/>
              </a:rPr>
              <a:t>bertujuan</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untuk</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memproduksi</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atau</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mencapai</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satu</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tujuan</a:t>
            </a:r>
            <a:endParaRPr lang="en-US" sz="2800" dirty="0" smtClean="0">
              <a:latin typeface="Century Schoolbook" pitchFamily="-84" charset="0"/>
              <a:ea typeface="ＭＳ Ｐゴシック" pitchFamily="34" charset="-128"/>
            </a:endParaRPr>
          </a:p>
          <a:p>
            <a:pPr lvl="2">
              <a:defRPr/>
            </a:pPr>
            <a:r>
              <a:rPr lang="en-US" dirty="0"/>
              <a:t>Explicit costs</a:t>
            </a:r>
          </a:p>
          <a:p>
            <a:pPr lvl="2">
              <a:defRPr/>
            </a:pPr>
            <a:r>
              <a:rPr lang="en-US" dirty="0"/>
              <a:t>Implicit costs, opportunity cost</a:t>
            </a:r>
          </a:p>
          <a:p>
            <a:pPr eaLnBrk="1" hangingPunct="1"/>
            <a:endParaRPr lang="en-US" sz="2800" dirty="0" smtClean="0">
              <a:latin typeface="Century Schoolbook" pitchFamily="-84" charset="0"/>
              <a:ea typeface="ＭＳ Ｐゴシック" pitchFamily="34" charset="-128"/>
            </a:endParaRPr>
          </a:p>
          <a:p>
            <a:pPr eaLnBrk="1" hangingPunct="1"/>
            <a:r>
              <a:rPr lang="en-US" sz="2800" b="1" i="1" dirty="0" err="1" smtClean="0">
                <a:solidFill>
                  <a:srgbClr val="FF0000"/>
                </a:solidFill>
                <a:latin typeface="Century Schoolbook" pitchFamily="-84" charset="0"/>
                <a:ea typeface="ＭＳ Ｐゴシック" pitchFamily="34" charset="-128"/>
              </a:rPr>
              <a:t>Biaya</a:t>
            </a:r>
            <a:r>
              <a:rPr lang="en-US" sz="2800" b="1" i="1" dirty="0" smtClean="0">
                <a:solidFill>
                  <a:srgbClr val="FF0000"/>
                </a:solidFill>
                <a:latin typeface="Century Schoolbook" pitchFamily="-84" charset="0"/>
                <a:ea typeface="ＭＳ Ｐゴシック" pitchFamily="34" charset="-128"/>
              </a:rPr>
              <a:t> </a:t>
            </a:r>
            <a:r>
              <a:rPr lang="en-US" sz="2800" b="1" i="1" dirty="0" err="1" smtClean="0">
                <a:solidFill>
                  <a:srgbClr val="FF0000"/>
                </a:solidFill>
                <a:latin typeface="Century Schoolbook" pitchFamily="-84" charset="0"/>
                <a:ea typeface="ＭＳ Ｐゴシック" pitchFamily="34" charset="-128"/>
              </a:rPr>
              <a:t>Aktual</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adalah</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biaya</a:t>
            </a:r>
            <a:r>
              <a:rPr lang="en-US" sz="2800" dirty="0" smtClean="0">
                <a:latin typeface="Century Schoolbook" pitchFamily="-84" charset="0"/>
                <a:ea typeface="ＭＳ Ｐゴシック" pitchFamily="34" charset="-128"/>
              </a:rPr>
              <a:t> yang </a:t>
            </a:r>
            <a:r>
              <a:rPr lang="en-US" sz="2800" dirty="0" err="1" smtClean="0">
                <a:latin typeface="Century Schoolbook" pitchFamily="-84" charset="0"/>
                <a:ea typeface="ＭＳ Ｐゴシック" pitchFamily="34" charset="-128"/>
              </a:rPr>
              <a:t>terjadi</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historis</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berbeda</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dengan</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anggaran</a:t>
            </a:r>
            <a:r>
              <a:rPr lang="en-US" sz="2800" dirty="0" smtClean="0">
                <a:latin typeface="Century Schoolbook" pitchFamily="-84" charset="0"/>
                <a:ea typeface="ＭＳ Ｐゴシック" pitchFamily="34" charset="-128"/>
              </a:rPr>
              <a:t> </a:t>
            </a:r>
            <a:r>
              <a:rPr lang="en-US" sz="2800" dirty="0" err="1" smtClean="0">
                <a:latin typeface="Century Schoolbook" pitchFamily="-84" charset="0"/>
                <a:ea typeface="ＭＳ Ｐゴシック" pitchFamily="34" charset="-128"/>
              </a:rPr>
              <a:t>biaya</a:t>
            </a:r>
            <a:endParaRPr lang="en-US" sz="2800" dirty="0" smtClean="0">
              <a:latin typeface="Century Schoolbook" pitchFamily="-84" charset="0"/>
              <a:ea typeface="ＭＳ Ｐゴシック" pitchFamily="34" charset="-128"/>
            </a:endParaRPr>
          </a:p>
        </p:txBody>
      </p:sp>
    </p:spTree>
    <p:extLst>
      <p:ext uri="{BB962C8B-B14F-4D97-AF65-F5344CB8AC3E}">
        <p14:creationId xmlns:p14="http://schemas.microsoft.com/office/powerpoint/2010/main" val="42596195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357188" y="0"/>
            <a:ext cx="7467600" cy="725488"/>
          </a:xfrm>
        </p:spPr>
        <p:txBody>
          <a:bodyPr>
            <a:normAutofit fontScale="90000"/>
          </a:bodyPr>
          <a:lstStyle/>
          <a:p>
            <a:pPr algn="ctr" eaLnBrk="1" hangingPunct="1"/>
            <a:r>
              <a:rPr lang="en-US" smtClean="0">
                <a:latin typeface="Rockwell" pitchFamily="-84" charset="0"/>
                <a:ea typeface="ＭＳ Ｐゴシック" pitchFamily="34" charset="-128"/>
              </a:rPr>
              <a:t>Type of cost (Rascati, 2009)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258784"/>
              </p:ext>
            </p:extLst>
          </p:nvPr>
        </p:nvGraphicFramePr>
        <p:xfrm>
          <a:off x="755650" y="876300"/>
          <a:ext cx="7467600" cy="5921862"/>
        </p:xfrm>
        <a:graphic>
          <a:graphicData uri="http://schemas.openxmlformats.org/drawingml/2006/table">
            <a:tbl>
              <a:tblPr firstRow="1" bandRow="1">
                <a:tableStyleId>{5C22544A-7EE6-4342-B048-85BDC9FD1C3A}</a:tableStyleId>
              </a:tblPr>
              <a:tblGrid>
                <a:gridCol w="2880246"/>
                <a:gridCol w="4587354"/>
              </a:tblGrid>
              <a:tr h="2391022">
                <a:tc>
                  <a:txBody>
                    <a:bodyPr/>
                    <a:lstStyle/>
                    <a:p>
                      <a:r>
                        <a:rPr lang="en-US" sz="1600" b="1" dirty="0" smtClean="0">
                          <a:latin typeface="Century Gothic"/>
                          <a:cs typeface="Century Gothic"/>
                        </a:rPr>
                        <a:t>Direct Medical Cost</a:t>
                      </a:r>
                    </a:p>
                    <a:p>
                      <a:endParaRPr lang="en-US" sz="1600" b="0" dirty="0" smtClean="0">
                        <a:latin typeface="Century Gothic"/>
                        <a:cs typeface="Century Gothic"/>
                      </a:endParaRPr>
                    </a:p>
                    <a:p>
                      <a:r>
                        <a:rPr lang="en-US" sz="1600" b="0" dirty="0" smtClean="0">
                          <a:latin typeface="Century Gothic"/>
                          <a:cs typeface="Century Gothic"/>
                        </a:rPr>
                        <a:t>Input</a:t>
                      </a:r>
                      <a:r>
                        <a:rPr lang="en-US" sz="1600" b="0" baseline="0" dirty="0" smtClean="0">
                          <a:latin typeface="Century Gothic"/>
                          <a:cs typeface="Century Gothic"/>
                        </a:rPr>
                        <a:t> </a:t>
                      </a:r>
                      <a:r>
                        <a:rPr lang="en-US" sz="1600" b="0" baseline="0" dirty="0" err="1" smtClean="0">
                          <a:latin typeface="Century Gothic"/>
                          <a:cs typeface="Century Gothic"/>
                        </a:rPr>
                        <a:t>langsung</a:t>
                      </a:r>
                      <a:r>
                        <a:rPr lang="en-US" sz="1600" b="0" baseline="0" dirty="0" smtClean="0">
                          <a:latin typeface="Century Gothic"/>
                          <a:cs typeface="Century Gothic"/>
                        </a:rPr>
                        <a:t> </a:t>
                      </a:r>
                      <a:r>
                        <a:rPr lang="en-US" sz="1600" b="0" baseline="0" dirty="0" err="1" smtClean="0">
                          <a:latin typeface="Century Gothic"/>
                          <a:cs typeface="Century Gothic"/>
                        </a:rPr>
                        <a:t>digunakan</a:t>
                      </a:r>
                      <a:r>
                        <a:rPr lang="en-US" sz="1600" b="0" baseline="0" dirty="0" smtClean="0">
                          <a:latin typeface="Century Gothic"/>
                          <a:cs typeface="Century Gothic"/>
                        </a:rPr>
                        <a:t> </a:t>
                      </a:r>
                      <a:r>
                        <a:rPr lang="en-US" sz="1600" b="0" baseline="0" dirty="0" err="1" smtClean="0">
                          <a:latin typeface="Century Gothic"/>
                          <a:cs typeface="Century Gothic"/>
                        </a:rPr>
                        <a:t>untuk</a:t>
                      </a:r>
                      <a:r>
                        <a:rPr lang="en-US" sz="1600" b="0" baseline="0" dirty="0" smtClean="0">
                          <a:latin typeface="Century Gothic"/>
                          <a:cs typeface="Century Gothic"/>
                        </a:rPr>
                        <a:t> </a:t>
                      </a:r>
                      <a:r>
                        <a:rPr lang="en-US" sz="1600" b="0" baseline="0" dirty="0" err="1" smtClean="0">
                          <a:latin typeface="Century Gothic"/>
                          <a:cs typeface="Century Gothic"/>
                        </a:rPr>
                        <a:t>memberikan</a:t>
                      </a:r>
                      <a:r>
                        <a:rPr lang="en-US" sz="1600" b="0" baseline="0" dirty="0" smtClean="0">
                          <a:latin typeface="Century Gothic"/>
                          <a:cs typeface="Century Gothic"/>
                        </a:rPr>
                        <a:t> </a:t>
                      </a:r>
                      <a:r>
                        <a:rPr lang="en-US" sz="1600" b="0" baseline="0" dirty="0" err="1" smtClean="0">
                          <a:latin typeface="Century Gothic"/>
                          <a:cs typeface="Century Gothic"/>
                        </a:rPr>
                        <a:t>tindakan</a:t>
                      </a:r>
                      <a:r>
                        <a:rPr lang="en-US" sz="1600" b="0" baseline="0" dirty="0" smtClean="0">
                          <a:latin typeface="Century Gothic"/>
                          <a:cs typeface="Century Gothic"/>
                        </a:rPr>
                        <a:t> </a:t>
                      </a:r>
                      <a:r>
                        <a:rPr lang="en-US" sz="1600" b="0" baseline="0" dirty="0" err="1" smtClean="0">
                          <a:latin typeface="Century Gothic"/>
                          <a:cs typeface="Century Gothic"/>
                        </a:rPr>
                        <a:t>layanan</a:t>
                      </a:r>
                      <a:endParaRPr lang="en-US" sz="1600" b="0" dirty="0">
                        <a:latin typeface="Century Gothic"/>
                        <a:cs typeface="Century Gothic"/>
                      </a:endParaRPr>
                    </a:p>
                  </a:txBody>
                  <a:tcPr marT="45711" marB="45711"/>
                </a:tc>
                <a:tc>
                  <a:txBody>
                    <a:bodyPr/>
                    <a:lstStyle/>
                    <a:p>
                      <a:pPr lvl="0">
                        <a:buFont typeface="Arial" pitchFamily="34" charset="0"/>
                        <a:buChar char="•"/>
                      </a:pPr>
                      <a:r>
                        <a:rPr lang="en-US" sz="1600" b="0" dirty="0" smtClean="0">
                          <a:latin typeface="Century Gothic"/>
                          <a:cs typeface="Century Gothic"/>
                        </a:rPr>
                        <a:t>Medication</a:t>
                      </a:r>
                    </a:p>
                    <a:p>
                      <a:pPr lvl="0">
                        <a:buFont typeface="Arial" pitchFamily="34" charset="0"/>
                        <a:buChar char="•"/>
                      </a:pPr>
                      <a:r>
                        <a:rPr lang="en-US" sz="1600" b="0" dirty="0" smtClean="0">
                          <a:latin typeface="Century Gothic"/>
                          <a:cs typeface="Century Gothic"/>
                        </a:rPr>
                        <a:t>Patient</a:t>
                      </a:r>
                      <a:r>
                        <a:rPr lang="en-US" sz="1600" b="0" baseline="0" dirty="0" smtClean="0">
                          <a:latin typeface="Century Gothic"/>
                          <a:cs typeface="Century Gothic"/>
                        </a:rPr>
                        <a:t> consultation</a:t>
                      </a:r>
                    </a:p>
                    <a:p>
                      <a:pPr lvl="0">
                        <a:buFont typeface="Arial" pitchFamily="34" charset="0"/>
                        <a:buChar char="•"/>
                      </a:pPr>
                      <a:r>
                        <a:rPr lang="en-US" sz="1600" b="0" baseline="0" dirty="0" smtClean="0">
                          <a:latin typeface="Century Gothic"/>
                          <a:cs typeface="Century Gothic"/>
                        </a:rPr>
                        <a:t>Diagnostic Test</a:t>
                      </a:r>
                    </a:p>
                    <a:p>
                      <a:pPr lvl="0">
                        <a:buFont typeface="Arial" pitchFamily="34" charset="0"/>
                        <a:buChar char="•"/>
                      </a:pPr>
                      <a:r>
                        <a:rPr lang="en-US" sz="1600" b="0" baseline="0" dirty="0" smtClean="0">
                          <a:latin typeface="Century Gothic"/>
                          <a:cs typeface="Century Gothic"/>
                        </a:rPr>
                        <a:t>Hospitalization</a:t>
                      </a:r>
                    </a:p>
                    <a:p>
                      <a:pPr lvl="0">
                        <a:buFont typeface="Arial" pitchFamily="34" charset="0"/>
                        <a:buChar char="•"/>
                      </a:pPr>
                      <a:r>
                        <a:rPr lang="en-US" sz="1600" b="0" baseline="0" dirty="0" smtClean="0">
                          <a:latin typeface="Century Gothic"/>
                          <a:cs typeface="Century Gothic"/>
                        </a:rPr>
                        <a:t>Clinic visit</a:t>
                      </a:r>
                    </a:p>
                    <a:p>
                      <a:pPr lvl="0">
                        <a:buFont typeface="Arial" pitchFamily="34" charset="0"/>
                        <a:buChar char="•"/>
                      </a:pPr>
                      <a:r>
                        <a:rPr lang="en-US" sz="1600" b="0" baseline="0" dirty="0" smtClean="0">
                          <a:latin typeface="Century Gothic"/>
                          <a:cs typeface="Century Gothic"/>
                        </a:rPr>
                        <a:t>Emergency department visit</a:t>
                      </a:r>
                    </a:p>
                    <a:p>
                      <a:pPr lvl="0">
                        <a:buFont typeface="Arial" pitchFamily="34" charset="0"/>
                        <a:buChar char="•"/>
                      </a:pPr>
                      <a:r>
                        <a:rPr lang="en-US" sz="1600" b="0" baseline="0" dirty="0" smtClean="0">
                          <a:latin typeface="Century Gothic"/>
                          <a:cs typeface="Century Gothic"/>
                        </a:rPr>
                        <a:t>Home medical visit</a:t>
                      </a:r>
                    </a:p>
                    <a:p>
                      <a:pPr lvl="0">
                        <a:buFont typeface="Arial" pitchFamily="34" charset="0"/>
                        <a:buChar char="•"/>
                      </a:pPr>
                      <a:r>
                        <a:rPr lang="en-US" sz="1600" b="0" baseline="0" dirty="0" smtClean="0">
                          <a:latin typeface="Century Gothic"/>
                          <a:cs typeface="Century Gothic"/>
                        </a:rPr>
                        <a:t>Ambulance Services</a:t>
                      </a:r>
                    </a:p>
                    <a:p>
                      <a:pPr lvl="0">
                        <a:buFont typeface="Arial" pitchFamily="34" charset="0"/>
                        <a:buChar char="•"/>
                      </a:pPr>
                      <a:r>
                        <a:rPr lang="en-US" sz="1600" b="0" baseline="0" dirty="0" smtClean="0">
                          <a:latin typeface="Century Gothic"/>
                          <a:cs typeface="Century Gothic"/>
                        </a:rPr>
                        <a:t>Nursing Services</a:t>
                      </a:r>
                      <a:endParaRPr lang="en-US" sz="1600" b="0" dirty="0">
                        <a:latin typeface="Century Gothic"/>
                        <a:cs typeface="Century Gothic"/>
                      </a:endParaRPr>
                    </a:p>
                  </a:txBody>
                  <a:tcPr marT="45711" marB="45711"/>
                </a:tc>
              </a:tr>
              <a:tr h="1110109">
                <a:tc>
                  <a:txBody>
                    <a:bodyPr/>
                    <a:lstStyle/>
                    <a:p>
                      <a:r>
                        <a:rPr lang="en-US" sz="1600" b="1" dirty="0" smtClean="0">
                          <a:latin typeface="Century Gothic"/>
                          <a:cs typeface="Century Gothic"/>
                        </a:rPr>
                        <a:t>Direct Non Medical Cost</a:t>
                      </a:r>
                    </a:p>
                    <a:p>
                      <a:endParaRPr lang="en-US" sz="1600" b="0" dirty="0" smtClean="0">
                        <a:latin typeface="Century Gothic"/>
                        <a:cs typeface="Century Gothic"/>
                      </a:endParaRPr>
                    </a:p>
                    <a:p>
                      <a:r>
                        <a:rPr lang="en-US" sz="1600" b="0" dirty="0" smtClean="0">
                          <a:latin typeface="Century Gothic"/>
                          <a:cs typeface="Century Gothic"/>
                        </a:rPr>
                        <a:t>Cost</a:t>
                      </a:r>
                      <a:r>
                        <a:rPr lang="en-US" sz="1600" b="0" baseline="0" dirty="0" smtClean="0">
                          <a:latin typeface="Century Gothic"/>
                          <a:cs typeface="Century Gothic"/>
                        </a:rPr>
                        <a:t> </a:t>
                      </a:r>
                      <a:r>
                        <a:rPr lang="en-US" sz="1600" b="0" baseline="0" dirty="0" err="1" smtClean="0">
                          <a:latin typeface="Century Gothic"/>
                          <a:cs typeface="Century Gothic"/>
                        </a:rPr>
                        <a:t>dari</a:t>
                      </a:r>
                      <a:r>
                        <a:rPr lang="en-US" sz="1600" b="0" baseline="0" dirty="0" smtClean="0">
                          <a:latin typeface="Century Gothic"/>
                          <a:cs typeface="Century Gothic"/>
                        </a:rPr>
                        <a:t> </a:t>
                      </a:r>
                      <a:r>
                        <a:rPr lang="en-US" sz="1600" b="0" baseline="0" dirty="0" err="1" smtClean="0">
                          <a:latin typeface="Century Gothic"/>
                          <a:cs typeface="Century Gothic"/>
                        </a:rPr>
                        <a:t>pasien</a:t>
                      </a:r>
                      <a:r>
                        <a:rPr lang="en-US" sz="1600" b="0" baseline="0" dirty="0" smtClean="0">
                          <a:latin typeface="Century Gothic"/>
                          <a:cs typeface="Century Gothic"/>
                        </a:rPr>
                        <a:t>/</a:t>
                      </a:r>
                      <a:r>
                        <a:rPr lang="en-US" sz="1600" b="0" baseline="0" dirty="0" err="1" smtClean="0">
                          <a:latin typeface="Century Gothic"/>
                          <a:cs typeface="Century Gothic"/>
                        </a:rPr>
                        <a:t>keluarga</a:t>
                      </a:r>
                      <a:r>
                        <a:rPr lang="en-US" sz="1600" b="0" baseline="0" dirty="0" smtClean="0">
                          <a:latin typeface="Century Gothic"/>
                          <a:cs typeface="Century Gothic"/>
                        </a:rPr>
                        <a:t> yang </a:t>
                      </a:r>
                      <a:r>
                        <a:rPr lang="en-US" sz="1600" b="0" baseline="0" dirty="0" err="1" smtClean="0">
                          <a:latin typeface="Century Gothic"/>
                          <a:cs typeface="Century Gothic"/>
                        </a:rPr>
                        <a:t>terkait</a:t>
                      </a:r>
                      <a:r>
                        <a:rPr lang="en-US" sz="1600" b="0" baseline="0" dirty="0" smtClean="0">
                          <a:latin typeface="Century Gothic"/>
                          <a:cs typeface="Century Gothic"/>
                        </a:rPr>
                        <a:t> </a:t>
                      </a:r>
                      <a:r>
                        <a:rPr lang="en-US" sz="1600" b="0" baseline="0" dirty="0" err="1" smtClean="0">
                          <a:latin typeface="Century Gothic"/>
                          <a:cs typeface="Century Gothic"/>
                        </a:rPr>
                        <a:t>tindakan</a:t>
                      </a:r>
                      <a:r>
                        <a:rPr lang="en-US" sz="1600" b="0" baseline="0" dirty="0" smtClean="0">
                          <a:latin typeface="Century Gothic"/>
                          <a:cs typeface="Century Gothic"/>
                        </a:rPr>
                        <a:t>/</a:t>
                      </a:r>
                      <a:r>
                        <a:rPr lang="en-US" sz="1600" b="0" baseline="0" dirty="0" err="1" smtClean="0">
                          <a:latin typeface="Century Gothic"/>
                          <a:cs typeface="Century Gothic"/>
                        </a:rPr>
                        <a:t>layanan</a:t>
                      </a:r>
                      <a:endParaRPr lang="en-US" sz="1600" b="0" dirty="0">
                        <a:latin typeface="Century Gothic"/>
                        <a:cs typeface="Century Gothic"/>
                      </a:endParaRPr>
                    </a:p>
                  </a:txBody>
                  <a:tcPr marT="45711" marB="45711"/>
                </a:tc>
                <a:tc>
                  <a:txBody>
                    <a:bodyPr/>
                    <a:lstStyle/>
                    <a:p>
                      <a:pPr>
                        <a:buFont typeface="Arial" pitchFamily="34" charset="0"/>
                        <a:buChar char="•"/>
                      </a:pPr>
                      <a:r>
                        <a:rPr lang="en-US" sz="1600" b="0" dirty="0" smtClean="0">
                          <a:latin typeface="Century Gothic"/>
                          <a:cs typeface="Century Gothic"/>
                        </a:rPr>
                        <a:t>Travel cost</a:t>
                      </a:r>
                    </a:p>
                    <a:p>
                      <a:pPr>
                        <a:buFont typeface="Arial" pitchFamily="34" charset="0"/>
                        <a:buChar char="•"/>
                      </a:pPr>
                      <a:r>
                        <a:rPr lang="en-US" sz="1600" b="0" dirty="0" smtClean="0">
                          <a:latin typeface="Century Gothic"/>
                          <a:cs typeface="Century Gothic"/>
                        </a:rPr>
                        <a:t>Meals</a:t>
                      </a:r>
                    </a:p>
                    <a:p>
                      <a:pPr>
                        <a:buFont typeface="Arial" pitchFamily="34" charset="0"/>
                        <a:buChar char="•"/>
                      </a:pPr>
                      <a:r>
                        <a:rPr lang="en-US" sz="1600" b="0" dirty="0" smtClean="0">
                          <a:latin typeface="Century Gothic"/>
                          <a:cs typeface="Century Gothic"/>
                        </a:rPr>
                        <a:t>Hotel stay</a:t>
                      </a:r>
                    </a:p>
                    <a:p>
                      <a:pPr>
                        <a:buFont typeface="Arial" pitchFamily="34" charset="0"/>
                        <a:buChar char="•"/>
                      </a:pPr>
                      <a:r>
                        <a:rPr lang="en-US" sz="1600" b="0" dirty="0" smtClean="0">
                          <a:latin typeface="Century Gothic"/>
                          <a:cs typeface="Century Gothic"/>
                        </a:rPr>
                        <a:t>Child care services for children of patient</a:t>
                      </a:r>
                      <a:endParaRPr lang="en-US" sz="1600" b="0" dirty="0">
                        <a:latin typeface="Century Gothic"/>
                        <a:cs typeface="Century Gothic"/>
                      </a:endParaRPr>
                    </a:p>
                  </a:txBody>
                  <a:tcPr marT="45711" marB="45711"/>
                </a:tc>
              </a:tr>
              <a:tr h="1110109">
                <a:tc>
                  <a:txBody>
                    <a:bodyPr/>
                    <a:lstStyle/>
                    <a:p>
                      <a:r>
                        <a:rPr lang="en-US" sz="1600" b="1" dirty="0" smtClean="0">
                          <a:latin typeface="Century Gothic"/>
                          <a:cs typeface="Century Gothic"/>
                        </a:rPr>
                        <a:t>Indirect Cost</a:t>
                      </a:r>
                    </a:p>
                    <a:p>
                      <a:endParaRPr lang="en-US" sz="1600" b="1" dirty="0" smtClean="0">
                        <a:latin typeface="Century Gothic"/>
                        <a:cs typeface="Century Gothic"/>
                      </a:endParaRPr>
                    </a:p>
                    <a:p>
                      <a:r>
                        <a:rPr lang="en-US" sz="1600" b="0" dirty="0" err="1" smtClean="0">
                          <a:latin typeface="Century Gothic"/>
                          <a:cs typeface="Century Gothic"/>
                        </a:rPr>
                        <a:t>Terkait</a:t>
                      </a:r>
                      <a:r>
                        <a:rPr lang="en-US" sz="1600" b="0" baseline="0" dirty="0" smtClean="0">
                          <a:latin typeface="Century Gothic"/>
                          <a:cs typeface="Century Gothic"/>
                        </a:rPr>
                        <a:t> </a:t>
                      </a:r>
                      <a:r>
                        <a:rPr lang="en-US" sz="1600" b="0" baseline="0" dirty="0" err="1" smtClean="0">
                          <a:latin typeface="Century Gothic"/>
                          <a:cs typeface="Century Gothic"/>
                        </a:rPr>
                        <a:t>produktivitas</a:t>
                      </a:r>
                      <a:r>
                        <a:rPr lang="en-US" sz="1600" b="0" baseline="0" dirty="0" smtClean="0">
                          <a:latin typeface="Century Gothic"/>
                          <a:cs typeface="Century Gothic"/>
                        </a:rPr>
                        <a:t> </a:t>
                      </a:r>
                      <a:r>
                        <a:rPr lang="en-US" sz="1600" b="0" baseline="0" dirty="0" err="1" smtClean="0">
                          <a:latin typeface="Century Gothic"/>
                          <a:cs typeface="Century Gothic"/>
                        </a:rPr>
                        <a:t>krn</a:t>
                      </a:r>
                      <a:r>
                        <a:rPr lang="en-US" sz="1600" b="0" baseline="0" dirty="0" smtClean="0">
                          <a:latin typeface="Century Gothic"/>
                          <a:cs typeface="Century Gothic"/>
                        </a:rPr>
                        <a:t> </a:t>
                      </a:r>
                      <a:r>
                        <a:rPr lang="en-US" sz="1600" b="0" baseline="0" dirty="0" err="1" smtClean="0">
                          <a:latin typeface="Century Gothic"/>
                          <a:cs typeface="Century Gothic"/>
                        </a:rPr>
                        <a:t>sakit</a:t>
                      </a:r>
                      <a:r>
                        <a:rPr lang="en-US" sz="1600" b="0" baseline="0" dirty="0" smtClean="0">
                          <a:latin typeface="Century Gothic"/>
                          <a:cs typeface="Century Gothic"/>
                        </a:rPr>
                        <a:t>/</a:t>
                      </a:r>
                      <a:r>
                        <a:rPr lang="en-US" sz="1600" b="0" baseline="0" dirty="0" err="1" smtClean="0">
                          <a:latin typeface="Century Gothic"/>
                          <a:cs typeface="Century Gothic"/>
                        </a:rPr>
                        <a:t>mati</a:t>
                      </a:r>
                      <a:r>
                        <a:rPr lang="en-US" sz="1600" b="0" baseline="0" dirty="0" smtClean="0">
                          <a:latin typeface="Century Gothic"/>
                          <a:cs typeface="Century Gothic"/>
                        </a:rPr>
                        <a:t> -&gt; saving</a:t>
                      </a:r>
                      <a:endParaRPr lang="en-US" sz="1600" b="0" dirty="0" smtClean="0">
                        <a:latin typeface="Century Gothic"/>
                        <a:cs typeface="Century Gothic"/>
                      </a:endParaRPr>
                    </a:p>
                  </a:txBody>
                  <a:tcPr marT="45711" marB="45711"/>
                </a:tc>
                <a:tc>
                  <a:txBody>
                    <a:bodyPr/>
                    <a:lstStyle/>
                    <a:p>
                      <a:pPr>
                        <a:buFont typeface="Arial" pitchFamily="34" charset="0"/>
                        <a:buChar char="•"/>
                      </a:pPr>
                      <a:r>
                        <a:rPr lang="en-US" sz="1600" b="0" dirty="0" smtClean="0">
                          <a:latin typeface="Century Gothic"/>
                          <a:cs typeface="Century Gothic"/>
                        </a:rPr>
                        <a:t>Lost productivity</a:t>
                      </a:r>
                      <a:r>
                        <a:rPr lang="en-US" sz="1600" b="0" baseline="0" dirty="0" smtClean="0">
                          <a:latin typeface="Century Gothic"/>
                          <a:cs typeface="Century Gothic"/>
                        </a:rPr>
                        <a:t> for patient</a:t>
                      </a:r>
                    </a:p>
                    <a:p>
                      <a:pPr>
                        <a:buFont typeface="Arial" pitchFamily="34" charset="0"/>
                        <a:buChar char="•"/>
                      </a:pPr>
                      <a:r>
                        <a:rPr lang="en-US" sz="1600" b="0" baseline="0" dirty="0" smtClean="0">
                          <a:latin typeface="Century Gothic"/>
                          <a:cs typeface="Century Gothic"/>
                        </a:rPr>
                        <a:t>Lost productivity for unpaid caregiver</a:t>
                      </a:r>
                    </a:p>
                    <a:p>
                      <a:pPr>
                        <a:buFont typeface="Arial" pitchFamily="34" charset="0"/>
                        <a:buChar char="•"/>
                      </a:pPr>
                      <a:r>
                        <a:rPr lang="en-US" sz="1600" b="0" baseline="0" dirty="0" smtClean="0">
                          <a:latin typeface="Century Gothic"/>
                          <a:cs typeface="Century Gothic"/>
                        </a:rPr>
                        <a:t>Lost productivity because of premature mortality</a:t>
                      </a:r>
                      <a:endParaRPr lang="en-US" sz="1600" b="0" dirty="0">
                        <a:latin typeface="Century Gothic"/>
                        <a:cs typeface="Century Gothic"/>
                      </a:endParaRPr>
                    </a:p>
                  </a:txBody>
                  <a:tcPr marT="45711" marB="45711"/>
                </a:tc>
              </a:tr>
              <a:tr h="1110109">
                <a:tc>
                  <a:txBody>
                    <a:bodyPr/>
                    <a:lstStyle/>
                    <a:p>
                      <a:r>
                        <a:rPr lang="en-US" sz="1600" b="1" dirty="0" smtClean="0">
                          <a:latin typeface="Century Gothic"/>
                          <a:cs typeface="Century Gothic"/>
                        </a:rPr>
                        <a:t>Intangible Cost</a:t>
                      </a:r>
                    </a:p>
                    <a:p>
                      <a:endParaRPr lang="en-US" sz="1600" b="0" dirty="0" smtClean="0">
                        <a:latin typeface="Century Gothic"/>
                        <a:cs typeface="Century Gothic"/>
                      </a:endParaRPr>
                    </a:p>
                    <a:p>
                      <a:r>
                        <a:rPr lang="en-US" sz="1600" b="0" dirty="0" err="1" smtClean="0">
                          <a:latin typeface="Century Gothic"/>
                          <a:cs typeface="Century Gothic"/>
                        </a:rPr>
                        <a:t>Akibat</a:t>
                      </a:r>
                      <a:r>
                        <a:rPr lang="en-US" sz="1600" b="0" dirty="0" smtClean="0">
                          <a:latin typeface="Century Gothic"/>
                          <a:cs typeface="Century Gothic"/>
                        </a:rPr>
                        <a:t> </a:t>
                      </a:r>
                      <a:r>
                        <a:rPr lang="en-US" sz="1600" b="0" dirty="0" err="1" smtClean="0">
                          <a:latin typeface="Century Gothic"/>
                          <a:cs typeface="Century Gothic"/>
                        </a:rPr>
                        <a:t>karena</a:t>
                      </a:r>
                      <a:r>
                        <a:rPr lang="en-US" sz="1600" b="0" dirty="0" smtClean="0">
                          <a:latin typeface="Century Gothic"/>
                          <a:cs typeface="Century Gothic"/>
                        </a:rPr>
                        <a:t> </a:t>
                      </a:r>
                      <a:r>
                        <a:rPr lang="en-US" sz="1600" b="0" dirty="0" err="1" smtClean="0">
                          <a:latin typeface="Century Gothic"/>
                          <a:cs typeface="Century Gothic"/>
                        </a:rPr>
                        <a:t>sakit</a:t>
                      </a:r>
                      <a:r>
                        <a:rPr lang="en-US" sz="1600" b="0" baseline="0" dirty="0" smtClean="0">
                          <a:latin typeface="Century Gothic"/>
                          <a:cs typeface="Century Gothic"/>
                        </a:rPr>
                        <a:t> </a:t>
                      </a:r>
                      <a:r>
                        <a:rPr lang="en-US" sz="1600" b="0" baseline="0" dirty="0" err="1" smtClean="0">
                          <a:latin typeface="Century Gothic"/>
                          <a:cs typeface="Century Gothic"/>
                        </a:rPr>
                        <a:t>atau</a:t>
                      </a:r>
                      <a:r>
                        <a:rPr lang="en-US" sz="1600" b="0" baseline="0" dirty="0" smtClean="0">
                          <a:latin typeface="Century Gothic"/>
                          <a:cs typeface="Century Gothic"/>
                        </a:rPr>
                        <a:t> </a:t>
                      </a:r>
                      <a:r>
                        <a:rPr lang="en-US" sz="1600" b="0" baseline="0" dirty="0" err="1" smtClean="0">
                          <a:latin typeface="Century Gothic"/>
                          <a:cs typeface="Century Gothic"/>
                        </a:rPr>
                        <a:t>tindakan</a:t>
                      </a:r>
                      <a:r>
                        <a:rPr lang="en-US" sz="1600" b="0" baseline="0" dirty="0" smtClean="0">
                          <a:latin typeface="Century Gothic"/>
                          <a:cs typeface="Century Gothic"/>
                        </a:rPr>
                        <a:t> </a:t>
                      </a:r>
                      <a:r>
                        <a:rPr lang="en-US" sz="1600" b="0" baseline="0" dirty="0" err="1" smtClean="0">
                          <a:latin typeface="Century Gothic"/>
                          <a:cs typeface="Century Gothic"/>
                        </a:rPr>
                        <a:t>dari</a:t>
                      </a:r>
                      <a:r>
                        <a:rPr lang="en-US" sz="1600" b="0" baseline="0" dirty="0" smtClean="0">
                          <a:latin typeface="Century Gothic"/>
                          <a:cs typeface="Century Gothic"/>
                        </a:rPr>
                        <a:t> </a:t>
                      </a:r>
                      <a:r>
                        <a:rPr lang="en-US" sz="1600" b="0" baseline="0" dirty="0" err="1" smtClean="0">
                          <a:latin typeface="Century Gothic"/>
                          <a:cs typeface="Century Gothic"/>
                        </a:rPr>
                        <a:t>sakit</a:t>
                      </a:r>
                      <a:endParaRPr lang="en-US" sz="1600" b="0" dirty="0">
                        <a:latin typeface="Century Gothic"/>
                        <a:cs typeface="Century Gothic"/>
                      </a:endParaRPr>
                    </a:p>
                  </a:txBody>
                  <a:tcPr marT="45711" marB="45711"/>
                </a:tc>
                <a:tc>
                  <a:txBody>
                    <a:bodyPr/>
                    <a:lstStyle/>
                    <a:p>
                      <a:pPr>
                        <a:buFont typeface="Arial" pitchFamily="34" charset="0"/>
                        <a:buChar char="•"/>
                      </a:pPr>
                      <a:r>
                        <a:rPr lang="en-US" sz="1600" b="0" dirty="0" smtClean="0">
                          <a:latin typeface="Century Gothic"/>
                          <a:cs typeface="Century Gothic"/>
                        </a:rPr>
                        <a:t>Pain</a:t>
                      </a:r>
                      <a:r>
                        <a:rPr lang="en-US" sz="1600" b="0" baseline="0" dirty="0" smtClean="0">
                          <a:latin typeface="Century Gothic"/>
                          <a:cs typeface="Century Gothic"/>
                        </a:rPr>
                        <a:t> and </a:t>
                      </a:r>
                      <a:r>
                        <a:rPr lang="en-US" sz="1600" b="0" dirty="0" smtClean="0">
                          <a:latin typeface="Century Gothic"/>
                          <a:cs typeface="Century Gothic"/>
                        </a:rPr>
                        <a:t>Suffering</a:t>
                      </a:r>
                    </a:p>
                    <a:p>
                      <a:pPr>
                        <a:buFont typeface="Arial" pitchFamily="34" charset="0"/>
                        <a:buChar char="•"/>
                      </a:pPr>
                      <a:r>
                        <a:rPr lang="en-US" sz="1600" b="0" dirty="0" smtClean="0">
                          <a:latin typeface="Century Gothic"/>
                          <a:cs typeface="Century Gothic"/>
                        </a:rPr>
                        <a:t>Fatigue</a:t>
                      </a:r>
                    </a:p>
                    <a:p>
                      <a:pPr>
                        <a:buFont typeface="Arial" pitchFamily="34" charset="0"/>
                        <a:buChar char="•"/>
                      </a:pPr>
                      <a:r>
                        <a:rPr lang="en-US" sz="1600" b="0" dirty="0" smtClean="0">
                          <a:latin typeface="Century Gothic"/>
                          <a:cs typeface="Century Gothic"/>
                        </a:rPr>
                        <a:t>Anxiety</a:t>
                      </a:r>
                    </a:p>
                  </a:txBody>
                  <a:tcPr marT="45711" marB="45711"/>
                </a:tc>
              </a:tr>
            </a:tbl>
          </a:graphicData>
        </a:graphic>
      </p:graphicFrame>
    </p:spTree>
    <p:extLst>
      <p:ext uri="{BB962C8B-B14F-4D97-AF65-F5344CB8AC3E}">
        <p14:creationId xmlns:p14="http://schemas.microsoft.com/office/powerpoint/2010/main" val="29791990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Alternatif</a:t>
            </a:r>
            <a:r>
              <a:rPr lang="en-US" dirty="0" smtClean="0"/>
              <a:t> lain </a:t>
            </a:r>
            <a:r>
              <a:rPr lang="en-US" dirty="0" err="1" smtClean="0"/>
              <a:t>kategori</a:t>
            </a:r>
            <a:r>
              <a:rPr lang="en-US" dirty="0" smtClean="0"/>
              <a:t> </a:t>
            </a:r>
            <a:r>
              <a:rPr lang="en-US" dirty="0" err="1" smtClean="0"/>
              <a:t>Biaya</a:t>
            </a:r>
            <a:r>
              <a:rPr lang="en-US" dirty="0" smtClean="0"/>
              <a:t/>
            </a:r>
            <a:br>
              <a:rPr lang="en-US" dirty="0" smtClean="0"/>
            </a:br>
            <a:r>
              <a:rPr lang="en-US" sz="3100" dirty="0" smtClean="0"/>
              <a:t>(Drummond </a:t>
            </a:r>
            <a:r>
              <a:rPr lang="en-US" sz="3100" dirty="0"/>
              <a:t>et al, 2005</a:t>
            </a:r>
            <a:r>
              <a:rPr lang="en-US" sz="3100" dirty="0" smtClean="0"/>
              <a:t>)</a:t>
            </a:r>
            <a:endParaRPr lang="en-US" sz="3100" dirty="0"/>
          </a:p>
        </p:txBody>
      </p:sp>
      <p:sp>
        <p:nvSpPr>
          <p:cNvPr id="3" name="Content Placeholder 2"/>
          <p:cNvSpPr>
            <a:spLocks noGrp="1"/>
          </p:cNvSpPr>
          <p:nvPr>
            <p:ph idx="1"/>
          </p:nvPr>
        </p:nvSpPr>
        <p:spPr/>
        <p:txBody>
          <a:bodyPr>
            <a:normAutofit fontScale="85000" lnSpcReduction="10000"/>
          </a:bodyPr>
          <a:lstStyle/>
          <a:p>
            <a:r>
              <a:rPr lang="en-US" dirty="0" smtClean="0"/>
              <a:t>Health care sector cost</a:t>
            </a:r>
          </a:p>
          <a:p>
            <a:pPr lvl="1"/>
            <a:r>
              <a:rPr lang="en-US" dirty="0" err="1" smtClean="0"/>
              <a:t>Semua</a:t>
            </a:r>
            <a:r>
              <a:rPr lang="en-US" dirty="0" smtClean="0"/>
              <a:t> </a:t>
            </a:r>
            <a:r>
              <a:rPr lang="en-US" dirty="0" err="1" smtClean="0"/>
              <a:t>konsumsi</a:t>
            </a:r>
            <a:r>
              <a:rPr lang="en-US" dirty="0" smtClean="0"/>
              <a:t> </a:t>
            </a:r>
            <a:r>
              <a:rPr lang="en-US" dirty="0" err="1" smtClean="0"/>
              <a:t>sumberdaya</a:t>
            </a:r>
            <a:r>
              <a:rPr lang="en-US" dirty="0" smtClean="0"/>
              <a:t> </a:t>
            </a:r>
            <a:r>
              <a:rPr lang="en-US" dirty="0" err="1" smtClean="0"/>
              <a:t>untuk</a:t>
            </a:r>
            <a:r>
              <a:rPr lang="en-US" dirty="0" smtClean="0"/>
              <a:t> </a:t>
            </a:r>
            <a:r>
              <a:rPr lang="en-US" dirty="0" err="1" smtClean="0"/>
              <a:t>pelayanan</a:t>
            </a:r>
            <a:r>
              <a:rPr lang="en-US" dirty="0" smtClean="0"/>
              <a:t> yang </a:t>
            </a:r>
            <a:r>
              <a:rPr lang="en-US" dirty="0" err="1" smtClean="0"/>
              <a:t>digunakan</a:t>
            </a:r>
            <a:r>
              <a:rPr lang="en-US" dirty="0" smtClean="0"/>
              <a:t> </a:t>
            </a:r>
            <a:r>
              <a:rPr lang="en-US" dirty="0" err="1" smtClean="0"/>
              <a:t>oleh</a:t>
            </a:r>
            <a:r>
              <a:rPr lang="en-US" dirty="0" smtClean="0"/>
              <a:t> provider</a:t>
            </a:r>
          </a:p>
          <a:p>
            <a:pPr lvl="1"/>
            <a:r>
              <a:rPr lang="en-US" dirty="0" err="1" smtClean="0"/>
              <a:t>Mirip</a:t>
            </a:r>
            <a:r>
              <a:rPr lang="en-US" dirty="0" smtClean="0"/>
              <a:t> Direct medical cost, </a:t>
            </a:r>
            <a:r>
              <a:rPr lang="en-US" dirty="0" err="1" smtClean="0"/>
              <a:t>tidak</a:t>
            </a:r>
            <a:r>
              <a:rPr lang="en-US" dirty="0" smtClean="0"/>
              <a:t> </a:t>
            </a:r>
            <a:r>
              <a:rPr lang="en-US" dirty="0" err="1" smtClean="0"/>
              <a:t>termasuk</a:t>
            </a:r>
            <a:r>
              <a:rPr lang="en-US" dirty="0" smtClean="0"/>
              <a:t> </a:t>
            </a:r>
            <a:r>
              <a:rPr lang="en-US" dirty="0" err="1" smtClean="0"/>
              <a:t>biaya</a:t>
            </a:r>
            <a:r>
              <a:rPr lang="en-US" dirty="0" smtClean="0"/>
              <a:t> yang </a:t>
            </a:r>
            <a:r>
              <a:rPr lang="en-US" dirty="0" err="1" smtClean="0"/>
              <a:t>dibayarkan</a:t>
            </a:r>
            <a:r>
              <a:rPr lang="en-US" dirty="0" smtClean="0"/>
              <a:t> </a:t>
            </a:r>
            <a:r>
              <a:rPr lang="en-US" dirty="0" err="1" smtClean="0"/>
              <a:t>pasien</a:t>
            </a:r>
            <a:r>
              <a:rPr lang="en-US" dirty="0" smtClean="0"/>
              <a:t> (co-payment, </a:t>
            </a:r>
            <a:r>
              <a:rPr lang="en-US" dirty="0" err="1" smtClean="0"/>
              <a:t>deductables</a:t>
            </a:r>
            <a:r>
              <a:rPr lang="en-US" dirty="0" smtClean="0"/>
              <a:t>, </a:t>
            </a:r>
            <a:r>
              <a:rPr lang="en-US" dirty="0" err="1" smtClean="0"/>
              <a:t>dll</a:t>
            </a:r>
            <a:r>
              <a:rPr lang="en-US" dirty="0" smtClean="0"/>
              <a:t>)</a:t>
            </a:r>
          </a:p>
          <a:p>
            <a:r>
              <a:rPr lang="en-US" dirty="0" smtClean="0"/>
              <a:t>Cost to other sectors</a:t>
            </a:r>
          </a:p>
          <a:p>
            <a:pPr lvl="1"/>
            <a:r>
              <a:rPr lang="en-US" dirty="0" err="1" smtClean="0"/>
              <a:t>Beberapa</a:t>
            </a:r>
            <a:r>
              <a:rPr lang="en-US" dirty="0" smtClean="0"/>
              <a:t> </a:t>
            </a:r>
            <a:r>
              <a:rPr lang="en-US" dirty="0" err="1" smtClean="0"/>
              <a:t>penyakit</a:t>
            </a:r>
            <a:r>
              <a:rPr lang="en-US" dirty="0" smtClean="0"/>
              <a:t> </a:t>
            </a:r>
            <a:r>
              <a:rPr lang="en-US" dirty="0" err="1" smtClean="0"/>
              <a:t>memberikan</a:t>
            </a:r>
            <a:r>
              <a:rPr lang="en-US" dirty="0" smtClean="0"/>
              <a:t> </a:t>
            </a:r>
            <a:r>
              <a:rPr lang="en-US" dirty="0" err="1" smtClean="0"/>
              <a:t>dampak</a:t>
            </a:r>
            <a:r>
              <a:rPr lang="en-US" dirty="0" smtClean="0"/>
              <a:t> </a:t>
            </a:r>
            <a:r>
              <a:rPr lang="en-US" dirty="0" err="1" smtClean="0"/>
              <a:t>kepada</a:t>
            </a:r>
            <a:r>
              <a:rPr lang="en-US" dirty="0" smtClean="0"/>
              <a:t> </a:t>
            </a:r>
            <a:r>
              <a:rPr lang="en-US" dirty="0" err="1" smtClean="0"/>
              <a:t>sektor</a:t>
            </a:r>
            <a:r>
              <a:rPr lang="en-US" dirty="0" smtClean="0"/>
              <a:t> lain, </a:t>
            </a:r>
            <a:r>
              <a:rPr lang="en-US" dirty="0" err="1" smtClean="0"/>
              <a:t>seperti</a:t>
            </a:r>
            <a:r>
              <a:rPr lang="en-US" dirty="0" smtClean="0"/>
              <a:t> </a:t>
            </a:r>
            <a:r>
              <a:rPr lang="en-US" dirty="0" err="1" smtClean="0"/>
              <a:t>rumah</a:t>
            </a:r>
            <a:r>
              <a:rPr lang="en-US" dirty="0" smtClean="0"/>
              <a:t>, </a:t>
            </a:r>
            <a:r>
              <a:rPr lang="en-US" dirty="0" err="1" smtClean="0"/>
              <a:t>pendidikan</a:t>
            </a:r>
            <a:r>
              <a:rPr lang="en-US" dirty="0" smtClean="0"/>
              <a:t>, </a:t>
            </a:r>
            <a:r>
              <a:rPr lang="en-US" dirty="0" err="1" smtClean="0"/>
              <a:t>dsb</a:t>
            </a:r>
            <a:endParaRPr lang="en-US" dirty="0" smtClean="0"/>
          </a:p>
          <a:p>
            <a:pPr lvl="1"/>
            <a:r>
              <a:rPr lang="en-US" dirty="0" smtClean="0"/>
              <a:t>HIV AIDS : ODHA </a:t>
            </a:r>
            <a:r>
              <a:rPr lang="en-US" dirty="0" err="1" smtClean="0"/>
              <a:t>diberikan</a:t>
            </a:r>
            <a:r>
              <a:rPr lang="en-US" dirty="0" smtClean="0"/>
              <a:t> </a:t>
            </a:r>
            <a:r>
              <a:rPr lang="en-US" dirty="0" err="1" smtClean="0"/>
              <a:t>ketrampilan</a:t>
            </a:r>
            <a:r>
              <a:rPr lang="en-US" dirty="0" smtClean="0"/>
              <a:t> </a:t>
            </a:r>
            <a:r>
              <a:rPr lang="en-US" dirty="0" err="1" smtClean="0"/>
              <a:t>hidup</a:t>
            </a:r>
            <a:r>
              <a:rPr lang="en-US" dirty="0" smtClean="0"/>
              <a:t> </a:t>
            </a:r>
            <a:r>
              <a:rPr lang="en-US" dirty="0" err="1" smtClean="0"/>
              <a:t>dan</a:t>
            </a:r>
            <a:r>
              <a:rPr lang="en-US" dirty="0" smtClean="0"/>
              <a:t> </a:t>
            </a:r>
            <a:r>
              <a:rPr lang="en-US" dirty="0" err="1" smtClean="0"/>
              <a:t>bantuan</a:t>
            </a:r>
            <a:r>
              <a:rPr lang="en-US" dirty="0" smtClean="0"/>
              <a:t> modal, </a:t>
            </a:r>
            <a:r>
              <a:rPr lang="en-US" dirty="0" err="1" smtClean="0"/>
              <a:t>atau</a:t>
            </a:r>
            <a:r>
              <a:rPr lang="en-US" dirty="0" smtClean="0"/>
              <a:t> </a:t>
            </a:r>
            <a:r>
              <a:rPr lang="en-US" dirty="0" err="1" smtClean="0"/>
              <a:t>penyediaan</a:t>
            </a:r>
            <a:r>
              <a:rPr lang="en-US" dirty="0" smtClean="0"/>
              <a:t> </a:t>
            </a:r>
            <a:r>
              <a:rPr lang="en-US" dirty="0" err="1" smtClean="0"/>
              <a:t>rumah</a:t>
            </a:r>
            <a:r>
              <a:rPr lang="en-US" dirty="0" smtClean="0"/>
              <a:t> </a:t>
            </a:r>
            <a:r>
              <a:rPr lang="en-US" dirty="0" err="1" smtClean="0"/>
              <a:t>singgah</a:t>
            </a:r>
            <a:r>
              <a:rPr lang="en-US" dirty="0" smtClean="0"/>
              <a:t> </a:t>
            </a:r>
            <a:r>
              <a:rPr lang="en-US" dirty="0" err="1" smtClean="0"/>
              <a:t>dari</a:t>
            </a:r>
            <a:r>
              <a:rPr lang="en-US" dirty="0" smtClean="0"/>
              <a:t> </a:t>
            </a:r>
            <a:r>
              <a:rPr lang="en-US" dirty="0" err="1" smtClean="0"/>
              <a:t>Dinsos</a:t>
            </a:r>
            <a:endParaRPr lang="en-US" dirty="0" smtClean="0"/>
          </a:p>
          <a:p>
            <a:r>
              <a:rPr lang="en-US" dirty="0" smtClean="0"/>
              <a:t>Patient and family</a:t>
            </a:r>
          </a:p>
          <a:p>
            <a:pPr lvl="1"/>
            <a:r>
              <a:rPr lang="en-US" dirty="0" err="1" smtClean="0"/>
              <a:t>Biaya</a:t>
            </a:r>
            <a:r>
              <a:rPr lang="en-US" dirty="0" smtClean="0"/>
              <a:t> yang </a:t>
            </a:r>
            <a:r>
              <a:rPr lang="en-US" dirty="0" err="1" smtClean="0"/>
              <a:t>dikeluarkan</a:t>
            </a:r>
            <a:r>
              <a:rPr lang="en-US" dirty="0" smtClean="0"/>
              <a:t> </a:t>
            </a:r>
            <a:r>
              <a:rPr lang="en-US" dirty="0" err="1" smtClean="0"/>
              <a:t>pasien</a:t>
            </a:r>
            <a:r>
              <a:rPr lang="en-US" dirty="0" smtClean="0"/>
              <a:t>/</a:t>
            </a:r>
            <a:r>
              <a:rPr lang="en-US" dirty="0" err="1" smtClean="0"/>
              <a:t>keluarga</a:t>
            </a:r>
            <a:r>
              <a:rPr lang="en-US" dirty="0" smtClean="0"/>
              <a:t> </a:t>
            </a:r>
            <a:r>
              <a:rPr lang="en-US" dirty="0" err="1" smtClean="0"/>
              <a:t>termasul</a:t>
            </a:r>
            <a:r>
              <a:rPr lang="en-US" dirty="0" smtClean="0"/>
              <a:t> </a:t>
            </a:r>
            <a:r>
              <a:rPr lang="en-US" dirty="0" err="1" smtClean="0"/>
              <a:t>untuk</a:t>
            </a:r>
            <a:r>
              <a:rPr lang="en-US" dirty="0" smtClean="0"/>
              <a:t> direct / indirect medical cost</a:t>
            </a:r>
          </a:p>
          <a:p>
            <a:r>
              <a:rPr lang="en-US" dirty="0" smtClean="0"/>
              <a:t>Productivity cost</a:t>
            </a:r>
          </a:p>
          <a:p>
            <a:pPr lvl="1"/>
            <a:r>
              <a:rPr lang="en-US" dirty="0" err="1" smtClean="0"/>
              <a:t>Analoginya</a:t>
            </a:r>
            <a:r>
              <a:rPr lang="en-US" dirty="0" smtClean="0"/>
              <a:t> </a:t>
            </a:r>
            <a:r>
              <a:rPr lang="en-US" dirty="0" err="1" smtClean="0"/>
              <a:t>konsep</a:t>
            </a:r>
            <a:r>
              <a:rPr lang="en-US" dirty="0" smtClean="0"/>
              <a:t> </a:t>
            </a:r>
            <a:r>
              <a:rPr lang="en-US" dirty="0" err="1" smtClean="0"/>
              <a:t>ekonomi</a:t>
            </a:r>
            <a:r>
              <a:rPr lang="en-US" dirty="0" smtClean="0"/>
              <a:t> (indirect cost), </a:t>
            </a:r>
            <a:r>
              <a:rPr lang="en-US" dirty="0" err="1" smtClean="0"/>
              <a:t>bukan</a:t>
            </a:r>
            <a:r>
              <a:rPr lang="en-US" dirty="0" smtClean="0"/>
              <a:t> </a:t>
            </a:r>
            <a:r>
              <a:rPr lang="en-US" dirty="0" err="1" smtClean="0"/>
              <a:t>akutansi</a:t>
            </a:r>
            <a:r>
              <a:rPr lang="en-US" dirty="0" smtClean="0"/>
              <a:t>.</a:t>
            </a:r>
            <a:endParaRPr lang="en-US" dirty="0"/>
          </a:p>
        </p:txBody>
      </p:sp>
    </p:spTree>
    <p:extLst>
      <p:ext uri="{BB962C8B-B14F-4D97-AF65-F5344CB8AC3E}">
        <p14:creationId xmlns:p14="http://schemas.microsoft.com/office/powerpoint/2010/main" val="38854500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a:t>
            </a:r>
            <a:endParaRPr lang="id-ID" dirty="0"/>
          </a:p>
        </p:txBody>
      </p:sp>
      <p:sp>
        <p:nvSpPr>
          <p:cNvPr id="3" name="Content Placeholder 2"/>
          <p:cNvSpPr>
            <a:spLocks noGrp="1"/>
          </p:cNvSpPr>
          <p:nvPr>
            <p:ph idx="1"/>
          </p:nvPr>
        </p:nvSpPr>
        <p:spPr/>
        <p:txBody>
          <a:bodyPr>
            <a:normAutofit/>
          </a:bodyPr>
          <a:lstStyle/>
          <a:p>
            <a:r>
              <a:rPr lang="id-ID" dirty="0" smtClean="0"/>
              <a:t>Merujuk pada kuliah EKOKES sebelumnya:</a:t>
            </a:r>
          </a:p>
          <a:p>
            <a:pPr lvl="1">
              <a:defRPr/>
            </a:pPr>
            <a:r>
              <a:rPr lang="en-US" dirty="0" err="1"/>
              <a:t>Biaya</a:t>
            </a:r>
            <a:r>
              <a:rPr lang="en-US" dirty="0"/>
              <a:t> </a:t>
            </a:r>
            <a:r>
              <a:rPr lang="en-US" dirty="0" err="1"/>
              <a:t>langsung</a:t>
            </a:r>
            <a:r>
              <a:rPr lang="en-US" dirty="0"/>
              <a:t> </a:t>
            </a:r>
            <a:r>
              <a:rPr lang="en-US" dirty="0" err="1"/>
              <a:t>dan</a:t>
            </a:r>
            <a:r>
              <a:rPr lang="en-US" dirty="0"/>
              <a:t> </a:t>
            </a:r>
            <a:r>
              <a:rPr lang="en-US" dirty="0" err="1"/>
              <a:t>Tidak</a:t>
            </a:r>
            <a:r>
              <a:rPr lang="en-US" dirty="0"/>
              <a:t> </a:t>
            </a:r>
            <a:r>
              <a:rPr lang="en-US" dirty="0" err="1"/>
              <a:t>Langsung</a:t>
            </a:r>
            <a:endParaRPr lang="id-ID" dirty="0"/>
          </a:p>
          <a:p>
            <a:pPr lvl="1">
              <a:defRPr/>
            </a:pPr>
            <a:r>
              <a:rPr lang="id-ID" dirty="0"/>
              <a:t>Investasi dan operasional</a:t>
            </a:r>
            <a:r>
              <a:rPr lang="id-ID" dirty="0" smtClean="0"/>
              <a:t>,</a:t>
            </a:r>
          </a:p>
          <a:p>
            <a:pPr lvl="1">
              <a:defRPr/>
            </a:pPr>
            <a:r>
              <a:rPr lang="id-ID" dirty="0" smtClean="0"/>
              <a:t>Fixed </a:t>
            </a:r>
            <a:r>
              <a:rPr lang="id-ID" dirty="0"/>
              <a:t>dan variable </a:t>
            </a:r>
            <a:r>
              <a:rPr lang="id-ID" dirty="0" smtClean="0"/>
              <a:t>costs</a:t>
            </a:r>
          </a:p>
          <a:p>
            <a:pPr lvl="1">
              <a:defRPr/>
            </a:pPr>
            <a:r>
              <a:rPr lang="id-ID" dirty="0" smtClean="0"/>
              <a:t>Biaya aktual vs future cost, misal mengh</a:t>
            </a:r>
            <a:r>
              <a:rPr lang="en-US" dirty="0" err="1" smtClean="0"/>
              <a:t>i</a:t>
            </a:r>
            <a:r>
              <a:rPr lang="id-ID" dirty="0" smtClean="0"/>
              <a:t>tung biaya satuan untuk evaluasi menggunakan data retrospektif vs mengestimasi biaya untuk CBA di mana biaya dan manfaat dikorbankan dan dirasakan untuk kurun waktu sepuluh tahun ke depan</a:t>
            </a:r>
            <a:endParaRPr lang="en-US" dirty="0"/>
          </a:p>
          <a:p>
            <a:pPr lvl="1"/>
            <a:endParaRPr lang="id-ID" dirty="0"/>
          </a:p>
        </p:txBody>
      </p:sp>
    </p:spTree>
    <p:extLst>
      <p:ext uri="{BB962C8B-B14F-4D97-AF65-F5344CB8AC3E}">
        <p14:creationId xmlns:p14="http://schemas.microsoft.com/office/powerpoint/2010/main" val="29224181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6AA6981-622F-4D6C-BD94-BD211E41705E}" type="slidenum">
              <a:rPr lang="en-GB"/>
              <a:pPr/>
              <a:t>8</a:t>
            </a:fld>
            <a:endParaRPr lang="en-GB"/>
          </a:p>
        </p:txBody>
      </p:sp>
      <p:sp>
        <p:nvSpPr>
          <p:cNvPr id="81922" name="Rectangle 2"/>
          <p:cNvSpPr>
            <a:spLocks noGrp="1" noChangeArrowheads="1"/>
          </p:cNvSpPr>
          <p:nvPr>
            <p:ph type="title"/>
          </p:nvPr>
        </p:nvSpPr>
        <p:spPr/>
        <p:txBody>
          <a:bodyPr/>
          <a:lstStyle/>
          <a:p>
            <a:r>
              <a:rPr lang="en-US" sz="2000"/>
              <a:t>CALCULATE THE COSTS AND EXPENDITURE</a:t>
            </a:r>
          </a:p>
        </p:txBody>
      </p:sp>
      <p:sp>
        <p:nvSpPr>
          <p:cNvPr id="81923" name="Rectangle 3"/>
          <p:cNvSpPr>
            <a:spLocks noGrp="1" noChangeArrowheads="1"/>
          </p:cNvSpPr>
          <p:nvPr>
            <p:ph type="body" idx="1"/>
          </p:nvPr>
        </p:nvSpPr>
        <p:spPr>
          <a:xfrm>
            <a:off x="323850" y="1052513"/>
            <a:ext cx="8424863" cy="5545137"/>
          </a:xfrm>
        </p:spPr>
        <p:txBody>
          <a:bodyPr>
            <a:normAutofit lnSpcReduction="10000"/>
          </a:bodyPr>
          <a:lstStyle/>
          <a:p>
            <a:pPr>
              <a:lnSpc>
                <a:spcPct val="90000"/>
              </a:lnSpc>
            </a:pPr>
            <a:endParaRPr lang="en-US" sz="1600" dirty="0" smtClean="0"/>
          </a:p>
          <a:p>
            <a:pPr>
              <a:lnSpc>
                <a:spcPct val="90000"/>
              </a:lnSpc>
            </a:pPr>
            <a:r>
              <a:rPr lang="en-US" sz="1600" dirty="0" smtClean="0"/>
              <a:t>Costing </a:t>
            </a:r>
            <a:r>
              <a:rPr lang="en-US" sz="1600" dirty="0"/>
              <a:t>can be used for planning </a:t>
            </a:r>
            <a:endParaRPr lang="en-US" sz="1600" dirty="0">
              <a:sym typeface="Wingdings" pitchFamily="2" charset="2"/>
            </a:endParaRPr>
          </a:p>
          <a:p>
            <a:pPr lvl="1">
              <a:lnSpc>
                <a:spcPct val="90000"/>
              </a:lnSpc>
            </a:pPr>
            <a:r>
              <a:rPr lang="en-US" sz="1600" dirty="0">
                <a:sym typeface="Wingdings" pitchFamily="2" charset="2"/>
              </a:rPr>
              <a:t>Costing for budgeting purpose : to estimate resources needed to fill up the shortfall</a:t>
            </a:r>
          </a:p>
          <a:p>
            <a:pPr lvl="1">
              <a:lnSpc>
                <a:spcPct val="90000"/>
              </a:lnSpc>
            </a:pPr>
            <a:r>
              <a:rPr lang="en-US" sz="1600" dirty="0">
                <a:sym typeface="Wingdings" pitchFamily="2" charset="2"/>
              </a:rPr>
              <a:t>Examples: Reproductive Health Costing</a:t>
            </a:r>
          </a:p>
          <a:p>
            <a:pPr lvl="1">
              <a:lnSpc>
                <a:spcPct val="90000"/>
              </a:lnSpc>
            </a:pPr>
            <a:r>
              <a:rPr lang="en-US" sz="1600" dirty="0">
                <a:sym typeface="Wingdings" pitchFamily="2" charset="2"/>
              </a:rPr>
              <a:t>Try to overview how much money needed to scale up program and the gap, whether it is realistic, sufficient and useful for advocacy</a:t>
            </a:r>
          </a:p>
          <a:p>
            <a:pPr>
              <a:lnSpc>
                <a:spcPct val="90000"/>
              </a:lnSpc>
            </a:pPr>
            <a:endParaRPr lang="en-US" sz="1600" dirty="0">
              <a:sym typeface="Wingdings" pitchFamily="2" charset="2"/>
            </a:endParaRPr>
          </a:p>
          <a:p>
            <a:pPr>
              <a:lnSpc>
                <a:spcPct val="90000"/>
              </a:lnSpc>
            </a:pPr>
            <a:r>
              <a:rPr lang="en-US" sz="1600" dirty="0">
                <a:sym typeface="Wingdings" pitchFamily="2" charset="2"/>
              </a:rPr>
              <a:t>Costing for evaluation</a:t>
            </a:r>
          </a:p>
          <a:p>
            <a:pPr lvl="1">
              <a:lnSpc>
                <a:spcPct val="90000"/>
              </a:lnSpc>
            </a:pPr>
            <a:r>
              <a:rPr lang="en-US" sz="1600" dirty="0">
                <a:sym typeface="Wingdings" pitchFamily="2" charset="2"/>
              </a:rPr>
              <a:t>Using cost data as the basis for economic evaluation such as CMA, CUA, CBA etc</a:t>
            </a:r>
          </a:p>
          <a:p>
            <a:pPr lvl="1">
              <a:lnSpc>
                <a:spcPct val="90000"/>
              </a:lnSpc>
            </a:pPr>
            <a:r>
              <a:rPr lang="en-US" sz="1600" dirty="0">
                <a:sym typeface="Wingdings" pitchFamily="2" charset="2"/>
              </a:rPr>
              <a:t>Actual costs (based on program activities that being evaluated in the study)</a:t>
            </a:r>
          </a:p>
          <a:p>
            <a:pPr lvl="1">
              <a:lnSpc>
                <a:spcPct val="90000"/>
              </a:lnSpc>
            </a:pPr>
            <a:r>
              <a:rPr lang="en-US" sz="1600" dirty="0">
                <a:sym typeface="Wingdings" pitchFamily="2" charset="2"/>
              </a:rPr>
              <a:t>Example: </a:t>
            </a:r>
          </a:p>
          <a:p>
            <a:pPr lvl="2">
              <a:lnSpc>
                <a:spcPct val="90000"/>
              </a:lnSpc>
            </a:pPr>
            <a:r>
              <a:rPr lang="en-US" sz="1600" dirty="0">
                <a:sym typeface="Wingdings" pitchFamily="2" charset="2"/>
              </a:rPr>
              <a:t>Cost of midwifery program in rural West Java 2006</a:t>
            </a:r>
          </a:p>
          <a:p>
            <a:pPr lvl="2">
              <a:lnSpc>
                <a:spcPct val="90000"/>
              </a:lnSpc>
            </a:pPr>
            <a:r>
              <a:rPr lang="en-US" sz="1600" dirty="0">
                <a:sym typeface="Wingdings" pitchFamily="2" charset="2"/>
              </a:rPr>
              <a:t>Cost of Obstetric care and economic consequences for the mothers in hospital of </a:t>
            </a:r>
            <a:r>
              <a:rPr lang="en-US" sz="1600" dirty="0" err="1">
                <a:sym typeface="Wingdings" pitchFamily="2" charset="2"/>
              </a:rPr>
              <a:t>Serang</a:t>
            </a:r>
            <a:r>
              <a:rPr lang="en-US" sz="1600" dirty="0">
                <a:sym typeface="Wingdings" pitchFamily="2" charset="2"/>
              </a:rPr>
              <a:t> and </a:t>
            </a:r>
            <a:r>
              <a:rPr lang="en-US" sz="1600" dirty="0" err="1">
                <a:sym typeface="Wingdings" pitchFamily="2" charset="2"/>
              </a:rPr>
              <a:t>Pandeglang</a:t>
            </a:r>
            <a:r>
              <a:rPr lang="en-US" sz="1600" dirty="0">
                <a:sym typeface="Wingdings" pitchFamily="2" charset="2"/>
              </a:rPr>
              <a:t> districts</a:t>
            </a:r>
          </a:p>
          <a:p>
            <a:pPr lvl="1">
              <a:lnSpc>
                <a:spcPct val="90000"/>
              </a:lnSpc>
            </a:pPr>
            <a:endParaRPr lang="en-US" sz="1600" dirty="0">
              <a:sym typeface="Wingdings" pitchFamily="2" charset="2"/>
            </a:endParaRPr>
          </a:p>
          <a:p>
            <a:pPr>
              <a:lnSpc>
                <a:spcPct val="90000"/>
              </a:lnSpc>
            </a:pPr>
            <a:r>
              <a:rPr lang="en-US" sz="1600" dirty="0">
                <a:sym typeface="Wingdings" pitchFamily="2" charset="2"/>
              </a:rPr>
              <a:t>Financing </a:t>
            </a:r>
          </a:p>
          <a:p>
            <a:pPr lvl="1">
              <a:lnSpc>
                <a:spcPct val="90000"/>
              </a:lnSpc>
            </a:pPr>
            <a:r>
              <a:rPr lang="en-US" sz="1600" dirty="0">
                <a:sym typeface="Wingdings" pitchFamily="2" charset="2"/>
              </a:rPr>
              <a:t>Looking at the flow of fund,  ‘health account’ (track down the expenditure or spending/ $, sources and uses of fund, providers and beneficiaries)</a:t>
            </a:r>
          </a:p>
          <a:p>
            <a:pPr lvl="1">
              <a:lnSpc>
                <a:spcPct val="90000"/>
              </a:lnSpc>
            </a:pPr>
            <a:r>
              <a:rPr lang="en-US" sz="1600" dirty="0">
                <a:sym typeface="Wingdings" pitchFamily="2" charset="2"/>
              </a:rPr>
              <a:t>Financial cost</a:t>
            </a:r>
          </a:p>
          <a:p>
            <a:pPr lvl="1">
              <a:lnSpc>
                <a:spcPct val="90000"/>
              </a:lnSpc>
            </a:pPr>
            <a:r>
              <a:rPr lang="en-US" sz="1600" dirty="0">
                <a:sym typeface="Wingdings" pitchFamily="2" charset="2"/>
              </a:rPr>
              <a:t>Example: Analysis of financial flow for maternal health in Indonesia</a:t>
            </a:r>
          </a:p>
          <a:p>
            <a:pPr lvl="1">
              <a:lnSpc>
                <a:spcPct val="90000"/>
              </a:lnSpc>
            </a:pPr>
            <a:r>
              <a:rPr lang="en-US" sz="1600" dirty="0">
                <a:sym typeface="Wingdings" pitchFamily="2" charset="2"/>
              </a:rPr>
              <a:t>Try to respond issues on efficiency, equity, sustainability , monitor how the fund flows</a:t>
            </a:r>
          </a:p>
          <a:p>
            <a:pPr>
              <a:lnSpc>
                <a:spcPct val="90000"/>
              </a:lnSpc>
            </a:pPr>
            <a:endParaRPr lang="en-US" sz="1600" dirty="0"/>
          </a:p>
        </p:txBody>
      </p:sp>
    </p:spTree>
    <p:extLst>
      <p:ext uri="{BB962C8B-B14F-4D97-AF65-F5344CB8AC3E}">
        <p14:creationId xmlns:p14="http://schemas.microsoft.com/office/powerpoint/2010/main" val="31137983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428625"/>
            <a:ext cx="7467600" cy="725488"/>
          </a:xfrm>
        </p:spPr>
        <p:txBody>
          <a:bodyPr>
            <a:normAutofit fontScale="90000"/>
          </a:bodyPr>
          <a:lstStyle/>
          <a:p>
            <a:pPr algn="ctr">
              <a:defRPr/>
            </a:pPr>
            <a:r>
              <a:rPr lang="en-US" b="1" dirty="0" err="1" smtClean="0"/>
              <a:t>Perspe</a:t>
            </a:r>
            <a:r>
              <a:rPr lang="id-ID" b="1" dirty="0" smtClean="0"/>
              <a:t>k</a:t>
            </a:r>
            <a:r>
              <a:rPr lang="en-US" b="1" dirty="0" err="1" smtClean="0"/>
              <a:t>ti</a:t>
            </a:r>
            <a:r>
              <a:rPr lang="id-ID" b="1" dirty="0" smtClean="0"/>
              <a:t>f siapa?</a:t>
            </a:r>
            <a:endParaRPr lang="en-US" b="1" dirty="0"/>
          </a:p>
        </p:txBody>
      </p:sp>
      <p:sp>
        <p:nvSpPr>
          <p:cNvPr id="12291" name="Content Placeholder 2"/>
          <p:cNvSpPr>
            <a:spLocks noGrp="1"/>
          </p:cNvSpPr>
          <p:nvPr>
            <p:ph sz="quarter" idx="1"/>
          </p:nvPr>
        </p:nvSpPr>
        <p:spPr>
          <a:xfrm>
            <a:off x="457200" y="1643063"/>
            <a:ext cx="7467600" cy="4830762"/>
          </a:xfrm>
        </p:spPr>
        <p:txBody>
          <a:bodyPr>
            <a:normAutofit/>
          </a:bodyPr>
          <a:lstStyle/>
          <a:p>
            <a:r>
              <a:rPr lang="id-ID" dirty="0" smtClean="0"/>
              <a:t>Estimasi biaya </a:t>
            </a:r>
            <a:r>
              <a:rPr lang="en-US" dirty="0" smtClean="0"/>
              <a:t> </a:t>
            </a:r>
            <a:r>
              <a:rPr lang="en-US" dirty="0" err="1" smtClean="0"/>
              <a:t>tergantung</a:t>
            </a:r>
            <a:r>
              <a:rPr lang="en-US" dirty="0" smtClean="0"/>
              <a:t> </a:t>
            </a:r>
            <a:r>
              <a:rPr lang="en-US" dirty="0" err="1" smtClean="0"/>
              <a:t>dari</a:t>
            </a:r>
            <a:r>
              <a:rPr lang="en-US" dirty="0" smtClean="0"/>
              <a:t> </a:t>
            </a:r>
            <a:r>
              <a:rPr lang="id-ID" dirty="0" smtClean="0"/>
              <a:t>perspektif siapa</a:t>
            </a:r>
            <a:endParaRPr lang="en-US" dirty="0" smtClean="0"/>
          </a:p>
          <a:p>
            <a:r>
              <a:rPr lang="en-US" b="1" dirty="0" err="1" smtClean="0"/>
              <a:t>Misal</a:t>
            </a:r>
            <a:r>
              <a:rPr lang="en-US" b="1" dirty="0" smtClean="0"/>
              <a:t> cost </a:t>
            </a:r>
            <a:r>
              <a:rPr lang="en-US" b="1" dirty="0" err="1" smtClean="0"/>
              <a:t>untuk</a:t>
            </a:r>
            <a:r>
              <a:rPr lang="en-US" b="1" dirty="0" smtClean="0"/>
              <a:t> </a:t>
            </a:r>
            <a:r>
              <a:rPr lang="en-US" b="1" dirty="0" err="1" smtClean="0"/>
              <a:t>perawatan</a:t>
            </a:r>
            <a:r>
              <a:rPr lang="en-US" b="1" dirty="0" smtClean="0"/>
              <a:t> </a:t>
            </a:r>
            <a:r>
              <a:rPr lang="en-US" b="1" dirty="0" err="1" smtClean="0"/>
              <a:t>Kemoterapi</a:t>
            </a:r>
            <a:endParaRPr lang="en-US" b="1" dirty="0" smtClean="0"/>
          </a:p>
          <a:p>
            <a:r>
              <a:rPr lang="en-US" dirty="0" smtClean="0"/>
              <a:t>Perspective Health Care Provider/RS -&gt; </a:t>
            </a:r>
            <a:r>
              <a:rPr lang="en-US" dirty="0" err="1" smtClean="0"/>
              <a:t>Berapa</a:t>
            </a:r>
            <a:r>
              <a:rPr lang="en-US" dirty="0" smtClean="0"/>
              <a:t> </a:t>
            </a:r>
            <a:r>
              <a:rPr lang="en-US" dirty="0" err="1" smtClean="0"/>
              <a:t>biaya</a:t>
            </a:r>
            <a:r>
              <a:rPr lang="en-US" dirty="0" smtClean="0"/>
              <a:t> yang </a:t>
            </a:r>
            <a:r>
              <a:rPr lang="en-US" dirty="0" err="1" smtClean="0"/>
              <a:t>dikeluarkan</a:t>
            </a:r>
            <a:r>
              <a:rPr lang="en-US" dirty="0" smtClean="0"/>
              <a:t> RS </a:t>
            </a:r>
            <a:r>
              <a:rPr lang="en-US" dirty="0" err="1" smtClean="0"/>
              <a:t>untuk</a:t>
            </a:r>
            <a:r>
              <a:rPr lang="en-US" dirty="0" smtClean="0"/>
              <a:t> </a:t>
            </a:r>
            <a:r>
              <a:rPr lang="en-US" dirty="0" err="1" smtClean="0"/>
              <a:t>memberikan</a:t>
            </a:r>
            <a:r>
              <a:rPr lang="en-US" dirty="0" smtClean="0"/>
              <a:t> </a:t>
            </a:r>
            <a:r>
              <a:rPr lang="en-US" dirty="0" err="1" smtClean="0"/>
              <a:t>pelayanan</a:t>
            </a:r>
            <a:r>
              <a:rPr lang="en-US" dirty="0" smtClean="0"/>
              <a:t> </a:t>
            </a:r>
            <a:r>
              <a:rPr lang="en-US" dirty="0" err="1" smtClean="0"/>
              <a:t>Kemoterapi</a:t>
            </a:r>
            <a:r>
              <a:rPr lang="en-US" dirty="0" smtClean="0"/>
              <a:t> </a:t>
            </a:r>
            <a:r>
              <a:rPr lang="en-US" dirty="0" err="1" smtClean="0"/>
              <a:t>ke</a:t>
            </a:r>
            <a:r>
              <a:rPr lang="en-US" dirty="0" smtClean="0"/>
              <a:t> </a:t>
            </a:r>
            <a:r>
              <a:rPr lang="en-US" dirty="0" err="1" smtClean="0"/>
              <a:t>pasien</a:t>
            </a:r>
            <a:r>
              <a:rPr lang="en-US" dirty="0" smtClean="0"/>
              <a:t>.</a:t>
            </a:r>
          </a:p>
          <a:p>
            <a:pPr lvl="1"/>
            <a:r>
              <a:rPr lang="en-US" dirty="0" err="1" smtClean="0"/>
              <a:t>Biaya</a:t>
            </a:r>
            <a:r>
              <a:rPr lang="en-US" dirty="0" smtClean="0"/>
              <a:t> </a:t>
            </a:r>
            <a:r>
              <a:rPr lang="en-US" dirty="0" err="1" smtClean="0"/>
              <a:t>gedung</a:t>
            </a:r>
            <a:r>
              <a:rPr lang="en-US" dirty="0" smtClean="0"/>
              <a:t>, </a:t>
            </a:r>
            <a:r>
              <a:rPr lang="en-US" dirty="0" err="1" smtClean="0"/>
              <a:t>biaya</a:t>
            </a:r>
            <a:r>
              <a:rPr lang="en-US" dirty="0" smtClean="0"/>
              <a:t> </a:t>
            </a:r>
            <a:r>
              <a:rPr lang="en-US" dirty="0" err="1" smtClean="0"/>
              <a:t>alat</a:t>
            </a:r>
            <a:r>
              <a:rPr lang="en-US" dirty="0" smtClean="0"/>
              <a:t> </a:t>
            </a:r>
            <a:r>
              <a:rPr lang="en-US" dirty="0" err="1" smtClean="0"/>
              <a:t>medik</a:t>
            </a:r>
            <a:r>
              <a:rPr lang="en-US" dirty="0" smtClean="0"/>
              <a:t>, </a:t>
            </a:r>
            <a:r>
              <a:rPr lang="en-US" dirty="0" err="1" smtClean="0"/>
              <a:t>biaya</a:t>
            </a:r>
            <a:r>
              <a:rPr lang="en-US" dirty="0" smtClean="0"/>
              <a:t> </a:t>
            </a:r>
            <a:r>
              <a:rPr lang="en-US" dirty="0" err="1" smtClean="0"/>
              <a:t>alat</a:t>
            </a:r>
            <a:r>
              <a:rPr lang="en-US" dirty="0" smtClean="0"/>
              <a:t> non </a:t>
            </a:r>
            <a:r>
              <a:rPr lang="en-US" dirty="0" err="1" smtClean="0"/>
              <a:t>medik</a:t>
            </a:r>
            <a:endParaRPr lang="en-US" dirty="0" smtClean="0"/>
          </a:p>
          <a:p>
            <a:pPr lvl="1"/>
            <a:r>
              <a:rPr lang="en-US" dirty="0" err="1" smtClean="0"/>
              <a:t>Gaji</a:t>
            </a:r>
            <a:r>
              <a:rPr lang="en-US" dirty="0" smtClean="0"/>
              <a:t> </a:t>
            </a:r>
            <a:r>
              <a:rPr lang="en-US" dirty="0" err="1" smtClean="0"/>
              <a:t>dokter</a:t>
            </a:r>
            <a:r>
              <a:rPr lang="en-US" dirty="0" smtClean="0"/>
              <a:t>, </a:t>
            </a:r>
            <a:r>
              <a:rPr lang="en-US" dirty="0" err="1" smtClean="0"/>
              <a:t>gaji</a:t>
            </a:r>
            <a:r>
              <a:rPr lang="en-US" dirty="0" smtClean="0"/>
              <a:t> </a:t>
            </a:r>
            <a:r>
              <a:rPr lang="en-US" dirty="0" err="1" smtClean="0"/>
              <a:t>perawat</a:t>
            </a:r>
            <a:r>
              <a:rPr lang="en-US" dirty="0" smtClean="0"/>
              <a:t>, </a:t>
            </a:r>
            <a:r>
              <a:rPr lang="en-US" dirty="0" err="1" smtClean="0"/>
              <a:t>obat</a:t>
            </a:r>
            <a:r>
              <a:rPr lang="en-US" dirty="0" smtClean="0"/>
              <a:t>, </a:t>
            </a:r>
            <a:r>
              <a:rPr lang="en-US" dirty="0" err="1" smtClean="0"/>
              <a:t>bahan</a:t>
            </a:r>
            <a:r>
              <a:rPr lang="en-US" dirty="0" smtClean="0"/>
              <a:t> </a:t>
            </a:r>
            <a:r>
              <a:rPr lang="en-US" dirty="0" err="1" smtClean="0"/>
              <a:t>habis</a:t>
            </a:r>
            <a:r>
              <a:rPr lang="en-US" dirty="0" smtClean="0"/>
              <a:t> </a:t>
            </a:r>
            <a:r>
              <a:rPr lang="en-US" dirty="0" err="1" smtClean="0"/>
              <a:t>pakai</a:t>
            </a:r>
            <a:r>
              <a:rPr lang="en-US" dirty="0" smtClean="0"/>
              <a:t>, </a:t>
            </a:r>
            <a:r>
              <a:rPr lang="en-US" dirty="0" err="1" smtClean="0"/>
              <a:t>alat</a:t>
            </a:r>
            <a:r>
              <a:rPr lang="en-US" dirty="0" smtClean="0"/>
              <a:t> </a:t>
            </a:r>
            <a:r>
              <a:rPr lang="en-US" dirty="0" err="1" smtClean="0"/>
              <a:t>medis</a:t>
            </a:r>
            <a:r>
              <a:rPr lang="en-US" dirty="0" smtClean="0"/>
              <a:t> </a:t>
            </a:r>
            <a:r>
              <a:rPr lang="en-US" dirty="0" err="1" smtClean="0"/>
              <a:t>habis</a:t>
            </a:r>
            <a:r>
              <a:rPr lang="en-US" dirty="0" smtClean="0"/>
              <a:t> </a:t>
            </a:r>
            <a:r>
              <a:rPr lang="en-US" dirty="0" err="1" smtClean="0"/>
              <a:t>pakai</a:t>
            </a:r>
            <a:endParaRPr lang="en-US" dirty="0" smtClean="0"/>
          </a:p>
          <a:p>
            <a:pPr lvl="1"/>
            <a:r>
              <a:rPr lang="en-US" dirty="0" err="1" smtClean="0"/>
              <a:t>Biaya</a:t>
            </a:r>
            <a:r>
              <a:rPr lang="en-US" dirty="0" smtClean="0"/>
              <a:t> </a:t>
            </a:r>
            <a:r>
              <a:rPr lang="en-US" dirty="0" err="1" smtClean="0"/>
              <a:t>pemeliharaan</a:t>
            </a:r>
            <a:r>
              <a:rPr lang="en-US" dirty="0" smtClean="0"/>
              <a:t> </a:t>
            </a:r>
            <a:r>
              <a:rPr lang="en-US" dirty="0" err="1" smtClean="0"/>
              <a:t>alat</a:t>
            </a:r>
            <a:r>
              <a:rPr lang="en-US" dirty="0" smtClean="0"/>
              <a:t> </a:t>
            </a:r>
            <a:r>
              <a:rPr lang="en-US" dirty="0" err="1" smtClean="0"/>
              <a:t>dan</a:t>
            </a:r>
            <a:r>
              <a:rPr lang="en-US" dirty="0" smtClean="0"/>
              <a:t> </a:t>
            </a:r>
            <a:r>
              <a:rPr lang="en-US" dirty="0" err="1" smtClean="0"/>
              <a:t>gedung</a:t>
            </a:r>
            <a:endParaRPr lang="en-US" dirty="0" smtClean="0"/>
          </a:p>
          <a:p>
            <a:endParaRPr lang="en-US" dirty="0" smtClean="0"/>
          </a:p>
        </p:txBody>
      </p:sp>
    </p:spTree>
    <p:extLst>
      <p:ext uri="{BB962C8B-B14F-4D97-AF65-F5344CB8AC3E}">
        <p14:creationId xmlns:p14="http://schemas.microsoft.com/office/powerpoint/2010/main" val="23927328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1147</Words>
  <Application>Microsoft Macintosh PowerPoint</Application>
  <PresentationFormat>On-screen Show (4:3)</PresentationFormat>
  <Paragraphs>161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COSTING DALAM KESEHATAN</vt:lpstr>
      <vt:lpstr>Outline</vt:lpstr>
      <vt:lpstr>Cost (biaya) dan istilah cost</vt:lpstr>
      <vt:lpstr>Type of cost (Rascati, 2009)</vt:lpstr>
      <vt:lpstr>Alternatif lain kategori Biaya (Drummond et al, 2005)</vt:lpstr>
      <vt:lpstr>BIAYA</vt:lpstr>
      <vt:lpstr>CALCULATE THE COSTS AND EXPENDITURE</vt:lpstr>
      <vt:lpstr>Perspektif siapa?</vt:lpstr>
      <vt:lpstr>Lanjutan….</vt:lpstr>
      <vt:lpstr>Lanjutan….</vt:lpstr>
      <vt:lpstr>TOP-DOWN vs BOTTOM UP</vt:lpstr>
      <vt:lpstr>DIRECT COST and INDIRECT COST: COST OBJECT: PELAYANAN KEMOTERAPI</vt:lpstr>
      <vt:lpstr>Pemicu Biaya (Cost Drivers)</vt:lpstr>
      <vt:lpstr>Penyesuaian Waktu</vt:lpstr>
      <vt:lpstr>Average versus Marginal or Incremental Cost</vt:lpstr>
      <vt:lpstr>DISKUSI (1) </vt:lpstr>
      <vt:lpstr>KESIMPULAN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anggun nabila</dc:creator>
  <cp:lastModifiedBy>anggun nabila</cp:lastModifiedBy>
  <cp:revision>10</cp:revision>
  <dcterms:created xsi:type="dcterms:W3CDTF">2017-11-04T16:59:32Z</dcterms:created>
  <dcterms:modified xsi:type="dcterms:W3CDTF">2018-04-05T07:13:23Z</dcterms:modified>
</cp:coreProperties>
</file>