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BEAFC-219E-4469-B9A0-20E2D8B7FF3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DA19FF-C0A1-426D-B6ED-B92BFA18D507}">
      <dgm:prSet phldrT="[Text]"/>
      <dgm:spPr/>
      <dgm:t>
        <a:bodyPr/>
        <a:lstStyle/>
        <a:p>
          <a:pPr algn="ctr"/>
          <a:r>
            <a:rPr lang="en-US" b="1" dirty="0" smtClean="0"/>
            <a:t>DIRECT COST</a:t>
          </a:r>
        </a:p>
        <a:p>
          <a:pPr algn="ctr"/>
          <a:r>
            <a:rPr lang="en-US" dirty="0" err="1" smtClean="0"/>
            <a:t>Biaya</a:t>
          </a:r>
          <a:r>
            <a:rPr lang="en-US" dirty="0" smtClean="0"/>
            <a:t> IGD, </a:t>
          </a:r>
          <a:r>
            <a:rPr lang="en-US" dirty="0" err="1" smtClean="0"/>
            <a:t>Operasi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Pemulihan</a:t>
          </a:r>
          <a:r>
            <a:rPr lang="en-US" dirty="0" smtClean="0"/>
            <a:t> :</a:t>
          </a:r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ruang</a:t>
          </a:r>
          <a:r>
            <a:rPr lang="en-US" dirty="0" smtClean="0"/>
            <a:t>,</a:t>
          </a:r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tenaga</a:t>
          </a:r>
          <a:r>
            <a:rPr lang="en-US" dirty="0" smtClean="0"/>
            <a:t> </a:t>
          </a:r>
          <a:r>
            <a:rPr lang="en-US" dirty="0" err="1" smtClean="0"/>
            <a:t>medis</a:t>
          </a:r>
          <a:r>
            <a:rPr lang="en-US" dirty="0" smtClean="0"/>
            <a:t>/non </a:t>
          </a:r>
          <a:r>
            <a:rPr lang="en-US" dirty="0" err="1" smtClean="0"/>
            <a:t>medis</a:t>
          </a:r>
          <a:endParaRPr lang="en-US" dirty="0" smtClean="0"/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perlatan</a:t>
          </a:r>
          <a:r>
            <a:rPr lang="en-US" dirty="0" smtClean="0"/>
            <a:t> </a:t>
          </a:r>
          <a:r>
            <a:rPr lang="en-US" dirty="0" err="1" smtClean="0"/>
            <a:t>medis</a:t>
          </a:r>
          <a:r>
            <a:rPr lang="en-US" dirty="0" smtClean="0"/>
            <a:t>/non </a:t>
          </a:r>
          <a:r>
            <a:rPr lang="en-US" dirty="0" err="1" smtClean="0"/>
            <a:t>medis</a:t>
          </a:r>
          <a:endParaRPr lang="en-US" dirty="0" smtClean="0"/>
        </a:p>
        <a:p>
          <a:pPr algn="l"/>
          <a:r>
            <a:rPr lang="en-US" dirty="0" smtClean="0"/>
            <a:t>-</a:t>
          </a:r>
          <a:r>
            <a:rPr lang="en-US" dirty="0" err="1" smtClean="0"/>
            <a:t>Biaya</a:t>
          </a:r>
          <a:r>
            <a:rPr lang="en-US" dirty="0" smtClean="0"/>
            <a:t> BHP</a:t>
          </a:r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obat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alkes</a:t>
          </a:r>
          <a:endParaRPr lang="en-US" dirty="0" smtClean="0"/>
        </a:p>
        <a:p>
          <a:pPr algn="l"/>
          <a:r>
            <a:rPr lang="en-US" dirty="0" smtClean="0"/>
            <a:t>- </a:t>
          </a:r>
          <a:r>
            <a:rPr lang="en-US" dirty="0" err="1" smtClean="0"/>
            <a:t>dll</a:t>
          </a:r>
          <a:endParaRPr lang="en-US" dirty="0"/>
        </a:p>
      </dgm:t>
    </dgm:pt>
    <dgm:pt modelId="{661C0DE8-EF7C-4B54-A506-4371EBD11E0C}" type="parTrans" cxnId="{4C731CE3-5B98-484E-9CC2-2DBC75A0B23A}">
      <dgm:prSet/>
      <dgm:spPr/>
      <dgm:t>
        <a:bodyPr/>
        <a:lstStyle/>
        <a:p>
          <a:endParaRPr lang="en-US"/>
        </a:p>
      </dgm:t>
    </dgm:pt>
    <dgm:pt modelId="{B8913E90-8084-4B43-9F39-87C6878B0650}" type="sibTrans" cxnId="{4C731CE3-5B98-484E-9CC2-2DBC75A0B23A}">
      <dgm:prSet/>
      <dgm:spPr/>
      <dgm:t>
        <a:bodyPr/>
        <a:lstStyle/>
        <a:p>
          <a:endParaRPr lang="en-US"/>
        </a:p>
      </dgm:t>
    </dgm:pt>
    <dgm:pt modelId="{26EEDC00-5FFA-4C35-97BD-8947FAA8B1D6}">
      <dgm:prSet phldrT="[Text]"/>
      <dgm:spPr/>
      <dgm:t>
        <a:bodyPr/>
        <a:lstStyle/>
        <a:p>
          <a:pPr algn="ctr"/>
          <a:r>
            <a:rPr lang="en-US" b="1" dirty="0" smtClean="0"/>
            <a:t>INDIRECT COST</a:t>
          </a:r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Administrasi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(</a:t>
          </a:r>
          <a:r>
            <a:rPr lang="en-US" dirty="0" err="1" smtClean="0"/>
            <a:t>direksi</a:t>
          </a:r>
          <a:r>
            <a:rPr lang="en-US" dirty="0" smtClean="0"/>
            <a:t>, </a:t>
          </a:r>
          <a:r>
            <a:rPr lang="en-US" dirty="0" err="1" smtClean="0"/>
            <a:t>keuangan</a:t>
          </a:r>
          <a:r>
            <a:rPr lang="en-US" dirty="0" smtClean="0"/>
            <a:t>, SDM)</a:t>
          </a:r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Unit </a:t>
          </a:r>
          <a:r>
            <a:rPr lang="en-US" dirty="0" err="1" smtClean="0"/>
            <a:t>Pemeliharaan</a:t>
          </a:r>
          <a:endParaRPr lang="en-US" dirty="0" smtClean="0"/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Unit </a:t>
          </a:r>
          <a:r>
            <a:rPr lang="en-US" dirty="0" err="1" smtClean="0"/>
            <a:t>Pengadaan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Gudang</a:t>
          </a:r>
          <a:endParaRPr lang="en-US" dirty="0" smtClean="0"/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Pemasaran</a:t>
          </a:r>
          <a:endParaRPr lang="en-US" dirty="0" smtClean="0"/>
        </a:p>
        <a:p>
          <a:pPr algn="l"/>
          <a:r>
            <a:rPr lang="en-US" dirty="0" smtClean="0"/>
            <a:t>-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Penelitian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Pengembangan</a:t>
          </a:r>
          <a:endParaRPr lang="en-US" dirty="0"/>
        </a:p>
      </dgm:t>
    </dgm:pt>
    <dgm:pt modelId="{0EE6D978-71ED-43A6-BB9A-A983C8BE5328}" type="parTrans" cxnId="{86A3737F-F7AC-4D99-85BA-891B33FBAFD7}">
      <dgm:prSet/>
      <dgm:spPr/>
      <dgm:t>
        <a:bodyPr/>
        <a:lstStyle/>
        <a:p>
          <a:endParaRPr lang="en-US"/>
        </a:p>
      </dgm:t>
    </dgm:pt>
    <dgm:pt modelId="{AE390D87-C1C7-43DA-97AA-A6ED97CA727F}" type="sibTrans" cxnId="{86A3737F-F7AC-4D99-85BA-891B33FBAFD7}">
      <dgm:prSet/>
      <dgm:spPr/>
      <dgm:t>
        <a:bodyPr/>
        <a:lstStyle/>
        <a:p>
          <a:endParaRPr lang="en-US"/>
        </a:p>
      </dgm:t>
    </dgm:pt>
    <dgm:pt modelId="{9E598479-068F-4502-8C8F-2EA77EC4F489}">
      <dgm:prSet phldrT="[Text]"/>
      <dgm:spPr/>
      <dgm:t>
        <a:bodyPr/>
        <a:lstStyle/>
        <a:p>
          <a:r>
            <a:rPr lang="en-US" dirty="0" smtClean="0"/>
            <a:t>Cost Allocation</a:t>
          </a:r>
          <a:endParaRPr lang="en-US" dirty="0"/>
        </a:p>
      </dgm:t>
    </dgm:pt>
    <dgm:pt modelId="{6AE66B5E-11A0-405F-BEA0-68B21C6C6465}" type="parTrans" cxnId="{F988482F-A43E-4AD0-8D7E-F9E37A885C4F}">
      <dgm:prSet/>
      <dgm:spPr/>
      <dgm:t>
        <a:bodyPr/>
        <a:lstStyle/>
        <a:p>
          <a:endParaRPr lang="en-US"/>
        </a:p>
      </dgm:t>
    </dgm:pt>
    <dgm:pt modelId="{32228D38-91F7-4447-8A23-15D4B49D6DA8}" type="sibTrans" cxnId="{F988482F-A43E-4AD0-8D7E-F9E37A885C4F}">
      <dgm:prSet/>
      <dgm:spPr/>
      <dgm:t>
        <a:bodyPr/>
        <a:lstStyle/>
        <a:p>
          <a:endParaRPr lang="en-US"/>
        </a:p>
      </dgm:t>
    </dgm:pt>
    <dgm:pt modelId="{F00E25D6-0F8E-4621-9B87-80475DEBD50F}">
      <dgm:prSet phldrT="[Text]"/>
      <dgm:spPr/>
      <dgm:t>
        <a:bodyPr/>
        <a:lstStyle/>
        <a:p>
          <a:pPr algn="ctr"/>
          <a:r>
            <a:rPr lang="en-US" dirty="0" smtClean="0"/>
            <a:t>Cost Tracing</a:t>
          </a:r>
          <a:endParaRPr lang="en-US" dirty="0"/>
        </a:p>
      </dgm:t>
    </dgm:pt>
    <dgm:pt modelId="{851D73A0-5CA1-4FB6-BA1D-E7E95EDA3E6D}" type="sibTrans" cxnId="{3E7BDA33-8740-436A-B311-71A0035C8AF0}">
      <dgm:prSet/>
      <dgm:spPr/>
      <dgm:t>
        <a:bodyPr/>
        <a:lstStyle/>
        <a:p>
          <a:endParaRPr lang="en-US"/>
        </a:p>
      </dgm:t>
    </dgm:pt>
    <dgm:pt modelId="{986EFE1D-4A8A-40B7-AE4B-9649B46AD486}" type="parTrans" cxnId="{3E7BDA33-8740-436A-B311-71A0035C8AF0}">
      <dgm:prSet/>
      <dgm:spPr/>
      <dgm:t>
        <a:bodyPr/>
        <a:lstStyle/>
        <a:p>
          <a:endParaRPr lang="en-US"/>
        </a:p>
      </dgm:t>
    </dgm:pt>
    <dgm:pt modelId="{CB690E23-2D94-4635-8873-4CA0F6ECDCA0}" type="pres">
      <dgm:prSet presAssocID="{855BEAFC-219E-4469-B9A0-20E2D8B7FF3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30694A-154D-45BA-9703-E7B2FBF14D84}" type="pres">
      <dgm:prSet presAssocID="{37DA19FF-C0A1-426D-B6ED-B92BFA18D507}" presName="linNode" presStyleCnt="0"/>
      <dgm:spPr/>
    </dgm:pt>
    <dgm:pt modelId="{13D2F77F-1BE3-452E-A8F3-5766F942362E}" type="pres">
      <dgm:prSet presAssocID="{37DA19FF-C0A1-426D-B6ED-B92BFA18D507}" presName="parentShp" presStyleLbl="node1" presStyleIdx="0" presStyleCnt="2" custScaleX="256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ECC6A-1A47-4CB7-B7C1-3A95DDB71394}" type="pres">
      <dgm:prSet presAssocID="{37DA19FF-C0A1-426D-B6ED-B92BFA18D507}" presName="childShp" presStyleLbl="bgAccFollowNode1" presStyleIdx="0" presStyleCnt="2" custScaleY="40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EEB9-F6DD-41A0-AC00-B54D17EA024F}" type="pres">
      <dgm:prSet presAssocID="{B8913E90-8084-4B43-9F39-87C6878B0650}" presName="spacing" presStyleCnt="0"/>
      <dgm:spPr/>
    </dgm:pt>
    <dgm:pt modelId="{B1FE57D8-D7B2-4508-9A6A-F3DBBF093858}" type="pres">
      <dgm:prSet presAssocID="{26EEDC00-5FFA-4C35-97BD-8947FAA8B1D6}" presName="linNode" presStyleCnt="0"/>
      <dgm:spPr/>
    </dgm:pt>
    <dgm:pt modelId="{DE0E505D-6FD1-4944-8BAF-07FC1BC4D01E}" type="pres">
      <dgm:prSet presAssocID="{26EEDC00-5FFA-4C35-97BD-8947FAA8B1D6}" presName="parentShp" presStyleLbl="node1" presStyleIdx="1" presStyleCnt="2" custScaleX="248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33E4F-C9A0-40DB-80CD-75AECE5AC6E4}" type="pres">
      <dgm:prSet presAssocID="{26EEDC00-5FFA-4C35-97BD-8947FAA8B1D6}" presName="childShp" presStyleLbl="bgAccFollowNode1" presStyleIdx="1" presStyleCnt="2" custScaleY="34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88482F-A43E-4AD0-8D7E-F9E37A885C4F}" srcId="{26EEDC00-5FFA-4C35-97BD-8947FAA8B1D6}" destId="{9E598479-068F-4502-8C8F-2EA77EC4F489}" srcOrd="0" destOrd="0" parTransId="{6AE66B5E-11A0-405F-BEA0-68B21C6C6465}" sibTransId="{32228D38-91F7-4447-8A23-15D4B49D6DA8}"/>
    <dgm:cxn modelId="{F0C20477-F636-2F43-9DC4-C1CF54EAD9A4}" type="presOf" srcId="{9E598479-068F-4502-8C8F-2EA77EC4F489}" destId="{21033E4F-C9A0-40DB-80CD-75AECE5AC6E4}" srcOrd="0" destOrd="0" presId="urn:microsoft.com/office/officeart/2005/8/layout/vList6"/>
    <dgm:cxn modelId="{8391A93C-9C28-FF4F-A688-9251BF3B726C}" type="presOf" srcId="{F00E25D6-0F8E-4621-9B87-80475DEBD50F}" destId="{4A2ECC6A-1A47-4CB7-B7C1-3A95DDB71394}" srcOrd="0" destOrd="0" presId="urn:microsoft.com/office/officeart/2005/8/layout/vList6"/>
    <dgm:cxn modelId="{86A3737F-F7AC-4D99-85BA-891B33FBAFD7}" srcId="{855BEAFC-219E-4469-B9A0-20E2D8B7FF31}" destId="{26EEDC00-5FFA-4C35-97BD-8947FAA8B1D6}" srcOrd="1" destOrd="0" parTransId="{0EE6D978-71ED-43A6-BB9A-A983C8BE5328}" sibTransId="{AE390D87-C1C7-43DA-97AA-A6ED97CA727F}"/>
    <dgm:cxn modelId="{4C731CE3-5B98-484E-9CC2-2DBC75A0B23A}" srcId="{855BEAFC-219E-4469-B9A0-20E2D8B7FF31}" destId="{37DA19FF-C0A1-426D-B6ED-B92BFA18D507}" srcOrd="0" destOrd="0" parTransId="{661C0DE8-EF7C-4B54-A506-4371EBD11E0C}" sibTransId="{B8913E90-8084-4B43-9F39-87C6878B0650}"/>
    <dgm:cxn modelId="{5CE603F5-6062-8A47-A692-7FFD4D46C86A}" type="presOf" srcId="{855BEAFC-219E-4469-B9A0-20E2D8B7FF31}" destId="{CB690E23-2D94-4635-8873-4CA0F6ECDCA0}" srcOrd="0" destOrd="0" presId="urn:microsoft.com/office/officeart/2005/8/layout/vList6"/>
    <dgm:cxn modelId="{5AA9149F-5B2A-DA4E-B75F-F0A9A65CCC07}" type="presOf" srcId="{26EEDC00-5FFA-4C35-97BD-8947FAA8B1D6}" destId="{DE0E505D-6FD1-4944-8BAF-07FC1BC4D01E}" srcOrd="0" destOrd="0" presId="urn:microsoft.com/office/officeart/2005/8/layout/vList6"/>
    <dgm:cxn modelId="{37AF4746-2E99-DB46-A43C-78C9B3192F95}" type="presOf" srcId="{37DA19FF-C0A1-426D-B6ED-B92BFA18D507}" destId="{13D2F77F-1BE3-452E-A8F3-5766F942362E}" srcOrd="0" destOrd="0" presId="urn:microsoft.com/office/officeart/2005/8/layout/vList6"/>
    <dgm:cxn modelId="{3E7BDA33-8740-436A-B311-71A0035C8AF0}" srcId="{37DA19FF-C0A1-426D-B6ED-B92BFA18D507}" destId="{F00E25D6-0F8E-4621-9B87-80475DEBD50F}" srcOrd="0" destOrd="0" parTransId="{986EFE1D-4A8A-40B7-AE4B-9649B46AD486}" sibTransId="{851D73A0-5CA1-4FB6-BA1D-E7E95EDA3E6D}"/>
    <dgm:cxn modelId="{D1E48D47-F4DF-364B-806B-7717F5FA26ED}" type="presParOf" srcId="{CB690E23-2D94-4635-8873-4CA0F6ECDCA0}" destId="{AB30694A-154D-45BA-9703-E7B2FBF14D84}" srcOrd="0" destOrd="0" presId="urn:microsoft.com/office/officeart/2005/8/layout/vList6"/>
    <dgm:cxn modelId="{C1E15DC9-C83C-BB47-B732-FD4017528D1F}" type="presParOf" srcId="{AB30694A-154D-45BA-9703-E7B2FBF14D84}" destId="{13D2F77F-1BE3-452E-A8F3-5766F942362E}" srcOrd="0" destOrd="0" presId="urn:microsoft.com/office/officeart/2005/8/layout/vList6"/>
    <dgm:cxn modelId="{42A6F14F-D3FB-0042-B19C-0A1857ACB59A}" type="presParOf" srcId="{AB30694A-154D-45BA-9703-E7B2FBF14D84}" destId="{4A2ECC6A-1A47-4CB7-B7C1-3A95DDB71394}" srcOrd="1" destOrd="0" presId="urn:microsoft.com/office/officeart/2005/8/layout/vList6"/>
    <dgm:cxn modelId="{D4446340-1408-3547-93D2-BB4FBA09C7BE}" type="presParOf" srcId="{CB690E23-2D94-4635-8873-4CA0F6ECDCA0}" destId="{9258EEB9-F6DD-41A0-AC00-B54D17EA024F}" srcOrd="1" destOrd="0" presId="urn:microsoft.com/office/officeart/2005/8/layout/vList6"/>
    <dgm:cxn modelId="{2EDE9ACA-9619-F846-9A91-3FFE08753251}" type="presParOf" srcId="{CB690E23-2D94-4635-8873-4CA0F6ECDCA0}" destId="{B1FE57D8-D7B2-4508-9A6A-F3DBBF093858}" srcOrd="2" destOrd="0" presId="urn:microsoft.com/office/officeart/2005/8/layout/vList6"/>
    <dgm:cxn modelId="{B19752AD-F350-C74D-9287-73D082B7A8AC}" type="presParOf" srcId="{B1FE57D8-D7B2-4508-9A6A-F3DBBF093858}" destId="{DE0E505D-6FD1-4944-8BAF-07FC1BC4D01E}" srcOrd="0" destOrd="0" presId="urn:microsoft.com/office/officeart/2005/8/layout/vList6"/>
    <dgm:cxn modelId="{FE9D60B3-4E21-AF48-96D5-5A176C3DDB9A}" type="presParOf" srcId="{B1FE57D8-D7B2-4508-9A6A-F3DBBF093858}" destId="{21033E4F-C9A0-40DB-80CD-75AECE5AC6E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BEAFC-219E-4469-B9A0-20E2D8B7FF3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DA19FF-C0A1-426D-B6ED-B92BFA18D507}">
      <dgm:prSet phldrT="[Text]" custT="1"/>
      <dgm:spPr/>
      <dgm:t>
        <a:bodyPr/>
        <a:lstStyle/>
        <a:p>
          <a:pPr algn="ctr"/>
          <a:r>
            <a:rPr lang="en-US" sz="3200" b="1" dirty="0" smtClean="0"/>
            <a:t>DIRECT COST</a:t>
          </a:r>
        </a:p>
      </dgm:t>
    </dgm:pt>
    <dgm:pt modelId="{661C0DE8-EF7C-4B54-A506-4371EBD11E0C}" type="parTrans" cxnId="{4C731CE3-5B98-484E-9CC2-2DBC75A0B23A}">
      <dgm:prSet/>
      <dgm:spPr/>
      <dgm:t>
        <a:bodyPr/>
        <a:lstStyle/>
        <a:p>
          <a:endParaRPr lang="en-US"/>
        </a:p>
      </dgm:t>
    </dgm:pt>
    <dgm:pt modelId="{B8913E90-8084-4B43-9F39-87C6878B0650}" type="sibTrans" cxnId="{4C731CE3-5B98-484E-9CC2-2DBC75A0B23A}">
      <dgm:prSet/>
      <dgm:spPr/>
      <dgm:t>
        <a:bodyPr/>
        <a:lstStyle/>
        <a:p>
          <a:endParaRPr lang="en-US"/>
        </a:p>
      </dgm:t>
    </dgm:pt>
    <dgm:pt modelId="{26EEDC00-5FFA-4C35-97BD-8947FAA8B1D6}">
      <dgm:prSet phldrT="[Text]" custT="1"/>
      <dgm:spPr/>
      <dgm:t>
        <a:bodyPr/>
        <a:lstStyle/>
        <a:p>
          <a:pPr algn="ctr"/>
          <a:r>
            <a:rPr lang="en-US" sz="3200" b="1" dirty="0" smtClean="0"/>
            <a:t>INDIRECT COST</a:t>
          </a:r>
        </a:p>
        <a:p>
          <a:pPr algn="l"/>
          <a:endParaRPr lang="en-US" sz="3900" b="1" dirty="0"/>
        </a:p>
      </dgm:t>
    </dgm:pt>
    <dgm:pt modelId="{0EE6D978-71ED-43A6-BB9A-A983C8BE5328}" type="parTrans" cxnId="{86A3737F-F7AC-4D99-85BA-891B33FBAFD7}">
      <dgm:prSet/>
      <dgm:spPr/>
      <dgm:t>
        <a:bodyPr/>
        <a:lstStyle/>
        <a:p>
          <a:endParaRPr lang="en-US"/>
        </a:p>
      </dgm:t>
    </dgm:pt>
    <dgm:pt modelId="{AE390D87-C1C7-43DA-97AA-A6ED97CA727F}" type="sibTrans" cxnId="{86A3737F-F7AC-4D99-85BA-891B33FBAFD7}">
      <dgm:prSet/>
      <dgm:spPr/>
      <dgm:t>
        <a:bodyPr/>
        <a:lstStyle/>
        <a:p>
          <a:endParaRPr lang="en-US"/>
        </a:p>
      </dgm:t>
    </dgm:pt>
    <dgm:pt modelId="{9E598479-068F-4502-8C8F-2EA77EC4F489}">
      <dgm:prSet phldrT="[Text]"/>
      <dgm:spPr/>
      <dgm:t>
        <a:bodyPr/>
        <a:lstStyle/>
        <a:p>
          <a:r>
            <a:rPr lang="en-US" dirty="0" smtClean="0"/>
            <a:t>Cost Allocation</a:t>
          </a:r>
          <a:endParaRPr lang="en-US" dirty="0"/>
        </a:p>
      </dgm:t>
    </dgm:pt>
    <dgm:pt modelId="{6AE66B5E-11A0-405F-BEA0-68B21C6C6465}" type="parTrans" cxnId="{F988482F-A43E-4AD0-8D7E-F9E37A885C4F}">
      <dgm:prSet/>
      <dgm:spPr/>
      <dgm:t>
        <a:bodyPr/>
        <a:lstStyle/>
        <a:p>
          <a:endParaRPr lang="en-US"/>
        </a:p>
      </dgm:t>
    </dgm:pt>
    <dgm:pt modelId="{32228D38-91F7-4447-8A23-15D4B49D6DA8}" type="sibTrans" cxnId="{F988482F-A43E-4AD0-8D7E-F9E37A885C4F}">
      <dgm:prSet/>
      <dgm:spPr/>
      <dgm:t>
        <a:bodyPr/>
        <a:lstStyle/>
        <a:p>
          <a:endParaRPr lang="en-US"/>
        </a:p>
      </dgm:t>
    </dgm:pt>
    <dgm:pt modelId="{F00E25D6-0F8E-4621-9B87-80475DEBD50F}">
      <dgm:prSet phldrT="[Text]"/>
      <dgm:spPr/>
      <dgm:t>
        <a:bodyPr/>
        <a:lstStyle/>
        <a:p>
          <a:pPr algn="ctr"/>
          <a:r>
            <a:rPr lang="en-US" dirty="0" smtClean="0"/>
            <a:t>Cost Tracing</a:t>
          </a:r>
          <a:endParaRPr lang="en-US" dirty="0"/>
        </a:p>
      </dgm:t>
    </dgm:pt>
    <dgm:pt modelId="{851D73A0-5CA1-4FB6-BA1D-E7E95EDA3E6D}" type="sibTrans" cxnId="{3E7BDA33-8740-436A-B311-71A0035C8AF0}">
      <dgm:prSet/>
      <dgm:spPr/>
      <dgm:t>
        <a:bodyPr/>
        <a:lstStyle/>
        <a:p>
          <a:endParaRPr lang="en-US"/>
        </a:p>
      </dgm:t>
    </dgm:pt>
    <dgm:pt modelId="{986EFE1D-4A8A-40B7-AE4B-9649B46AD486}" type="parTrans" cxnId="{3E7BDA33-8740-436A-B311-71A0035C8AF0}">
      <dgm:prSet/>
      <dgm:spPr/>
      <dgm:t>
        <a:bodyPr/>
        <a:lstStyle/>
        <a:p>
          <a:endParaRPr lang="en-US"/>
        </a:p>
      </dgm:t>
    </dgm:pt>
    <dgm:pt modelId="{CB690E23-2D94-4635-8873-4CA0F6ECDCA0}" type="pres">
      <dgm:prSet presAssocID="{855BEAFC-219E-4469-B9A0-20E2D8B7FF3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30694A-154D-45BA-9703-E7B2FBF14D84}" type="pres">
      <dgm:prSet presAssocID="{37DA19FF-C0A1-426D-B6ED-B92BFA18D507}" presName="linNode" presStyleCnt="0"/>
      <dgm:spPr/>
    </dgm:pt>
    <dgm:pt modelId="{13D2F77F-1BE3-452E-A8F3-5766F942362E}" type="pres">
      <dgm:prSet presAssocID="{37DA19FF-C0A1-426D-B6ED-B92BFA18D507}" presName="parentShp" presStyleLbl="node1" presStyleIdx="0" presStyleCnt="2" custScaleX="256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ECC6A-1A47-4CB7-B7C1-3A95DDB71394}" type="pres">
      <dgm:prSet presAssocID="{37DA19FF-C0A1-426D-B6ED-B92BFA18D507}" presName="childShp" presStyleLbl="bgAccFollowNode1" presStyleIdx="0" presStyleCnt="2" custScaleY="40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EEB9-F6DD-41A0-AC00-B54D17EA024F}" type="pres">
      <dgm:prSet presAssocID="{B8913E90-8084-4B43-9F39-87C6878B0650}" presName="spacing" presStyleCnt="0"/>
      <dgm:spPr/>
    </dgm:pt>
    <dgm:pt modelId="{B1FE57D8-D7B2-4508-9A6A-F3DBBF093858}" type="pres">
      <dgm:prSet presAssocID="{26EEDC00-5FFA-4C35-97BD-8947FAA8B1D6}" presName="linNode" presStyleCnt="0"/>
      <dgm:spPr/>
    </dgm:pt>
    <dgm:pt modelId="{DE0E505D-6FD1-4944-8BAF-07FC1BC4D01E}" type="pres">
      <dgm:prSet presAssocID="{26EEDC00-5FFA-4C35-97BD-8947FAA8B1D6}" presName="parentShp" presStyleLbl="node1" presStyleIdx="1" presStyleCnt="2" custScaleX="248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33E4F-C9A0-40DB-80CD-75AECE5AC6E4}" type="pres">
      <dgm:prSet presAssocID="{26EEDC00-5FFA-4C35-97BD-8947FAA8B1D6}" presName="childShp" presStyleLbl="bgAccFollowNode1" presStyleIdx="1" presStyleCnt="2" custScaleY="34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88482F-A43E-4AD0-8D7E-F9E37A885C4F}" srcId="{26EEDC00-5FFA-4C35-97BD-8947FAA8B1D6}" destId="{9E598479-068F-4502-8C8F-2EA77EC4F489}" srcOrd="0" destOrd="0" parTransId="{6AE66B5E-11A0-405F-BEA0-68B21C6C6465}" sibTransId="{32228D38-91F7-4447-8A23-15D4B49D6DA8}"/>
    <dgm:cxn modelId="{12466C8F-BC4A-ED4F-A2F6-F21FAE32C2FA}" type="presOf" srcId="{F00E25D6-0F8E-4621-9B87-80475DEBD50F}" destId="{4A2ECC6A-1A47-4CB7-B7C1-3A95DDB71394}" srcOrd="0" destOrd="0" presId="urn:microsoft.com/office/officeart/2005/8/layout/vList6"/>
    <dgm:cxn modelId="{EB5D991F-3283-6D4A-BBC7-AD06614617E6}" type="presOf" srcId="{855BEAFC-219E-4469-B9A0-20E2D8B7FF31}" destId="{CB690E23-2D94-4635-8873-4CA0F6ECDCA0}" srcOrd="0" destOrd="0" presId="urn:microsoft.com/office/officeart/2005/8/layout/vList6"/>
    <dgm:cxn modelId="{4C731CE3-5B98-484E-9CC2-2DBC75A0B23A}" srcId="{855BEAFC-219E-4469-B9A0-20E2D8B7FF31}" destId="{37DA19FF-C0A1-426D-B6ED-B92BFA18D507}" srcOrd="0" destOrd="0" parTransId="{661C0DE8-EF7C-4B54-A506-4371EBD11E0C}" sibTransId="{B8913E90-8084-4B43-9F39-87C6878B0650}"/>
    <dgm:cxn modelId="{86A3737F-F7AC-4D99-85BA-891B33FBAFD7}" srcId="{855BEAFC-219E-4469-B9A0-20E2D8B7FF31}" destId="{26EEDC00-5FFA-4C35-97BD-8947FAA8B1D6}" srcOrd="1" destOrd="0" parTransId="{0EE6D978-71ED-43A6-BB9A-A983C8BE5328}" sibTransId="{AE390D87-C1C7-43DA-97AA-A6ED97CA727F}"/>
    <dgm:cxn modelId="{0FDA01C2-81E9-7640-8712-81497B5AC246}" type="presOf" srcId="{37DA19FF-C0A1-426D-B6ED-B92BFA18D507}" destId="{13D2F77F-1BE3-452E-A8F3-5766F942362E}" srcOrd="0" destOrd="0" presId="urn:microsoft.com/office/officeart/2005/8/layout/vList6"/>
    <dgm:cxn modelId="{A86E8BEA-E6AB-2243-9C74-31F635A7D065}" type="presOf" srcId="{9E598479-068F-4502-8C8F-2EA77EC4F489}" destId="{21033E4F-C9A0-40DB-80CD-75AECE5AC6E4}" srcOrd="0" destOrd="0" presId="urn:microsoft.com/office/officeart/2005/8/layout/vList6"/>
    <dgm:cxn modelId="{4C55FF02-52C6-A041-8074-D66477A8B7F3}" type="presOf" srcId="{26EEDC00-5FFA-4C35-97BD-8947FAA8B1D6}" destId="{DE0E505D-6FD1-4944-8BAF-07FC1BC4D01E}" srcOrd="0" destOrd="0" presId="urn:microsoft.com/office/officeart/2005/8/layout/vList6"/>
    <dgm:cxn modelId="{3E7BDA33-8740-436A-B311-71A0035C8AF0}" srcId="{37DA19FF-C0A1-426D-B6ED-B92BFA18D507}" destId="{F00E25D6-0F8E-4621-9B87-80475DEBD50F}" srcOrd="0" destOrd="0" parTransId="{986EFE1D-4A8A-40B7-AE4B-9649B46AD486}" sibTransId="{851D73A0-5CA1-4FB6-BA1D-E7E95EDA3E6D}"/>
    <dgm:cxn modelId="{3F68E416-8E91-344E-815E-43469F160597}" type="presParOf" srcId="{CB690E23-2D94-4635-8873-4CA0F6ECDCA0}" destId="{AB30694A-154D-45BA-9703-E7B2FBF14D84}" srcOrd="0" destOrd="0" presId="urn:microsoft.com/office/officeart/2005/8/layout/vList6"/>
    <dgm:cxn modelId="{E1CC1151-7888-B64E-AC80-198263BCA5AB}" type="presParOf" srcId="{AB30694A-154D-45BA-9703-E7B2FBF14D84}" destId="{13D2F77F-1BE3-452E-A8F3-5766F942362E}" srcOrd="0" destOrd="0" presId="urn:microsoft.com/office/officeart/2005/8/layout/vList6"/>
    <dgm:cxn modelId="{B2422D9B-BBCA-5A4D-AAD1-A3089EB44C92}" type="presParOf" srcId="{AB30694A-154D-45BA-9703-E7B2FBF14D84}" destId="{4A2ECC6A-1A47-4CB7-B7C1-3A95DDB71394}" srcOrd="1" destOrd="0" presId="urn:microsoft.com/office/officeart/2005/8/layout/vList6"/>
    <dgm:cxn modelId="{B26A8A5B-413D-304B-A22D-4A39D06AF53B}" type="presParOf" srcId="{CB690E23-2D94-4635-8873-4CA0F6ECDCA0}" destId="{9258EEB9-F6DD-41A0-AC00-B54D17EA024F}" srcOrd="1" destOrd="0" presId="urn:microsoft.com/office/officeart/2005/8/layout/vList6"/>
    <dgm:cxn modelId="{F229A05B-8524-664A-85B0-1F5AE60357B9}" type="presParOf" srcId="{CB690E23-2D94-4635-8873-4CA0F6ECDCA0}" destId="{B1FE57D8-D7B2-4508-9A6A-F3DBBF093858}" srcOrd="2" destOrd="0" presId="urn:microsoft.com/office/officeart/2005/8/layout/vList6"/>
    <dgm:cxn modelId="{90A4492A-9742-F14B-A180-EE730CF63BA5}" type="presParOf" srcId="{B1FE57D8-D7B2-4508-9A6A-F3DBBF093858}" destId="{DE0E505D-6FD1-4944-8BAF-07FC1BC4D01E}" srcOrd="0" destOrd="0" presId="urn:microsoft.com/office/officeart/2005/8/layout/vList6"/>
    <dgm:cxn modelId="{427AE43C-DEEB-E04D-B509-6E71DE7DFEA5}" type="presParOf" srcId="{B1FE57D8-D7B2-4508-9A6A-F3DBBF093858}" destId="{21033E4F-C9A0-40DB-80CD-75AECE5AC6E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ECC6A-1A47-4CB7-B7C1-3A95DDB71394}">
      <dsp:nvSpPr>
        <dsp:cNvPr id="0" name=""/>
        <dsp:cNvSpPr/>
      </dsp:nvSpPr>
      <dsp:spPr>
        <a:xfrm>
          <a:off x="3590650" y="740083"/>
          <a:ext cx="2095762" cy="10249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Cost Tracing</a:t>
          </a:r>
          <a:endParaRPr lang="en-US" sz="2200" kern="1200" dirty="0"/>
        </a:p>
      </dsp:txBody>
      <dsp:txXfrm>
        <a:off x="3590650" y="868206"/>
        <a:ext cx="1711394" cy="768736"/>
      </dsp:txXfrm>
    </dsp:sp>
    <dsp:sp modelId="{13D2F77F-1BE3-452E-A8F3-5766F942362E}">
      <dsp:nvSpPr>
        <dsp:cNvPr id="0" name=""/>
        <dsp:cNvSpPr/>
      </dsp:nvSpPr>
      <dsp:spPr>
        <a:xfrm>
          <a:off x="22" y="642"/>
          <a:ext cx="3590628" cy="2503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DIRECT COST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Biaya</a:t>
          </a:r>
          <a:r>
            <a:rPr lang="en-US" sz="1400" kern="1200" dirty="0" smtClean="0"/>
            <a:t> IGD, </a:t>
          </a:r>
          <a:r>
            <a:rPr lang="en-US" sz="1400" kern="1200" dirty="0" err="1" smtClean="0"/>
            <a:t>Operasi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Pemulihan</a:t>
          </a:r>
          <a:r>
            <a:rPr lang="en-US" sz="1400" kern="1200" dirty="0" smtClean="0"/>
            <a:t> 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ruang</a:t>
          </a:r>
          <a:r>
            <a:rPr lang="en-US" sz="1400" kern="1200" dirty="0" smtClean="0"/>
            <a:t>,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tenaga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medis</a:t>
          </a:r>
          <a:r>
            <a:rPr lang="en-US" sz="1400" kern="1200" dirty="0" smtClean="0"/>
            <a:t>/non </a:t>
          </a:r>
          <a:r>
            <a:rPr lang="en-US" sz="1400" kern="1200" dirty="0" err="1" smtClean="0"/>
            <a:t>medis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perlatan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medis</a:t>
          </a:r>
          <a:r>
            <a:rPr lang="en-US" sz="1400" kern="1200" dirty="0" smtClean="0"/>
            <a:t>/non </a:t>
          </a:r>
          <a:r>
            <a:rPr lang="en-US" sz="1400" kern="1200" dirty="0" err="1" smtClean="0"/>
            <a:t>medis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BHP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obat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alkes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dll</a:t>
          </a:r>
          <a:endParaRPr lang="en-US" sz="1400" kern="1200" dirty="0"/>
        </a:p>
      </dsp:txBody>
      <dsp:txXfrm>
        <a:off x="122251" y="122871"/>
        <a:ext cx="3346170" cy="2259408"/>
      </dsp:txXfrm>
    </dsp:sp>
    <dsp:sp modelId="{21033E4F-C9A0-40DB-80CD-75AECE5AC6E4}">
      <dsp:nvSpPr>
        <dsp:cNvPr id="0" name=""/>
        <dsp:cNvSpPr/>
      </dsp:nvSpPr>
      <dsp:spPr>
        <a:xfrm>
          <a:off x="3543907" y="3571906"/>
          <a:ext cx="2142409" cy="869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Cost Allocation</a:t>
          </a:r>
          <a:endParaRPr lang="en-US" sz="2200" kern="1200" dirty="0"/>
        </a:p>
      </dsp:txBody>
      <dsp:txXfrm>
        <a:off x="3543907" y="3680636"/>
        <a:ext cx="1816218" cy="652383"/>
      </dsp:txXfrm>
    </dsp:sp>
    <dsp:sp modelId="{DE0E505D-6FD1-4944-8BAF-07FC1BC4D01E}">
      <dsp:nvSpPr>
        <dsp:cNvPr id="0" name=""/>
        <dsp:cNvSpPr/>
      </dsp:nvSpPr>
      <dsp:spPr>
        <a:xfrm>
          <a:off x="119" y="2754894"/>
          <a:ext cx="3543787" cy="2503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INDIRECT COST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Administrasi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Umum</a:t>
          </a:r>
          <a:r>
            <a:rPr lang="en-US" sz="1400" kern="1200" dirty="0" smtClean="0"/>
            <a:t> (</a:t>
          </a:r>
          <a:r>
            <a:rPr lang="en-US" sz="1400" kern="1200" dirty="0" err="1" smtClean="0"/>
            <a:t>direksi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keuangan</a:t>
          </a:r>
          <a:r>
            <a:rPr lang="en-US" sz="1400" kern="1200" dirty="0" smtClean="0"/>
            <a:t>, SDM)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Unit </a:t>
          </a:r>
          <a:r>
            <a:rPr lang="en-US" sz="1400" kern="1200" dirty="0" err="1" smtClean="0"/>
            <a:t>Pemeliharaan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Unit </a:t>
          </a:r>
          <a:r>
            <a:rPr lang="en-US" sz="1400" kern="1200" dirty="0" err="1" smtClean="0"/>
            <a:t>Pengadaan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barang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Gudang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Pemasaran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</a:t>
          </a:r>
          <a:r>
            <a:rPr lang="en-US" sz="1400" kern="1200" dirty="0" err="1" smtClean="0"/>
            <a:t>Biaya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Penelitian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Pengembangan</a:t>
          </a:r>
          <a:endParaRPr lang="en-US" sz="1400" kern="1200" dirty="0"/>
        </a:p>
      </dsp:txBody>
      <dsp:txXfrm>
        <a:off x="122348" y="2877123"/>
        <a:ext cx="3299329" cy="2259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ECC6A-1A47-4CB7-B7C1-3A95DDB71394}">
      <dsp:nvSpPr>
        <dsp:cNvPr id="0" name=""/>
        <dsp:cNvSpPr/>
      </dsp:nvSpPr>
      <dsp:spPr>
        <a:xfrm>
          <a:off x="3545541" y="649609"/>
          <a:ext cx="2069433" cy="8996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Cost Tracing</a:t>
          </a:r>
          <a:endParaRPr lang="en-US" sz="2200" kern="1200" dirty="0"/>
        </a:p>
      </dsp:txBody>
      <dsp:txXfrm>
        <a:off x="3545541" y="762069"/>
        <a:ext cx="1732053" cy="674760"/>
      </dsp:txXfrm>
    </dsp:sp>
    <dsp:sp modelId="{13D2F77F-1BE3-452E-A8F3-5766F942362E}">
      <dsp:nvSpPr>
        <dsp:cNvPr id="0" name=""/>
        <dsp:cNvSpPr/>
      </dsp:nvSpPr>
      <dsp:spPr>
        <a:xfrm>
          <a:off x="22" y="563"/>
          <a:ext cx="3545519" cy="2197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DIRECT COST</a:t>
          </a:r>
        </a:p>
      </dsp:txBody>
      <dsp:txXfrm>
        <a:off x="107308" y="107849"/>
        <a:ext cx="3330947" cy="1983200"/>
      </dsp:txXfrm>
    </dsp:sp>
    <dsp:sp modelId="{21033E4F-C9A0-40DB-80CD-75AECE5AC6E4}">
      <dsp:nvSpPr>
        <dsp:cNvPr id="0" name=""/>
        <dsp:cNvSpPr/>
      </dsp:nvSpPr>
      <dsp:spPr>
        <a:xfrm>
          <a:off x="3499385" y="3135246"/>
          <a:ext cx="2115494" cy="7635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Cost Allocation</a:t>
          </a:r>
          <a:endParaRPr lang="en-US" sz="2200" kern="1200" dirty="0"/>
        </a:p>
      </dsp:txBody>
      <dsp:txXfrm>
        <a:off x="3499385" y="3230684"/>
        <a:ext cx="1829179" cy="572630"/>
      </dsp:txXfrm>
    </dsp:sp>
    <dsp:sp modelId="{DE0E505D-6FD1-4944-8BAF-07FC1BC4D01E}">
      <dsp:nvSpPr>
        <dsp:cNvPr id="0" name=""/>
        <dsp:cNvSpPr/>
      </dsp:nvSpPr>
      <dsp:spPr>
        <a:xfrm>
          <a:off x="118" y="2418113"/>
          <a:ext cx="3499267" cy="2197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INDIRECT COST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b="1" kern="1200" dirty="0"/>
        </a:p>
      </dsp:txBody>
      <dsp:txXfrm>
        <a:off x="107404" y="2525399"/>
        <a:ext cx="3284695" cy="198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A6A19-9141-9C44-BE25-2166D43DC0D9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24515-13A6-BD4D-97AF-7828AEA5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BF0476-CEF6-0441-8274-356A709F18DE}" type="slidenum">
              <a:rPr lang="en-US">
                <a:latin typeface="Calibri" charset="0"/>
              </a:rPr>
              <a:pPr eaLnBrk="1" hangingPunct="1"/>
              <a:t>2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1BA7F0-85E0-7C41-A44B-FAE0AC1DF6F7}" type="slidenum">
              <a:rPr lang="en-US">
                <a:latin typeface="Calibri" charset="0"/>
              </a:rPr>
              <a:pPr eaLnBrk="1" hangingPunct="1"/>
              <a:t>3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2DA449-B6AE-4B44-AC16-6D119DF2E408}" type="slidenum">
              <a:rPr lang="en-US">
                <a:latin typeface="Calibri" charset="0"/>
              </a:rPr>
              <a:pPr eaLnBrk="1" hangingPunct="1"/>
              <a:t>4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023F16-5CB3-9146-943F-5DB44D0F2152}" type="slidenum">
              <a:rPr lang="en-US">
                <a:latin typeface="Calibri" charset="0"/>
              </a:rPr>
              <a:pPr eaLnBrk="1" hangingPunct="1"/>
              <a:t>5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262B79-B113-BE47-BD06-4FD6D2528FD7}" type="slidenum">
              <a:rPr lang="en-US">
                <a:latin typeface="Calibri" charset="0"/>
              </a:rPr>
              <a:pPr eaLnBrk="1" hangingPunct="1"/>
              <a:t>6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799904-F39D-2546-88AB-0049A1FC953E}" type="slidenum">
              <a:rPr lang="en-US">
                <a:latin typeface="Calibri" charset="0"/>
              </a:rPr>
              <a:pPr eaLnBrk="1" hangingPunct="1"/>
              <a:t>7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28D7E3-7C91-9A4B-9BC6-4FAEB04E0162}" type="slidenum">
              <a:rPr lang="en-US">
                <a:latin typeface="Calibri" charset="0"/>
              </a:rPr>
              <a:pPr eaLnBrk="1" hangingPunct="1"/>
              <a:t>8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84633D-F254-6448-9A86-CD0B42B5076B}" type="slidenum">
              <a:rPr lang="en-US">
                <a:latin typeface="Calibri" charset="0"/>
              </a:rPr>
              <a:pPr eaLnBrk="1" hangingPunct="1"/>
              <a:t>9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3FD5222-6559-CE40-868D-7F842516A3D7}" type="slidenum">
              <a:rPr lang="en-US">
                <a:latin typeface="Calibri" charset="0"/>
              </a:rPr>
              <a:pPr eaLnBrk="1" hangingPunct="1"/>
              <a:t>10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Pembiayaan</a:t>
            </a:r>
            <a:r>
              <a:rPr lang="en-US" sz="2000" b="1" dirty="0" smtClean="0">
                <a:solidFill>
                  <a:prstClr val="black"/>
                </a:solidFill>
              </a:rPr>
              <a:t> &amp;</a:t>
            </a:r>
            <a:r>
              <a:rPr lang="en-US" sz="2000" b="1" dirty="0" err="1" smtClean="0">
                <a:solidFill>
                  <a:prstClr val="black"/>
                </a:solidFill>
              </a:rPr>
              <a:t>Penganggaran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dirty="0" smtClean="0">
                <a:solidFill>
                  <a:prstClr val="black"/>
                </a:solidFill>
              </a:rPr>
              <a:t/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25" cy="12969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>
                <a:ea typeface="+mj-ea"/>
              </a:rPr>
              <a:t>Ilustrasikan</a:t>
            </a:r>
            <a:r>
              <a:rPr lang="en-US" sz="2400" dirty="0" smtClean="0">
                <a:ea typeface="+mj-ea"/>
              </a:rPr>
              <a:t> Direct cost </a:t>
            </a:r>
            <a:r>
              <a:rPr lang="en-US" sz="2400" dirty="0" err="1" smtClean="0">
                <a:ea typeface="+mj-ea"/>
              </a:rPr>
              <a:t>dan</a:t>
            </a:r>
            <a:r>
              <a:rPr lang="en-US" sz="2400" dirty="0" smtClean="0">
                <a:ea typeface="+mj-ea"/>
              </a:rPr>
              <a:t> indirect cost </a:t>
            </a:r>
            <a:r>
              <a:rPr lang="en-US" sz="2400" dirty="0" err="1" smtClean="0">
                <a:ea typeface="+mj-ea"/>
              </a:rPr>
              <a:t>untuk</a:t>
            </a:r>
            <a:r>
              <a:rPr lang="en-US" sz="2400" dirty="0" smtClean="0">
                <a:ea typeface="+mj-ea"/>
              </a:rPr>
              <a:t> cost object: </a:t>
            </a:r>
            <a:r>
              <a:rPr lang="en-US" sz="2400" dirty="0" err="1" smtClean="0">
                <a:ea typeface="+mj-ea"/>
              </a:rPr>
              <a:t>kunjungan</a:t>
            </a:r>
            <a:r>
              <a:rPr lang="en-US" sz="2400" dirty="0" smtClean="0">
                <a:ea typeface="+mj-ea"/>
              </a:rPr>
              <a:t> </a:t>
            </a:r>
            <a:r>
              <a:rPr lang="en-US" sz="2400" dirty="0" err="1" smtClean="0">
                <a:ea typeface="+mj-ea"/>
              </a:rPr>
              <a:t>rawat</a:t>
            </a:r>
            <a:r>
              <a:rPr lang="en-US" sz="2400" dirty="0" smtClean="0">
                <a:ea typeface="+mj-ea"/>
              </a:rPr>
              <a:t> </a:t>
            </a:r>
            <a:r>
              <a:rPr lang="en-US" sz="2400" dirty="0" err="1" smtClean="0">
                <a:ea typeface="+mj-ea"/>
              </a:rPr>
              <a:t>jalan</a:t>
            </a:r>
            <a:r>
              <a:rPr lang="en-US" sz="2400" dirty="0" smtClean="0">
                <a:ea typeface="+mj-ea"/>
              </a:rPr>
              <a:t> di </a:t>
            </a:r>
            <a:r>
              <a:rPr lang="en-US" sz="2400" dirty="0" err="1" smtClean="0">
                <a:ea typeface="+mj-ea"/>
              </a:rPr>
              <a:t>poli</a:t>
            </a:r>
            <a:r>
              <a:rPr lang="en-US" sz="2400" dirty="0" smtClean="0">
                <a:ea typeface="+mj-ea"/>
              </a:rPr>
              <a:t> </a:t>
            </a:r>
            <a:r>
              <a:rPr lang="en-US" sz="2400" dirty="0" err="1" smtClean="0">
                <a:ea typeface="+mj-ea"/>
              </a:rPr>
              <a:t>gigi</a:t>
            </a:r>
            <a:r>
              <a:rPr lang="en-US" sz="2400" dirty="0" smtClean="0">
                <a:ea typeface="+mj-ea"/>
              </a:rPr>
              <a:t> </a:t>
            </a:r>
            <a:endParaRPr lang="en-US" sz="2400" dirty="0">
              <a:ea typeface="+mj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857375"/>
          <a:ext cx="5614998" cy="4616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lowchart: Document 4"/>
          <p:cNvSpPr/>
          <p:nvPr/>
        </p:nvSpPr>
        <p:spPr>
          <a:xfrm>
            <a:off x="6429375" y="2071688"/>
            <a:ext cx="2214563" cy="4071937"/>
          </a:xfrm>
          <a:prstGeom prst="flowChartDocumen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COST OBJECT</a:t>
            </a:r>
          </a:p>
          <a:p>
            <a:pPr algn="ctr">
              <a:defRPr/>
            </a:pPr>
            <a:endParaRPr lang="en-US" sz="3200" b="1" dirty="0"/>
          </a:p>
          <a:p>
            <a:pPr algn="ctr">
              <a:defRPr/>
            </a:pPr>
            <a:r>
              <a:rPr lang="en-US" sz="2400" b="1" dirty="0" err="1"/>
              <a:t>Kunjungan</a:t>
            </a:r>
            <a:r>
              <a:rPr lang="en-US" sz="2400" b="1" dirty="0"/>
              <a:t> </a:t>
            </a:r>
            <a:r>
              <a:rPr lang="en-US" sz="2400" b="1" dirty="0" err="1"/>
              <a:t>Rawat</a:t>
            </a:r>
            <a:r>
              <a:rPr lang="en-US" sz="2400" b="1" dirty="0"/>
              <a:t> </a:t>
            </a:r>
            <a:r>
              <a:rPr lang="en-US" sz="2400" b="1" dirty="0" err="1"/>
              <a:t>Jalan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Poli</a:t>
            </a:r>
            <a:r>
              <a:rPr lang="en-US" sz="2400" b="1" dirty="0"/>
              <a:t> </a:t>
            </a:r>
            <a:r>
              <a:rPr lang="en-US" sz="2400" b="1" dirty="0" err="1"/>
              <a:t>Gigi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4119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Istilah Cost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Century Schoolbook" charset="0"/>
              </a:rPr>
              <a:t>Cost </a:t>
            </a:r>
            <a:r>
              <a:rPr lang="en-US" dirty="0">
                <a:latin typeface="Century Schoolbook" charset="0"/>
              </a:rPr>
              <a:t>object/</a:t>
            </a:r>
            <a:r>
              <a:rPr lang="en-US" dirty="0" err="1">
                <a:latin typeface="Century Schoolbook" charset="0"/>
              </a:rPr>
              <a:t>Obyek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Biaya</a:t>
            </a:r>
            <a:endParaRPr lang="en-US" dirty="0">
              <a:latin typeface="Century Schoolbook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latin typeface="Century Schoolbook" charset="0"/>
              </a:rPr>
              <a:t>Direct cost vs. Indirect cost/</a:t>
            </a: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langsung</a:t>
            </a:r>
            <a:r>
              <a:rPr lang="en-US" dirty="0">
                <a:latin typeface="Century Schoolbook" charset="0"/>
              </a:rPr>
              <a:t> vs. </a:t>
            </a: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tidak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langsung</a:t>
            </a:r>
            <a:endParaRPr lang="en-US" dirty="0">
              <a:latin typeface="Century Schoolbook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latin typeface="Century Schoolbook" charset="0"/>
              </a:rPr>
              <a:t>Variable cost vs. fixed cost/</a:t>
            </a: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variabel</a:t>
            </a:r>
            <a:r>
              <a:rPr lang="en-US" dirty="0">
                <a:latin typeface="Century Schoolbook" charset="0"/>
              </a:rPr>
              <a:t> vs. </a:t>
            </a: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tetap</a:t>
            </a:r>
            <a:endParaRPr lang="en-US" dirty="0">
              <a:latin typeface="Century Schoolbook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latin typeface="Century Schoolbook" charset="0"/>
              </a:rPr>
              <a:t>Cost drivers/</a:t>
            </a:r>
            <a:r>
              <a:rPr lang="en-US" dirty="0" err="1">
                <a:latin typeface="Century Schoolbook" charset="0"/>
              </a:rPr>
              <a:t>Pemicu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biaya</a:t>
            </a:r>
            <a:endParaRPr lang="en-US" dirty="0">
              <a:latin typeface="Century Schoolbook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Investasi</a:t>
            </a:r>
            <a:r>
              <a:rPr lang="en-US" dirty="0">
                <a:latin typeface="Century Schoolbook" charset="0"/>
              </a:rPr>
              <a:t> vs. </a:t>
            </a: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Operasional</a:t>
            </a:r>
            <a:r>
              <a:rPr lang="en-US" dirty="0">
                <a:latin typeface="Century Schoolbook" charset="0"/>
              </a:rPr>
              <a:t> vs. </a:t>
            </a: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Pemeliharaan</a:t>
            </a:r>
            <a:endParaRPr lang="en-US" dirty="0">
              <a:latin typeface="Century Schoolbook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latin typeface="Century Schoolbook" charset="0"/>
              </a:rPr>
              <a:t>Total Cost/</a:t>
            </a: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total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>
                <a:latin typeface="Century Schoolbook" charset="0"/>
              </a:rPr>
              <a:t>Unit Cost/</a:t>
            </a:r>
            <a:r>
              <a:rPr lang="en-US" dirty="0" err="1">
                <a:latin typeface="Century Schoolbook" charset="0"/>
              </a:rPr>
              <a:t>Biaya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satuan</a:t>
            </a:r>
            <a:endParaRPr lang="en-US" dirty="0">
              <a:latin typeface="Century Schoolbook" charset="0"/>
            </a:endParaRPr>
          </a:p>
          <a:p>
            <a:pPr eaLnBrk="1" hangingPunct="1">
              <a:buFont typeface="Arial" charset="0"/>
              <a:buChar char="•"/>
            </a:pPr>
            <a:endParaRPr lang="en-US" dirty="0">
              <a:latin typeface="Century Schoolbook" charset="0"/>
            </a:endParaRPr>
          </a:p>
          <a:p>
            <a:pPr eaLnBrk="1" hangingPunct="1">
              <a:buFont typeface="Arial" charset="0"/>
              <a:buChar char="•"/>
            </a:pPr>
            <a:endParaRPr lang="en-US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84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Cost Object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800">
                <a:latin typeface="Century Schoolbook" charset="0"/>
              </a:rPr>
              <a:t>Adalah segala sesuatu yang membuthkan perhitungan biaya</a:t>
            </a:r>
          </a:p>
          <a:p>
            <a:pPr eaLnBrk="1" hangingPunct="1"/>
            <a:endParaRPr lang="en-US" sz="2800">
              <a:latin typeface="Century Schoolbook" charset="0"/>
            </a:endParaRPr>
          </a:p>
          <a:p>
            <a:pPr eaLnBrk="1" hangingPunct="1"/>
            <a:r>
              <a:rPr lang="en-US" sz="2800">
                <a:latin typeface="Century Schoolbook" charset="0"/>
              </a:rPr>
              <a:t>Obyek biaya dapat berupa apapun, seperti produk, pelanggan, departemen, proyek, aktivitas, dan sebagainya, yang diukur biayanya dan dibebankan.</a:t>
            </a:r>
          </a:p>
          <a:p>
            <a:pPr eaLnBrk="1" hangingPunct="1"/>
            <a:endParaRPr lang="en-US" sz="28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2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Ilustrasi</a:t>
            </a:r>
            <a:endParaRPr lang="en-US" dirty="0"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785938"/>
            <a:ext cx="8929687" cy="507206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entury Schoolbook" charset="0"/>
              </a:rPr>
              <a:t>Cost Object			Contoh</a:t>
            </a:r>
          </a:p>
          <a:p>
            <a:pPr eaLnBrk="1" hangingPunct="1"/>
            <a:r>
              <a:rPr lang="en-US">
                <a:latin typeface="Century Schoolbook" charset="0"/>
              </a:rPr>
              <a:t>Produk		</a:t>
            </a:r>
            <a:r>
              <a:rPr lang="en-US">
                <a:latin typeface="Century Schoolbook" charset="0"/>
                <a:sym typeface="Wingdings" charset="0"/>
              </a:rPr>
              <a:t> 	Pelayanan Partus SC</a:t>
            </a:r>
          </a:p>
          <a:p>
            <a:pPr eaLnBrk="1" hangingPunct="1"/>
            <a:r>
              <a:rPr lang="en-US">
                <a:latin typeface="Century Schoolbook" charset="0"/>
                <a:sym typeface="Wingdings" charset="0"/>
              </a:rPr>
              <a:t>Jasa			Telepon hotline untuk 						memberikan informasi 						dan bantuan akses ke RS</a:t>
            </a:r>
          </a:p>
          <a:p>
            <a:pPr eaLnBrk="1" hangingPunct="1"/>
            <a:r>
              <a:rPr lang="en-US">
                <a:latin typeface="Century Schoolbook" charset="0"/>
                <a:sym typeface="Wingdings" charset="0"/>
              </a:rPr>
              <a:t>Proyek		 	Kajian kebutuhan SDM RS 					tahun 2010</a:t>
            </a:r>
          </a:p>
          <a:p>
            <a:pPr eaLnBrk="1" hangingPunct="1"/>
            <a:r>
              <a:rPr lang="en-US">
                <a:latin typeface="Century Schoolbook" charset="0"/>
                <a:sym typeface="Wingdings" charset="0"/>
              </a:rPr>
              <a:t>Aktivitas		 	Panitia Akreditasi/ISO</a:t>
            </a:r>
          </a:p>
          <a:p>
            <a:pPr eaLnBrk="1" hangingPunct="1"/>
            <a:r>
              <a:rPr lang="en-US">
                <a:latin typeface="Century Schoolbook" charset="0"/>
                <a:sym typeface="Wingdings" charset="0"/>
              </a:rPr>
              <a:t>Departemen/ 		Instalasi RJ, RI, Penunjang       unit				medis</a:t>
            </a:r>
            <a:endParaRPr lang="en-US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5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Klasifikasi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Biaya</a:t>
            </a:r>
            <a:endParaRPr lang="en-US" dirty="0"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38"/>
            <a:ext cx="7467600" cy="4687887"/>
          </a:xfrm>
        </p:spPr>
        <p:txBody>
          <a:bodyPr/>
          <a:lstStyle/>
          <a:p>
            <a:pPr eaLnBrk="1" hangingPunct="1"/>
            <a:r>
              <a:rPr lang="en-US" sz="2800">
                <a:latin typeface="Century Schoolbook" charset="0"/>
              </a:rPr>
              <a:t>Berdasarkan tingkat penelusuran (traceablity)</a:t>
            </a:r>
          </a:p>
          <a:p>
            <a:pPr eaLnBrk="1" hangingPunct="1"/>
            <a:r>
              <a:rPr lang="en-US" sz="2800">
                <a:latin typeface="Century Schoolbook" charset="0"/>
              </a:rPr>
              <a:t>Berdasarkan perilaku terhadap volume produksi</a:t>
            </a:r>
          </a:p>
          <a:p>
            <a:pPr eaLnBrk="1" hangingPunct="1"/>
            <a:r>
              <a:rPr lang="en-US" sz="2800">
                <a:latin typeface="Century Schoolbook" charset="0"/>
              </a:rPr>
              <a:t>Menurut Input</a:t>
            </a:r>
          </a:p>
        </p:txBody>
      </p:sp>
    </p:spTree>
    <p:extLst>
      <p:ext uri="{BB962C8B-B14F-4D97-AF65-F5344CB8AC3E}">
        <p14:creationId xmlns:p14="http://schemas.microsoft.com/office/powerpoint/2010/main" val="299420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Klasifikasi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Biaya</a:t>
            </a:r>
            <a:r>
              <a:rPr lang="en-US" dirty="0" smtClean="0">
                <a:ea typeface="+mj-ea"/>
              </a:rPr>
              <a:t> </a:t>
            </a:r>
            <a:r>
              <a:rPr lang="en-US" dirty="0" err="1" smtClean="0">
                <a:ea typeface="+mj-ea"/>
              </a:rPr>
              <a:t>menurut</a:t>
            </a:r>
            <a:r>
              <a:rPr lang="en-US" dirty="0" smtClean="0">
                <a:ea typeface="+mj-ea"/>
              </a:rPr>
              <a:t> Traceability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  <a:ea typeface="+mn-ea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  <a:ea typeface="+mn-ea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Direct Cost (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Biaya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Langsung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)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Vs.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Indirect Cost (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Biaya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Tidak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Langsung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)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112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Direct Cost vs. Indirect Cost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571625"/>
            <a:ext cx="8229600" cy="4572000"/>
          </a:xfrm>
        </p:spPr>
        <p:txBody>
          <a:bodyPr/>
          <a:lstStyle/>
          <a:p>
            <a:pPr eaLnBrk="1" hangingPunct="1"/>
            <a:r>
              <a:rPr lang="id-ID" b="1" u="sng">
                <a:latin typeface="Century Schoolbook" charset="0"/>
              </a:rPr>
              <a:t>Biaya langsung</a:t>
            </a:r>
            <a:r>
              <a:rPr lang="id-ID" b="1">
                <a:latin typeface="Century Schoolbook" charset="0"/>
              </a:rPr>
              <a:t> (direct cost) </a:t>
            </a:r>
            <a:endParaRPr lang="id-ID">
              <a:latin typeface="Century Schoolbook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entury Schoolbook" charset="0"/>
              </a:rPr>
              <a:t>	</a:t>
            </a:r>
            <a:r>
              <a:rPr lang="id-ID">
                <a:latin typeface="Century Schoolbook" charset="0"/>
              </a:rPr>
              <a:t>adalah biaya yang dapat ditelusuri secara fisik ke produk atau jasa tertentu, seperti gaji</a:t>
            </a:r>
            <a:r>
              <a:rPr lang="en-US">
                <a:latin typeface="Century Schoolbook" charset="0"/>
              </a:rPr>
              <a:t>, bahan baku, </a:t>
            </a:r>
            <a:r>
              <a:rPr lang="id-ID">
                <a:latin typeface="Century Schoolbook" charset="0"/>
              </a:rPr>
              <a:t>dll. </a:t>
            </a:r>
            <a:endParaRPr lang="en-US">
              <a:latin typeface="Century Schoolbook" charset="0"/>
            </a:endParaRPr>
          </a:p>
          <a:p>
            <a:pPr eaLnBrk="1" hangingPunct="1">
              <a:buFont typeface="Wingdings" charset="0"/>
              <a:buNone/>
            </a:pPr>
            <a:endParaRPr lang="id-ID">
              <a:latin typeface="Century Schoolbook" charset="0"/>
            </a:endParaRPr>
          </a:p>
          <a:p>
            <a:pPr eaLnBrk="1" hangingPunct="1"/>
            <a:r>
              <a:rPr lang="id-ID" b="1" u="sng">
                <a:latin typeface="Century Schoolbook" charset="0"/>
              </a:rPr>
              <a:t>Biaya Tidak langsung (indirect cost</a:t>
            </a:r>
            <a:r>
              <a:rPr lang="id-ID">
                <a:latin typeface="Century Schoolbook" charset="0"/>
              </a:rPr>
              <a:t>) 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entury Schoolbook" charset="0"/>
              </a:rPr>
              <a:t>	</a:t>
            </a:r>
            <a:r>
              <a:rPr lang="id-ID">
                <a:latin typeface="Century Schoolbook" charset="0"/>
              </a:rPr>
              <a:t>adalah biaya yang tidak dapat ditelusuri ke produk atau jasa, sep</a:t>
            </a:r>
            <a:r>
              <a:rPr lang="en-US">
                <a:latin typeface="Century Schoolbook" charset="0"/>
              </a:rPr>
              <a:t>erti administrasi, promosi, keamanan, dll</a:t>
            </a:r>
            <a:r>
              <a:rPr lang="id-ID">
                <a:latin typeface="Century Schoolbook" charset="0"/>
              </a:rPr>
              <a:t>.</a:t>
            </a:r>
            <a:r>
              <a:rPr lang="en-US">
                <a:latin typeface="Century Schoolbook" charset="0"/>
              </a:rPr>
              <a:t> Biasanya disebut juga </a:t>
            </a:r>
            <a:r>
              <a:rPr lang="en-US" i="1">
                <a:latin typeface="Century Schoolbook" charset="0"/>
              </a:rPr>
              <a:t>overhead cost</a:t>
            </a:r>
            <a:endParaRPr lang="id-ID" i="1">
              <a:latin typeface="Century Schoolbook" charset="0"/>
            </a:endParaRPr>
          </a:p>
          <a:p>
            <a:pPr eaLnBrk="1" hangingPunct="1"/>
            <a:endParaRPr lang="en-US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9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400" cap="none" dirty="0">
                <a:latin typeface="Century Schoolbook" charset="0"/>
              </a:rPr>
              <a:t>ILUSTRASI UNIKNYA PROSES PRODUKSI DI RUMAH SAKIT……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7710487" cy="48736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err="1" smtClean="0">
                <a:ea typeface="+mn-ea"/>
              </a:rPr>
              <a:t>Kasus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seorang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ibu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hamil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dengan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komplikasi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datang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ke</a:t>
            </a:r>
            <a:r>
              <a:rPr lang="en-US" dirty="0" smtClean="0">
                <a:ea typeface="+mn-ea"/>
              </a:rPr>
              <a:t> RS </a:t>
            </a:r>
            <a:r>
              <a:rPr lang="en-US" dirty="0" err="1" smtClean="0">
                <a:ea typeface="+mn-ea"/>
              </a:rPr>
              <a:t>lewat</a:t>
            </a:r>
            <a:r>
              <a:rPr lang="en-US" dirty="0" smtClean="0">
                <a:ea typeface="+mn-ea"/>
              </a:rPr>
              <a:t> UGD </a:t>
            </a:r>
            <a:r>
              <a:rPr lang="en-US" dirty="0" err="1" smtClean="0">
                <a:ea typeface="+mn-ea"/>
              </a:rPr>
              <a:t>tengah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malam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perlu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dilakukan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tindakan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bedah</a:t>
            </a:r>
            <a:r>
              <a:rPr lang="en-US" dirty="0" smtClean="0">
                <a:ea typeface="+mn-ea"/>
              </a:rPr>
              <a:t> (</a:t>
            </a:r>
            <a:r>
              <a:rPr lang="en-US" dirty="0" err="1" smtClean="0">
                <a:ea typeface="+mn-ea"/>
              </a:rPr>
              <a:t>Sectio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Caesaria</a:t>
            </a:r>
            <a:r>
              <a:rPr lang="en-US" dirty="0" smtClean="0">
                <a:ea typeface="+mn-ea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u="sng" dirty="0" smtClean="0">
                <a:ea typeface="+mn-ea"/>
              </a:rPr>
              <a:t>Entry Point: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</a:rPr>
              <a:t>	IGD 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err="1" smtClean="0">
                <a:ea typeface="+mn-ea"/>
                <a:sym typeface="Wingdings" pitchFamily="2" charset="2"/>
              </a:rPr>
              <a:t>melibatkan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profesi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diluar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kebidanan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dan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kandungan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err="1" smtClean="0">
                <a:ea typeface="+mn-ea"/>
                <a:sym typeface="Wingdings" pitchFamily="2" charset="2"/>
              </a:rPr>
              <a:t>Proses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Operasi</a:t>
            </a:r>
            <a:r>
              <a:rPr lang="en-US" dirty="0" smtClean="0">
                <a:ea typeface="+mn-ea"/>
                <a:sym typeface="Wingdings" pitchFamily="2" charset="2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	</a:t>
            </a:r>
            <a:r>
              <a:rPr lang="en-US" dirty="0" err="1" smtClean="0">
                <a:ea typeface="+mn-ea"/>
                <a:sym typeface="Wingdings" pitchFamily="2" charset="2"/>
              </a:rPr>
              <a:t>Instalasi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Bedah</a:t>
            </a:r>
            <a:r>
              <a:rPr lang="en-US" dirty="0" smtClean="0">
                <a:ea typeface="+mn-ea"/>
                <a:sym typeface="Wingdings" pitchFamily="2" charset="2"/>
              </a:rPr>
              <a:t> (OK)  </a:t>
            </a:r>
            <a:r>
              <a:rPr lang="en-US" dirty="0" err="1" smtClean="0">
                <a:ea typeface="+mn-ea"/>
                <a:sym typeface="Wingdings" pitchFamily="2" charset="2"/>
              </a:rPr>
              <a:t>tenaga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medis</a:t>
            </a:r>
            <a:r>
              <a:rPr lang="en-US" dirty="0" smtClean="0">
                <a:ea typeface="+mn-ea"/>
                <a:sym typeface="Wingdings" pitchFamily="2" charset="2"/>
              </a:rPr>
              <a:t> (</a:t>
            </a:r>
            <a:r>
              <a:rPr lang="en-US" dirty="0" err="1" smtClean="0">
                <a:ea typeface="+mn-ea"/>
                <a:sym typeface="Wingdings" pitchFamily="2" charset="2"/>
              </a:rPr>
              <a:t>spesialis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Obgyn</a:t>
            </a:r>
            <a:r>
              <a:rPr lang="en-US" dirty="0" smtClean="0">
                <a:ea typeface="+mn-ea"/>
                <a:sym typeface="Wingdings" pitchFamily="2" charset="2"/>
              </a:rPr>
              <a:t> , </a:t>
            </a:r>
            <a:r>
              <a:rPr lang="en-US" dirty="0" err="1" smtClean="0">
                <a:ea typeface="+mn-ea"/>
                <a:sym typeface="Wingdings" pitchFamily="2" charset="2"/>
              </a:rPr>
              <a:t>spesialis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anak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spesialis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anestesi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perawat</a:t>
            </a:r>
            <a:r>
              <a:rPr lang="en-US" dirty="0" smtClean="0">
                <a:ea typeface="+mn-ea"/>
                <a:sym typeface="Wingdings" pitchFamily="2" charset="2"/>
              </a:rPr>
              <a:t>, BHP, </a:t>
            </a:r>
            <a:r>
              <a:rPr lang="en-US" dirty="0" err="1" smtClean="0">
                <a:ea typeface="+mn-ea"/>
                <a:sym typeface="Wingdings" pitchFamily="2" charset="2"/>
              </a:rPr>
              <a:t>ruang</a:t>
            </a:r>
            <a:r>
              <a:rPr lang="en-US" dirty="0" smtClean="0">
                <a:ea typeface="+mn-ea"/>
                <a:sym typeface="Wingdings" pitchFamily="2" charset="2"/>
              </a:rPr>
              <a:t> (</a:t>
            </a:r>
            <a:r>
              <a:rPr lang="en-US" dirty="0" err="1" smtClean="0">
                <a:ea typeface="+mn-ea"/>
                <a:sym typeface="Wingdings" pitchFamily="2" charset="2"/>
              </a:rPr>
              <a:t>kamar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persiapan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ruang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operasi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kamar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pemulihan</a:t>
            </a:r>
            <a:r>
              <a:rPr lang="en-US" dirty="0" smtClean="0">
                <a:ea typeface="+mn-ea"/>
                <a:sym typeface="Wingdings" pitchFamily="2" charset="2"/>
              </a:rPr>
              <a:t>), </a:t>
            </a:r>
            <a:r>
              <a:rPr lang="en-US" dirty="0" err="1" smtClean="0">
                <a:ea typeface="+mn-ea"/>
                <a:sym typeface="Wingdings" pitchFamily="2" charset="2"/>
              </a:rPr>
              <a:t>alat</a:t>
            </a:r>
            <a:r>
              <a:rPr lang="en-US" dirty="0" smtClean="0">
                <a:ea typeface="+mn-ea"/>
                <a:sym typeface="Wingdings" pitchFamily="2" charset="2"/>
              </a:rPr>
              <a:t>, overhead, </a:t>
            </a:r>
            <a:r>
              <a:rPr lang="en-US" dirty="0" err="1" smtClean="0">
                <a:ea typeface="+mn-ea"/>
                <a:sym typeface="Wingdings" pitchFamily="2" charset="2"/>
              </a:rPr>
              <a:t>dll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	</a:t>
            </a:r>
            <a:r>
              <a:rPr lang="en-US" dirty="0" err="1" smtClean="0">
                <a:ea typeface="+mn-ea"/>
                <a:sym typeface="Wingdings" pitchFamily="2" charset="2"/>
              </a:rPr>
              <a:t>Instalasi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Penunjang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Medis</a:t>
            </a:r>
            <a:r>
              <a:rPr lang="en-US" dirty="0" smtClean="0">
                <a:ea typeface="+mn-ea"/>
                <a:sym typeface="Wingdings" pitchFamily="2" charset="2"/>
              </a:rPr>
              <a:t>: </a:t>
            </a:r>
            <a:r>
              <a:rPr lang="en-US" dirty="0" err="1" smtClean="0">
                <a:ea typeface="+mn-ea"/>
                <a:sym typeface="Wingdings" pitchFamily="2" charset="2"/>
              </a:rPr>
              <a:t>laboratorium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farmasi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diagnostik</a:t>
            </a:r>
            <a:r>
              <a:rPr lang="en-US" dirty="0" smtClean="0">
                <a:ea typeface="+mn-ea"/>
                <a:sym typeface="Wingdings" pitchFamily="2" charset="2"/>
              </a:rPr>
              <a:t> (USG)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err="1" smtClean="0">
                <a:ea typeface="+mn-ea"/>
                <a:sym typeface="Wingdings" pitchFamily="2" charset="2"/>
              </a:rPr>
              <a:t>Pemulihan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di</a:t>
            </a:r>
            <a:r>
              <a:rPr lang="en-US" dirty="0" smtClean="0">
                <a:ea typeface="+mn-ea"/>
                <a:sym typeface="Wingdings" pitchFamily="2" charset="2"/>
              </a:rPr>
              <a:t> 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	</a:t>
            </a:r>
            <a:r>
              <a:rPr lang="en-US" dirty="0" err="1" smtClean="0">
                <a:ea typeface="+mn-ea"/>
                <a:sym typeface="Wingdings" pitchFamily="2" charset="2"/>
              </a:rPr>
              <a:t>Ruang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Perawatan</a:t>
            </a:r>
            <a:r>
              <a:rPr lang="en-US" dirty="0" smtClean="0">
                <a:ea typeface="+mn-ea"/>
                <a:sym typeface="Wingdings" pitchFamily="2" charset="2"/>
              </a:rPr>
              <a:t>: </a:t>
            </a:r>
            <a:r>
              <a:rPr lang="en-US" dirty="0" err="1" smtClean="0">
                <a:ea typeface="+mn-ea"/>
                <a:sym typeface="Wingdings" pitchFamily="2" charset="2"/>
              </a:rPr>
              <a:t>ruang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peralatan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medis</a:t>
            </a:r>
            <a:r>
              <a:rPr lang="en-US" dirty="0" smtClean="0">
                <a:ea typeface="+mn-ea"/>
                <a:sym typeface="Wingdings" pitchFamily="2" charset="2"/>
              </a:rPr>
              <a:t>/non </a:t>
            </a:r>
            <a:r>
              <a:rPr lang="en-US" dirty="0" err="1" smtClean="0">
                <a:ea typeface="+mn-ea"/>
                <a:sym typeface="Wingdings" pitchFamily="2" charset="2"/>
              </a:rPr>
              <a:t>medis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perawat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visite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dokter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spesialis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Obgyn</a:t>
            </a:r>
            <a:r>
              <a:rPr lang="en-US" dirty="0" smtClean="0">
                <a:ea typeface="+mn-ea"/>
                <a:sym typeface="Wingdings" pitchFamily="2" charset="2"/>
              </a:rPr>
              <a:t>, </a:t>
            </a:r>
            <a:r>
              <a:rPr lang="en-US" dirty="0" err="1" smtClean="0">
                <a:ea typeface="+mn-ea"/>
                <a:sym typeface="Wingdings" pitchFamily="2" charset="2"/>
              </a:rPr>
              <a:t>tenaga</a:t>
            </a:r>
            <a:r>
              <a:rPr lang="en-US" dirty="0" smtClean="0">
                <a:ea typeface="+mn-ea"/>
                <a:sym typeface="Wingdings" pitchFamily="2" charset="2"/>
              </a:rPr>
              <a:t> </a:t>
            </a:r>
            <a:r>
              <a:rPr lang="en-US" dirty="0" err="1" smtClean="0">
                <a:ea typeface="+mn-ea"/>
                <a:sym typeface="Wingdings" pitchFamily="2" charset="2"/>
              </a:rPr>
              <a:t>penunjang</a:t>
            </a:r>
            <a:r>
              <a:rPr lang="en-US" dirty="0" smtClean="0">
                <a:ea typeface="+mn-ea"/>
                <a:sym typeface="Wingdings" pitchFamily="2" charset="2"/>
              </a:rPr>
              <a:t> lain, overhead, </a:t>
            </a:r>
            <a:r>
              <a:rPr lang="en-US" dirty="0" err="1" smtClean="0">
                <a:ea typeface="+mn-ea"/>
                <a:sym typeface="Wingdings" pitchFamily="2" charset="2"/>
              </a:rPr>
              <a:t>dll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err="1" smtClean="0">
                <a:ea typeface="+mn-ea"/>
              </a:rPr>
              <a:t>Instalasi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Gizi</a:t>
            </a:r>
            <a:r>
              <a:rPr lang="en-US" dirty="0" smtClean="0">
                <a:ea typeface="+mn-ea"/>
              </a:rPr>
              <a:t>: </a:t>
            </a:r>
            <a:r>
              <a:rPr lang="en-US" dirty="0" err="1" smtClean="0">
                <a:ea typeface="+mn-ea"/>
              </a:rPr>
              <a:t>makanan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err="1" smtClean="0">
                <a:ea typeface="+mn-ea"/>
              </a:rPr>
              <a:t>Kamar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Bayi</a:t>
            </a:r>
            <a:r>
              <a:rPr lang="en-US" dirty="0" smtClean="0">
                <a:ea typeface="+mn-ea"/>
              </a:rPr>
              <a:t>: </a:t>
            </a:r>
            <a:r>
              <a:rPr lang="en-US" dirty="0" err="1" smtClean="0">
                <a:ea typeface="+mn-ea"/>
              </a:rPr>
              <a:t>ruang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peralatan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medis</a:t>
            </a:r>
            <a:r>
              <a:rPr lang="en-US" dirty="0" smtClean="0">
                <a:ea typeface="+mn-ea"/>
              </a:rPr>
              <a:t>/non </a:t>
            </a:r>
            <a:r>
              <a:rPr lang="en-US" dirty="0" err="1" smtClean="0">
                <a:ea typeface="+mn-ea"/>
              </a:rPr>
              <a:t>medis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perawat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visite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dokter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spesialis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anak</a:t>
            </a:r>
            <a:r>
              <a:rPr lang="en-US" dirty="0" smtClean="0">
                <a:ea typeface="+mn-ea"/>
              </a:rPr>
              <a:t>, overhead, </a:t>
            </a:r>
            <a:r>
              <a:rPr lang="en-US" dirty="0" err="1" smtClean="0">
                <a:ea typeface="+mn-ea"/>
              </a:rPr>
              <a:t>dll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err="1" smtClean="0">
                <a:ea typeface="+mn-ea"/>
              </a:rPr>
              <a:t>Pemulihan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setelah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keluar</a:t>
            </a:r>
            <a:r>
              <a:rPr lang="en-US" dirty="0" smtClean="0">
                <a:ea typeface="+mn-ea"/>
              </a:rPr>
              <a:t> RS: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err="1" smtClean="0">
                <a:ea typeface="+mn-ea"/>
              </a:rPr>
              <a:t>Poli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Rawat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Jalan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Kebidanan</a:t>
            </a:r>
            <a:r>
              <a:rPr lang="en-US" dirty="0" smtClean="0">
                <a:ea typeface="+mn-ea"/>
              </a:rPr>
              <a:t>: </a:t>
            </a:r>
            <a:r>
              <a:rPr lang="en-US" dirty="0" err="1" smtClean="0">
                <a:ea typeface="+mn-ea"/>
              </a:rPr>
              <a:t>kontrol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err="1" smtClean="0">
                <a:ea typeface="+mn-ea"/>
              </a:rPr>
              <a:t>Poli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Rawat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Jalan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Anak</a:t>
            </a:r>
            <a:r>
              <a:rPr lang="en-US" dirty="0" smtClean="0">
                <a:ea typeface="+mn-ea"/>
              </a:rPr>
              <a:t> : </a:t>
            </a:r>
            <a:r>
              <a:rPr lang="en-US" dirty="0" err="1" smtClean="0">
                <a:ea typeface="+mn-ea"/>
              </a:rPr>
              <a:t>kontrol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anak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imunisasi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dsb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ea typeface="+mn-ea"/>
              </a:rPr>
              <a:t>IDENTIFIKASI </a:t>
            </a:r>
            <a:r>
              <a:rPr lang="en-US" b="1" u="sng" dirty="0" smtClean="0">
                <a:ea typeface="+mn-ea"/>
              </a:rPr>
              <a:t>COST OBJECT</a:t>
            </a:r>
            <a:r>
              <a:rPr lang="en-US" b="1" dirty="0" smtClean="0">
                <a:ea typeface="+mn-ea"/>
              </a:rPr>
              <a:t> DARI KASUS DI ATAS!</a:t>
            </a:r>
            <a:endParaRPr lang="en-US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5768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78372"/>
            <a:ext cx="7467600" cy="7646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ea typeface="+mj-ea"/>
              </a:rPr>
              <a:t>DIRECT COST and INDIRECT COST:</a:t>
            </a:r>
            <a:br>
              <a:rPr lang="en-US" sz="2000" b="1" dirty="0" smtClean="0">
                <a:solidFill>
                  <a:schemeClr val="tx1"/>
                </a:solidFill>
                <a:ea typeface="+mj-ea"/>
              </a:rPr>
            </a:br>
            <a:r>
              <a:rPr lang="en-US" sz="2000" b="1" dirty="0" smtClean="0">
                <a:solidFill>
                  <a:schemeClr val="tx1"/>
                </a:solidFill>
                <a:ea typeface="+mj-ea"/>
              </a:rPr>
              <a:t>COST OBJECT: PRODUK</a:t>
            </a:r>
            <a:endParaRPr lang="en-US" sz="2000" b="1" dirty="0">
              <a:solidFill>
                <a:schemeClr val="tx1"/>
              </a:solidFill>
              <a:ea typeface="+mj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4422"/>
          <a:ext cx="5686436" cy="5259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lowchart: Document 4"/>
          <p:cNvSpPr/>
          <p:nvPr/>
        </p:nvSpPr>
        <p:spPr>
          <a:xfrm>
            <a:off x="6429375" y="1357313"/>
            <a:ext cx="2214563" cy="4786312"/>
          </a:xfrm>
          <a:prstGeom prst="flowChartDocumen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COST OBJECT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sz="2400" dirty="0"/>
              <a:t>PELAYANAN PARTUS SC</a:t>
            </a:r>
          </a:p>
        </p:txBody>
      </p:sp>
    </p:spTree>
    <p:extLst>
      <p:ext uri="{BB962C8B-B14F-4D97-AF65-F5344CB8AC3E}">
        <p14:creationId xmlns:p14="http://schemas.microsoft.com/office/powerpoint/2010/main" val="3649077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307</Words>
  <Application>Microsoft Macintosh PowerPoint</Application>
  <PresentationFormat>On-screen Show (4:3)</PresentationFormat>
  <Paragraphs>89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PowerPoint Presentation</vt:lpstr>
      <vt:lpstr>Istilah Cost</vt:lpstr>
      <vt:lpstr>Cost Object</vt:lpstr>
      <vt:lpstr>Ilustrasi</vt:lpstr>
      <vt:lpstr>Klasifikasi Biaya</vt:lpstr>
      <vt:lpstr>Klasifikasi Biaya menurut Traceability</vt:lpstr>
      <vt:lpstr>Direct Cost vs. Indirect Cost</vt:lpstr>
      <vt:lpstr>ILUSTRASI UNIKNYA PROSES PRODUKSI DI RUMAH SAKIT……  </vt:lpstr>
      <vt:lpstr>DIRECT COST and INDIRECT COST: COST OBJECT: PRODUK</vt:lpstr>
      <vt:lpstr>Ilustrasikan Direct cost dan indirect cost untuk cost object: kunjungan rawat jalan di poli gigi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13</cp:revision>
  <dcterms:created xsi:type="dcterms:W3CDTF">2017-11-04T16:59:32Z</dcterms:created>
  <dcterms:modified xsi:type="dcterms:W3CDTF">2018-04-05T07:19:22Z</dcterms:modified>
</cp:coreProperties>
</file>