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7" r:id="rId2"/>
    <p:sldId id="265" r:id="rId3"/>
    <p:sldId id="266" r:id="rId4"/>
    <p:sldId id="267" r:id="rId5"/>
    <p:sldId id="268" r:id="rId6"/>
    <p:sldId id="269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A6A19-9141-9C44-BE25-2166D43DC0D9}" type="datetimeFigureOut">
              <a:rPr lang="en-US" smtClean="0"/>
              <a:t>4/5/18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24515-13A6-BD4D-97AF-7828AEA5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5.png"/><Relationship Id="rId1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Pembiayaan</a:t>
            </a:r>
            <a:r>
              <a:rPr lang="en-US" sz="2000" b="1" dirty="0" smtClean="0">
                <a:solidFill>
                  <a:prstClr val="black"/>
                </a:solidFill>
              </a:rPr>
              <a:t> &amp;</a:t>
            </a:r>
            <a:r>
              <a:rPr lang="en-US" sz="2000" b="1" dirty="0" err="1" smtClean="0">
                <a:solidFill>
                  <a:prstClr val="black"/>
                </a:solidFill>
              </a:rPr>
              <a:t>Penganggaran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Kesehatan</a:t>
            </a:r>
            <a:r>
              <a:rPr lang="en-US" sz="2000" b="1" dirty="0" smtClean="0">
                <a:solidFill>
                  <a:prstClr val="black"/>
                </a:solidFill>
              </a:rPr>
              <a:t/>
            </a:r>
            <a:br>
              <a:rPr lang="en-US" sz="2000" b="1" dirty="0" smtClean="0">
                <a:solidFill>
                  <a:prstClr val="black"/>
                </a:solidFill>
              </a:rPr>
            </a:b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7755" y="1331506"/>
            <a:ext cx="5024793" cy="3417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94884" y="1146555"/>
            <a:ext cx="2847975" cy="40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4465">
              <a:lnSpc>
                <a:spcPct val="100000"/>
              </a:lnSpc>
              <a:spcBef>
                <a:spcPts val="100"/>
              </a:spcBef>
            </a:pPr>
            <a:r>
              <a:rPr sz="1800" spc="-125" dirty="0">
                <a:latin typeface="Arial"/>
                <a:cs typeface="Arial"/>
              </a:rPr>
              <a:t>Thee </a:t>
            </a:r>
            <a:r>
              <a:rPr sz="1800" spc="-80" dirty="0">
                <a:latin typeface="Arial"/>
                <a:cs typeface="Arial"/>
              </a:rPr>
              <a:t>dimensions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240" dirty="0">
                <a:latin typeface="Arial"/>
                <a:cs typeface="Arial"/>
              </a:rPr>
              <a:t>UHC</a:t>
            </a:r>
            <a:endParaRPr sz="1800">
              <a:latin typeface="Arial"/>
              <a:cs typeface="Arial"/>
            </a:endParaRPr>
          </a:p>
          <a:p>
            <a:pPr marL="451484" marR="5080" indent="-287655">
              <a:lnSpc>
                <a:spcPct val="100000"/>
              </a:lnSpc>
              <a:buChar char="•"/>
              <a:tabLst>
                <a:tab pos="451484" algn="l"/>
                <a:tab pos="452120" algn="l"/>
              </a:tabLst>
            </a:pPr>
            <a:r>
              <a:rPr sz="1800" spc="-315" dirty="0">
                <a:latin typeface="Arial"/>
                <a:cs typeface="Arial"/>
              </a:rPr>
              <a:t>% </a:t>
            </a:r>
            <a:r>
              <a:rPr sz="1800" spc="-45" dirty="0">
                <a:latin typeface="Arial"/>
                <a:cs typeface="Arial"/>
              </a:rPr>
              <a:t>population </a:t>
            </a:r>
            <a:r>
              <a:rPr sz="1800" spc="5" dirty="0">
                <a:latin typeface="Arial"/>
                <a:cs typeface="Arial"/>
              </a:rPr>
              <a:t>with </a:t>
            </a:r>
            <a:r>
              <a:rPr sz="1800" spc="-50" dirty="0">
                <a:latin typeface="Arial"/>
                <a:cs typeface="Arial"/>
              </a:rPr>
              <a:t>health  </a:t>
            </a:r>
            <a:r>
              <a:rPr sz="1800" spc="-95" dirty="0">
                <a:latin typeface="Arial"/>
                <a:cs typeface="Arial"/>
              </a:rPr>
              <a:t>insurance</a:t>
            </a:r>
            <a:endParaRPr sz="1800">
              <a:latin typeface="Arial"/>
              <a:cs typeface="Arial"/>
            </a:endParaRPr>
          </a:p>
          <a:p>
            <a:pPr marL="451484" marR="255270" indent="-287655">
              <a:lnSpc>
                <a:spcPct val="100000"/>
              </a:lnSpc>
              <a:buChar char="•"/>
              <a:tabLst>
                <a:tab pos="451484" algn="l"/>
                <a:tab pos="452120" algn="l"/>
              </a:tabLst>
            </a:pPr>
            <a:r>
              <a:rPr sz="1800" spc="-105" dirty="0">
                <a:latin typeface="Arial"/>
                <a:cs typeface="Arial"/>
              </a:rPr>
              <a:t>Comprehensive </a:t>
            </a:r>
            <a:r>
              <a:rPr sz="1800" spc="-50" dirty="0">
                <a:latin typeface="Arial"/>
                <a:cs typeface="Arial"/>
              </a:rPr>
              <a:t>health  </a:t>
            </a:r>
            <a:r>
              <a:rPr sz="1800" spc="-110" dirty="0">
                <a:latin typeface="Arial"/>
                <a:cs typeface="Arial"/>
              </a:rPr>
              <a:t>services</a:t>
            </a:r>
            <a:endParaRPr sz="1800">
              <a:latin typeface="Arial"/>
              <a:cs typeface="Arial"/>
            </a:endParaRPr>
          </a:p>
          <a:p>
            <a:pPr marL="451484" indent="-287655">
              <a:lnSpc>
                <a:spcPct val="100000"/>
              </a:lnSpc>
              <a:buChar char="•"/>
              <a:tabLst>
                <a:tab pos="451484" algn="l"/>
                <a:tab pos="452120" algn="l"/>
              </a:tabLst>
            </a:pPr>
            <a:r>
              <a:rPr sz="1800" spc="-105" dirty="0">
                <a:latin typeface="Arial"/>
                <a:cs typeface="Arial"/>
              </a:rPr>
              <a:t>No </a:t>
            </a:r>
            <a:r>
              <a:rPr sz="1800" spc="-100" dirty="0">
                <a:latin typeface="Arial"/>
                <a:cs typeface="Arial"/>
              </a:rPr>
              <a:t>cost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sharing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30" dirty="0">
                <a:latin typeface="Arial"/>
                <a:cs typeface="Arial"/>
              </a:rPr>
              <a:t>The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fallacy:</a:t>
            </a:r>
            <a:endParaRPr sz="1800">
              <a:latin typeface="Arial"/>
              <a:cs typeface="Arial"/>
            </a:endParaRPr>
          </a:p>
          <a:p>
            <a:pPr marL="375285" marR="882015" indent="-287655">
              <a:lnSpc>
                <a:spcPct val="100000"/>
              </a:lnSpc>
              <a:spcBef>
                <a:spcPts val="805"/>
              </a:spcBef>
              <a:buChar char="•"/>
              <a:tabLst>
                <a:tab pos="375285" algn="l"/>
                <a:tab pos="375920" algn="l"/>
              </a:tabLst>
            </a:pPr>
            <a:r>
              <a:rPr sz="1800" spc="-95" dirty="0">
                <a:latin typeface="Arial"/>
                <a:cs typeface="Arial"/>
              </a:rPr>
              <a:t>Provide </a:t>
            </a:r>
            <a:r>
              <a:rPr sz="1800" spc="-55" dirty="0">
                <a:latin typeface="Arial"/>
                <a:cs typeface="Arial"/>
              </a:rPr>
              <a:t>financial  </a:t>
            </a:r>
            <a:r>
              <a:rPr sz="1800" spc="-45" dirty="0">
                <a:latin typeface="Arial"/>
                <a:cs typeface="Arial"/>
              </a:rPr>
              <a:t>protection</a:t>
            </a:r>
            <a:endParaRPr sz="1800">
              <a:latin typeface="Arial"/>
              <a:cs typeface="Arial"/>
            </a:endParaRPr>
          </a:p>
          <a:p>
            <a:pPr marL="375285" indent="-287655">
              <a:lnSpc>
                <a:spcPct val="100000"/>
              </a:lnSpc>
              <a:buChar char="•"/>
              <a:tabLst>
                <a:tab pos="375285" algn="l"/>
                <a:tab pos="375920" algn="l"/>
              </a:tabLst>
            </a:pPr>
            <a:r>
              <a:rPr sz="1800" spc="-60" dirty="0">
                <a:latin typeface="Arial"/>
                <a:cs typeface="Arial"/>
              </a:rPr>
              <a:t>But </a:t>
            </a:r>
            <a:r>
              <a:rPr sz="1800" spc="-10" dirty="0">
                <a:latin typeface="Arial"/>
                <a:cs typeface="Arial"/>
              </a:rPr>
              <a:t>not </a:t>
            </a:r>
            <a:r>
              <a:rPr sz="1800" spc="-70" dirty="0">
                <a:latin typeface="Arial"/>
                <a:cs typeface="Arial"/>
              </a:rPr>
              <a:t>risk</a:t>
            </a:r>
            <a:r>
              <a:rPr sz="1800" spc="-28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reduction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800" spc="-80" dirty="0">
                <a:latin typeface="Arial"/>
                <a:cs typeface="Arial"/>
              </a:rPr>
              <a:t>Missing </a:t>
            </a:r>
            <a:r>
              <a:rPr sz="1800" spc="-30" dirty="0">
                <a:latin typeface="Arial"/>
                <a:cs typeface="Arial"/>
              </a:rPr>
              <a:t>from the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cube: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70322" y="5155692"/>
            <a:ext cx="24707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720" algn="l"/>
                <a:tab pos="300355" algn="l"/>
              </a:tabLst>
            </a:pPr>
            <a:r>
              <a:rPr sz="1800" spc="-170" dirty="0">
                <a:latin typeface="Arial"/>
                <a:cs typeface="Arial"/>
              </a:rPr>
              <a:t>Access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235" dirty="0">
                <a:latin typeface="Arial"/>
                <a:cs typeface="Arial"/>
              </a:rPr>
              <a:t>PH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program</a:t>
            </a:r>
            <a:endParaRPr sz="1800">
              <a:latin typeface="Arial"/>
              <a:cs typeface="Arial"/>
            </a:endParaRPr>
          </a:p>
          <a:p>
            <a:pPr marL="299720" marR="5080" indent="-287020">
              <a:lnSpc>
                <a:spcPct val="100000"/>
              </a:lnSpc>
              <a:buChar char="•"/>
              <a:tabLst>
                <a:tab pos="299720" algn="l"/>
                <a:tab pos="300355" algn="l"/>
              </a:tabLst>
            </a:pPr>
            <a:r>
              <a:rPr sz="1800" spc="-105" dirty="0">
                <a:latin typeface="Arial"/>
                <a:cs typeface="Arial"/>
              </a:rPr>
              <a:t>Supply </a:t>
            </a:r>
            <a:r>
              <a:rPr sz="1800" spc="-75" dirty="0">
                <a:latin typeface="Arial"/>
                <a:cs typeface="Arial"/>
              </a:rPr>
              <a:t>side: </a:t>
            </a:r>
            <a:r>
              <a:rPr sz="1800" spc="-165" dirty="0">
                <a:latin typeface="Arial"/>
                <a:cs typeface="Arial"/>
              </a:rPr>
              <a:t>access </a:t>
            </a:r>
            <a:r>
              <a:rPr sz="1800" spc="-85" dirty="0">
                <a:latin typeface="Arial"/>
                <a:cs typeface="Arial"/>
              </a:rPr>
              <a:t>and  </a:t>
            </a:r>
            <a:r>
              <a:rPr sz="1800" spc="-40" dirty="0">
                <a:latin typeface="Arial"/>
                <a:cs typeface="Arial"/>
              </a:rPr>
              <a:t>quality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33672" y="5899189"/>
            <a:ext cx="272415" cy="250825"/>
          </a:xfrm>
          <a:custGeom>
            <a:avLst/>
            <a:gdLst/>
            <a:ahLst/>
            <a:cxnLst/>
            <a:rect l="l" t="t" r="r" b="b"/>
            <a:pathLst>
              <a:path w="272414" h="250825">
                <a:moveTo>
                  <a:pt x="201142" y="0"/>
                </a:moveTo>
                <a:lnTo>
                  <a:pt x="190322" y="368"/>
                </a:lnTo>
                <a:lnTo>
                  <a:pt x="180822" y="5130"/>
                </a:lnTo>
                <a:lnTo>
                  <a:pt x="178816" y="6883"/>
                </a:lnTo>
                <a:lnTo>
                  <a:pt x="0" y="177965"/>
                </a:lnTo>
                <a:lnTo>
                  <a:pt x="236982" y="249402"/>
                </a:lnTo>
                <a:lnTo>
                  <a:pt x="249580" y="250291"/>
                </a:lnTo>
                <a:lnTo>
                  <a:pt x="260946" y="245884"/>
                </a:lnTo>
                <a:lnTo>
                  <a:pt x="269506" y="237045"/>
                </a:lnTo>
                <a:lnTo>
                  <a:pt x="272326" y="222326"/>
                </a:lnTo>
                <a:lnTo>
                  <a:pt x="270319" y="210146"/>
                </a:lnTo>
                <a:lnTo>
                  <a:pt x="264287" y="200952"/>
                </a:lnTo>
                <a:lnTo>
                  <a:pt x="255028" y="195198"/>
                </a:lnTo>
                <a:lnTo>
                  <a:pt x="246214" y="192544"/>
                </a:lnTo>
                <a:lnTo>
                  <a:pt x="61849" y="192544"/>
                </a:lnTo>
                <a:lnTo>
                  <a:pt x="48514" y="136969"/>
                </a:lnTo>
                <a:lnTo>
                  <a:pt x="151269" y="112344"/>
                </a:lnTo>
                <a:lnTo>
                  <a:pt x="218313" y="48183"/>
                </a:lnTo>
                <a:lnTo>
                  <a:pt x="225209" y="37884"/>
                </a:lnTo>
                <a:lnTo>
                  <a:pt x="227101" y="26060"/>
                </a:lnTo>
                <a:lnTo>
                  <a:pt x="223964" y="14427"/>
                </a:lnTo>
                <a:lnTo>
                  <a:pt x="212598" y="4521"/>
                </a:lnTo>
                <a:lnTo>
                  <a:pt x="201142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82186" y="6011528"/>
            <a:ext cx="197700" cy="80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43972" y="5611012"/>
            <a:ext cx="1725295" cy="456565"/>
          </a:xfrm>
          <a:custGeom>
            <a:avLst/>
            <a:gdLst/>
            <a:ahLst/>
            <a:cxnLst/>
            <a:rect l="l" t="t" r="r" b="b"/>
            <a:pathLst>
              <a:path w="1725295" h="456564">
                <a:moveTo>
                  <a:pt x="1712023" y="0"/>
                </a:moveTo>
                <a:lnTo>
                  <a:pt x="40970" y="400519"/>
                </a:lnTo>
                <a:lnTo>
                  <a:pt x="0" y="439724"/>
                </a:lnTo>
                <a:lnTo>
                  <a:pt x="54279" y="456095"/>
                </a:lnTo>
                <a:lnTo>
                  <a:pt x="1725231" y="55575"/>
                </a:lnTo>
                <a:lnTo>
                  <a:pt x="1712023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97046" y="6036576"/>
            <a:ext cx="62230" cy="14604"/>
          </a:xfrm>
          <a:custGeom>
            <a:avLst/>
            <a:gdLst/>
            <a:ahLst/>
            <a:cxnLst/>
            <a:rect l="l" t="t" r="r" b="b"/>
            <a:pathLst>
              <a:path w="62229" h="14604">
                <a:moveTo>
                  <a:pt x="61722" y="0"/>
                </a:moveTo>
                <a:lnTo>
                  <a:pt x="0" y="0"/>
                </a:lnTo>
                <a:lnTo>
                  <a:pt x="46926" y="14160"/>
                </a:lnTo>
                <a:lnTo>
                  <a:pt x="61722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52600" y="5638800"/>
            <a:ext cx="1752600" cy="646430"/>
          </a:xfrm>
          <a:prstGeom prst="rect">
            <a:avLst/>
          </a:prstGeom>
          <a:solidFill>
            <a:srgbClr val="FFFF00"/>
          </a:solidFill>
          <a:ln w="12700">
            <a:solidFill>
              <a:srgbClr val="4F81BC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378460" indent="-287655">
              <a:lnSpc>
                <a:spcPct val="100000"/>
              </a:lnSpc>
              <a:spcBef>
                <a:spcPts val="135"/>
              </a:spcBef>
              <a:buChar char="•"/>
              <a:tabLst>
                <a:tab pos="377825" algn="l"/>
                <a:tab pos="378460" algn="l"/>
              </a:tabLst>
            </a:pPr>
            <a:r>
              <a:rPr sz="1800" spc="-195" dirty="0">
                <a:latin typeface="Arial"/>
                <a:cs typeface="Arial"/>
              </a:rPr>
              <a:t>INEQUITY</a:t>
            </a:r>
            <a:r>
              <a:rPr sz="1800" spc="-200" dirty="0">
                <a:latin typeface="Arial"/>
                <a:cs typeface="Arial"/>
              </a:rPr>
              <a:t> </a:t>
            </a:r>
            <a:r>
              <a:rPr sz="1800" spc="-160" dirty="0">
                <a:latin typeface="Arial"/>
                <a:cs typeface="Arial"/>
              </a:rPr>
              <a:t>&gt;&gt;</a:t>
            </a:r>
            <a:endParaRPr sz="1800">
              <a:latin typeface="Arial"/>
              <a:cs typeface="Arial"/>
            </a:endParaRPr>
          </a:p>
          <a:p>
            <a:pPr marL="378460" indent="-287655">
              <a:lnSpc>
                <a:spcPct val="100000"/>
              </a:lnSpc>
              <a:buChar char="•"/>
              <a:tabLst>
                <a:tab pos="377825" algn="l"/>
                <a:tab pos="378460" algn="l"/>
              </a:tabLst>
            </a:pPr>
            <a:r>
              <a:rPr sz="1800" spc="-290" dirty="0">
                <a:latin typeface="Arial"/>
                <a:cs typeface="Arial"/>
              </a:rPr>
              <a:t>FAIRNESS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spc="-160" dirty="0">
                <a:latin typeface="Arial"/>
                <a:cs typeface="Arial"/>
              </a:rPr>
              <a:t>&lt;&lt;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4857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15792" y="2420873"/>
            <a:ext cx="2448560" cy="2376805"/>
          </a:xfrm>
          <a:custGeom>
            <a:avLst/>
            <a:gdLst/>
            <a:ahLst/>
            <a:cxnLst/>
            <a:rect l="l" t="t" r="r" b="b"/>
            <a:pathLst>
              <a:path w="2448560" h="2376804">
                <a:moveTo>
                  <a:pt x="0" y="907668"/>
                </a:moveTo>
                <a:lnTo>
                  <a:pt x="1224153" y="0"/>
                </a:lnTo>
                <a:lnTo>
                  <a:pt x="2448306" y="907668"/>
                </a:lnTo>
                <a:lnTo>
                  <a:pt x="1980692" y="2376296"/>
                </a:lnTo>
                <a:lnTo>
                  <a:pt x="467614" y="2376296"/>
                </a:lnTo>
                <a:lnTo>
                  <a:pt x="0" y="907668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39946" y="2420873"/>
            <a:ext cx="0" cy="1296670"/>
          </a:xfrm>
          <a:custGeom>
            <a:avLst/>
            <a:gdLst/>
            <a:ahLst/>
            <a:cxnLst/>
            <a:rect l="l" t="t" r="r" b="b"/>
            <a:pathLst>
              <a:path h="1296670">
                <a:moveTo>
                  <a:pt x="0" y="0"/>
                </a:moveTo>
                <a:lnTo>
                  <a:pt x="0" y="1296162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83407" y="3717035"/>
            <a:ext cx="756920" cy="1080135"/>
          </a:xfrm>
          <a:custGeom>
            <a:avLst/>
            <a:gdLst/>
            <a:ahLst/>
            <a:cxnLst/>
            <a:rect l="l" t="t" r="r" b="b"/>
            <a:pathLst>
              <a:path w="756920" h="1080135">
                <a:moveTo>
                  <a:pt x="756538" y="0"/>
                </a:moveTo>
                <a:lnTo>
                  <a:pt x="0" y="1080135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01996" y="4692269"/>
            <a:ext cx="94487" cy="1049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34739" y="3713353"/>
            <a:ext cx="747395" cy="1063625"/>
          </a:xfrm>
          <a:custGeom>
            <a:avLst/>
            <a:gdLst/>
            <a:ahLst/>
            <a:cxnLst/>
            <a:rect l="l" t="t" r="r" b="b"/>
            <a:pathLst>
              <a:path w="747395" h="1063625">
                <a:moveTo>
                  <a:pt x="10413" y="0"/>
                </a:moveTo>
                <a:lnTo>
                  <a:pt x="0" y="7365"/>
                </a:lnTo>
                <a:lnTo>
                  <a:pt x="735914" y="1057910"/>
                </a:lnTo>
                <a:lnTo>
                  <a:pt x="747369" y="1063180"/>
                </a:lnTo>
                <a:lnTo>
                  <a:pt x="746328" y="1050734"/>
                </a:lnTo>
                <a:lnTo>
                  <a:pt x="10413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39946" y="3328542"/>
            <a:ext cx="1224280" cy="388620"/>
          </a:xfrm>
          <a:custGeom>
            <a:avLst/>
            <a:gdLst/>
            <a:ahLst/>
            <a:cxnLst/>
            <a:rect l="l" t="t" r="r" b="b"/>
            <a:pathLst>
              <a:path w="1224279" h="388620">
                <a:moveTo>
                  <a:pt x="0" y="388492"/>
                </a:moveTo>
                <a:lnTo>
                  <a:pt x="1224153" y="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15792" y="3284982"/>
            <a:ext cx="1224280" cy="432434"/>
          </a:xfrm>
          <a:custGeom>
            <a:avLst/>
            <a:gdLst/>
            <a:ahLst/>
            <a:cxnLst/>
            <a:rect l="l" t="t" r="r" b="b"/>
            <a:pathLst>
              <a:path w="1224279" h="432435">
                <a:moveTo>
                  <a:pt x="1224152" y="432053"/>
                </a:moveTo>
                <a:lnTo>
                  <a:pt x="0" y="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39946" y="2708910"/>
            <a:ext cx="432434" cy="864235"/>
          </a:xfrm>
          <a:custGeom>
            <a:avLst/>
            <a:gdLst/>
            <a:ahLst/>
            <a:cxnLst/>
            <a:rect l="l" t="t" r="r" b="b"/>
            <a:pathLst>
              <a:path w="432435" h="864235">
                <a:moveTo>
                  <a:pt x="0" y="0"/>
                </a:moveTo>
                <a:lnTo>
                  <a:pt x="432054" y="864108"/>
                </a:lnTo>
              </a:path>
            </a:pathLst>
          </a:custGeom>
          <a:ln w="12699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99990" y="3573017"/>
            <a:ext cx="72390" cy="720090"/>
          </a:xfrm>
          <a:custGeom>
            <a:avLst/>
            <a:gdLst/>
            <a:ahLst/>
            <a:cxnLst/>
            <a:rect l="l" t="t" r="r" b="b"/>
            <a:pathLst>
              <a:path w="72389" h="720089">
                <a:moveTo>
                  <a:pt x="72009" y="0"/>
                </a:moveTo>
                <a:lnTo>
                  <a:pt x="0" y="72009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83407" y="4712842"/>
            <a:ext cx="105918" cy="949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06381" y="4287265"/>
            <a:ext cx="1096645" cy="501015"/>
          </a:xfrm>
          <a:custGeom>
            <a:avLst/>
            <a:gdLst/>
            <a:ahLst/>
            <a:cxnLst/>
            <a:rect l="l" t="t" r="r" b="b"/>
            <a:pathLst>
              <a:path w="1096645" h="501014">
                <a:moveTo>
                  <a:pt x="1090942" y="0"/>
                </a:moveTo>
                <a:lnTo>
                  <a:pt x="7327" y="489191"/>
                </a:lnTo>
                <a:lnTo>
                  <a:pt x="0" y="499490"/>
                </a:lnTo>
                <a:lnTo>
                  <a:pt x="12674" y="500811"/>
                </a:lnTo>
                <a:lnTo>
                  <a:pt x="1096276" y="11556"/>
                </a:lnTo>
                <a:lnTo>
                  <a:pt x="1090942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19855" y="2708910"/>
            <a:ext cx="720090" cy="792480"/>
          </a:xfrm>
          <a:custGeom>
            <a:avLst/>
            <a:gdLst/>
            <a:ahLst/>
            <a:cxnLst/>
            <a:rect l="l" t="t" r="r" b="b"/>
            <a:pathLst>
              <a:path w="720089" h="792479">
                <a:moveTo>
                  <a:pt x="720089" y="0"/>
                </a:moveTo>
                <a:lnTo>
                  <a:pt x="0" y="792099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83407" y="3501009"/>
            <a:ext cx="36830" cy="1296670"/>
          </a:xfrm>
          <a:custGeom>
            <a:avLst/>
            <a:gdLst/>
            <a:ahLst/>
            <a:cxnLst/>
            <a:rect l="l" t="t" r="r" b="b"/>
            <a:pathLst>
              <a:path w="36829" h="1296670">
                <a:moveTo>
                  <a:pt x="36449" y="0"/>
                </a:moveTo>
                <a:lnTo>
                  <a:pt x="0" y="1296162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071116" y="3074796"/>
            <a:ext cx="763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1925">
              <a:lnSpc>
                <a:spcPct val="100000"/>
              </a:lnSpc>
              <a:spcBef>
                <a:spcPts val="100"/>
              </a:spcBef>
            </a:pPr>
            <a:r>
              <a:rPr sz="1800" spc="-315" dirty="0">
                <a:latin typeface="Arial"/>
                <a:cs typeface="Arial"/>
              </a:rPr>
              <a:t>% </a:t>
            </a:r>
            <a:r>
              <a:rPr sz="1800" spc="-60" dirty="0">
                <a:latin typeface="Arial"/>
                <a:cs typeface="Arial"/>
              </a:rPr>
              <a:t>pop  </a:t>
            </a:r>
            <a:r>
              <a:rPr sz="1800" spc="-110" dirty="0">
                <a:latin typeface="Arial"/>
                <a:cs typeface="Arial"/>
              </a:rPr>
              <a:t>covered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89223" y="1706168"/>
            <a:ext cx="14833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0175">
              <a:lnSpc>
                <a:spcPct val="100000"/>
              </a:lnSpc>
              <a:spcBef>
                <a:spcPts val="100"/>
              </a:spcBef>
            </a:pPr>
            <a:r>
              <a:rPr sz="1800" spc="-65" dirty="0">
                <a:latin typeface="Arial"/>
                <a:cs typeface="Arial"/>
              </a:rPr>
              <a:t>Medical </a:t>
            </a:r>
            <a:r>
              <a:rPr sz="1800" spc="-165" dirty="0">
                <a:latin typeface="Arial"/>
                <a:cs typeface="Arial"/>
              </a:rPr>
              <a:t>Care  </a:t>
            </a:r>
            <a:r>
              <a:rPr sz="1800" spc="-60" dirty="0">
                <a:latin typeface="Arial"/>
                <a:cs typeface="Arial"/>
              </a:rPr>
              <a:t>Benefit</a:t>
            </a:r>
            <a:r>
              <a:rPr sz="1800" spc="-155" dirty="0">
                <a:latin typeface="Arial"/>
                <a:cs typeface="Arial"/>
              </a:rPr>
              <a:t> </a:t>
            </a:r>
            <a:r>
              <a:rPr sz="1800" spc="-140" dirty="0">
                <a:latin typeface="Arial"/>
                <a:cs typeface="Arial"/>
              </a:rPr>
              <a:t>package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16117" y="3000959"/>
            <a:ext cx="8540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315" dirty="0">
                <a:latin typeface="Arial"/>
                <a:cs typeface="Arial"/>
              </a:rPr>
              <a:t>%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0" dirty="0">
                <a:latin typeface="Arial"/>
                <a:cs typeface="Arial"/>
              </a:rPr>
              <a:t>cost  </a:t>
            </a:r>
            <a:r>
              <a:rPr sz="1800" spc="-85" dirty="0">
                <a:latin typeface="Arial"/>
                <a:cs typeface="Arial"/>
              </a:rPr>
              <a:t>sharing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57725" y="4873650"/>
            <a:ext cx="11804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00">
              <a:lnSpc>
                <a:spcPct val="100000"/>
              </a:lnSpc>
              <a:spcBef>
                <a:spcPts val="100"/>
              </a:spcBef>
            </a:pPr>
            <a:r>
              <a:rPr sz="1800" spc="-170" dirty="0">
                <a:solidFill>
                  <a:srgbClr val="FF0000"/>
                </a:solidFill>
                <a:latin typeface="Arial"/>
                <a:cs typeface="Arial"/>
              </a:rPr>
              <a:t>Access</a:t>
            </a:r>
            <a:r>
              <a:rPr sz="1800" spc="1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to  </a:t>
            </a:r>
            <a:r>
              <a:rPr sz="1800" spc="-85" dirty="0">
                <a:solidFill>
                  <a:srgbClr val="FF0000"/>
                </a:solidFill>
                <a:latin typeface="Arial"/>
                <a:cs typeface="Arial"/>
              </a:rPr>
              <a:t>medical</a:t>
            </a:r>
            <a:r>
              <a:rPr sz="1800" spc="-1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25" dirty="0">
                <a:solidFill>
                  <a:srgbClr val="FF0000"/>
                </a:solidFill>
                <a:latin typeface="Arial"/>
                <a:cs typeface="Arial"/>
              </a:rPr>
              <a:t>care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19730" y="4802784"/>
            <a:ext cx="12458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70" dirty="0">
                <a:solidFill>
                  <a:srgbClr val="FF0000"/>
                </a:solidFill>
                <a:latin typeface="Arial"/>
                <a:cs typeface="Arial"/>
              </a:rPr>
              <a:t>Access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to  </a:t>
            </a:r>
            <a:r>
              <a:rPr sz="1800" spc="-90" dirty="0">
                <a:solidFill>
                  <a:srgbClr val="FF0000"/>
                </a:solidFill>
                <a:latin typeface="Arial"/>
                <a:cs typeface="Arial"/>
              </a:rPr>
              <a:t>Public </a:t>
            </a:r>
            <a:r>
              <a:rPr sz="1800" spc="-40" dirty="0">
                <a:solidFill>
                  <a:srgbClr val="FF0000"/>
                </a:solidFill>
                <a:latin typeface="Arial"/>
                <a:cs typeface="Arial"/>
              </a:rPr>
              <a:t>Hlth 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spc="-9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spc="4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spc="-114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spc="5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spc="-12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800" spc="-114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spc="-9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spc="9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spc="-60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1800" spc="-2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29305" y="1056259"/>
            <a:ext cx="1929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90" dirty="0">
                <a:solidFill>
                  <a:srgbClr val="0000CC"/>
                </a:solidFill>
                <a:latin typeface="Arial"/>
                <a:cs typeface="Arial"/>
              </a:rPr>
              <a:t>5 </a:t>
            </a:r>
            <a:r>
              <a:rPr sz="1800" b="1" spc="-140" dirty="0">
                <a:solidFill>
                  <a:srgbClr val="0000CC"/>
                </a:solidFill>
                <a:latin typeface="Arial"/>
                <a:cs typeface="Arial"/>
              </a:rPr>
              <a:t>dimension </a:t>
            </a:r>
            <a:r>
              <a:rPr sz="1800" b="1" spc="-85" dirty="0">
                <a:solidFill>
                  <a:srgbClr val="0000CC"/>
                </a:solidFill>
                <a:latin typeface="Arial"/>
                <a:cs typeface="Arial"/>
              </a:rPr>
              <a:t>of</a:t>
            </a:r>
            <a:r>
              <a:rPr sz="1800" b="1" spc="-20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1800" b="1" spc="-235" dirty="0">
                <a:solidFill>
                  <a:srgbClr val="0000CC"/>
                </a:solidFill>
                <a:latin typeface="Arial"/>
                <a:cs typeface="Arial"/>
              </a:rPr>
              <a:t>UHC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300215" y="1772792"/>
            <a:ext cx="648335" cy="2016760"/>
          </a:xfrm>
          <a:custGeom>
            <a:avLst/>
            <a:gdLst/>
            <a:ahLst/>
            <a:cxnLst/>
            <a:rect l="l" t="t" r="r" b="b"/>
            <a:pathLst>
              <a:path w="648334" h="2016760">
                <a:moveTo>
                  <a:pt x="0" y="0"/>
                </a:moveTo>
                <a:lnTo>
                  <a:pt x="52552" y="711"/>
                </a:lnTo>
                <a:lnTo>
                  <a:pt x="102412" y="2755"/>
                </a:lnTo>
                <a:lnTo>
                  <a:pt x="148894" y="6045"/>
                </a:lnTo>
                <a:lnTo>
                  <a:pt x="191338" y="10439"/>
                </a:lnTo>
                <a:lnTo>
                  <a:pt x="229095" y="15836"/>
                </a:lnTo>
                <a:lnTo>
                  <a:pt x="275437" y="25577"/>
                </a:lnTo>
                <a:lnTo>
                  <a:pt x="314566" y="41033"/>
                </a:lnTo>
                <a:lnTo>
                  <a:pt x="323977" y="53975"/>
                </a:lnTo>
                <a:lnTo>
                  <a:pt x="323977" y="937768"/>
                </a:lnTo>
                <a:lnTo>
                  <a:pt x="325056" y="942200"/>
                </a:lnTo>
                <a:lnTo>
                  <a:pt x="360159" y="962583"/>
                </a:lnTo>
                <a:lnTo>
                  <a:pt x="402018" y="972908"/>
                </a:lnTo>
                <a:lnTo>
                  <a:pt x="456692" y="981341"/>
                </a:lnTo>
                <a:lnTo>
                  <a:pt x="499160" y="985723"/>
                </a:lnTo>
                <a:lnTo>
                  <a:pt x="545655" y="988999"/>
                </a:lnTo>
                <a:lnTo>
                  <a:pt x="595528" y="991031"/>
                </a:lnTo>
                <a:lnTo>
                  <a:pt x="648081" y="991743"/>
                </a:lnTo>
                <a:lnTo>
                  <a:pt x="621499" y="991920"/>
                </a:lnTo>
                <a:lnTo>
                  <a:pt x="570217" y="993317"/>
                </a:lnTo>
                <a:lnTo>
                  <a:pt x="521944" y="995997"/>
                </a:lnTo>
                <a:lnTo>
                  <a:pt x="477380" y="999858"/>
                </a:lnTo>
                <a:lnTo>
                  <a:pt x="437184" y="1004773"/>
                </a:lnTo>
                <a:lnTo>
                  <a:pt x="386524" y="1013904"/>
                </a:lnTo>
                <a:lnTo>
                  <a:pt x="349453" y="1024801"/>
                </a:lnTo>
                <a:lnTo>
                  <a:pt x="323977" y="1045844"/>
                </a:lnTo>
                <a:lnTo>
                  <a:pt x="323977" y="1962277"/>
                </a:lnTo>
                <a:lnTo>
                  <a:pt x="322897" y="1966709"/>
                </a:lnTo>
                <a:lnTo>
                  <a:pt x="287820" y="1987092"/>
                </a:lnTo>
                <a:lnTo>
                  <a:pt x="245999" y="1997417"/>
                </a:lnTo>
                <a:lnTo>
                  <a:pt x="191338" y="2005850"/>
                </a:lnTo>
                <a:lnTo>
                  <a:pt x="148894" y="2010232"/>
                </a:lnTo>
                <a:lnTo>
                  <a:pt x="102412" y="2013508"/>
                </a:lnTo>
                <a:lnTo>
                  <a:pt x="52552" y="2015540"/>
                </a:lnTo>
                <a:lnTo>
                  <a:pt x="26568" y="2016074"/>
                </a:lnTo>
                <a:lnTo>
                  <a:pt x="0" y="2016252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28207" y="4365116"/>
            <a:ext cx="648335" cy="1224280"/>
          </a:xfrm>
          <a:custGeom>
            <a:avLst/>
            <a:gdLst/>
            <a:ahLst/>
            <a:cxnLst/>
            <a:rect l="l" t="t" r="r" b="b"/>
            <a:pathLst>
              <a:path w="648334" h="1224279">
                <a:moveTo>
                  <a:pt x="0" y="0"/>
                </a:moveTo>
                <a:lnTo>
                  <a:pt x="52552" y="711"/>
                </a:lnTo>
                <a:lnTo>
                  <a:pt x="102412" y="2743"/>
                </a:lnTo>
                <a:lnTo>
                  <a:pt x="148894" y="6019"/>
                </a:lnTo>
                <a:lnTo>
                  <a:pt x="191338" y="10401"/>
                </a:lnTo>
                <a:lnTo>
                  <a:pt x="229095" y="15798"/>
                </a:lnTo>
                <a:lnTo>
                  <a:pt x="275437" y="25526"/>
                </a:lnTo>
                <a:lnTo>
                  <a:pt x="314566" y="40995"/>
                </a:lnTo>
                <a:lnTo>
                  <a:pt x="323977" y="53974"/>
                </a:lnTo>
                <a:lnTo>
                  <a:pt x="323977" y="548131"/>
                </a:lnTo>
                <a:lnTo>
                  <a:pt x="325056" y="552564"/>
                </a:lnTo>
                <a:lnTo>
                  <a:pt x="360159" y="572947"/>
                </a:lnTo>
                <a:lnTo>
                  <a:pt x="402018" y="583272"/>
                </a:lnTo>
                <a:lnTo>
                  <a:pt x="456692" y="591705"/>
                </a:lnTo>
                <a:lnTo>
                  <a:pt x="499160" y="596087"/>
                </a:lnTo>
                <a:lnTo>
                  <a:pt x="545655" y="599363"/>
                </a:lnTo>
                <a:lnTo>
                  <a:pt x="595528" y="601395"/>
                </a:lnTo>
                <a:lnTo>
                  <a:pt x="648081" y="602106"/>
                </a:lnTo>
                <a:lnTo>
                  <a:pt x="621499" y="602284"/>
                </a:lnTo>
                <a:lnTo>
                  <a:pt x="570217" y="603681"/>
                </a:lnTo>
                <a:lnTo>
                  <a:pt x="521944" y="606361"/>
                </a:lnTo>
                <a:lnTo>
                  <a:pt x="477380" y="610209"/>
                </a:lnTo>
                <a:lnTo>
                  <a:pt x="437184" y="615124"/>
                </a:lnTo>
                <a:lnTo>
                  <a:pt x="386524" y="624243"/>
                </a:lnTo>
                <a:lnTo>
                  <a:pt x="349453" y="635114"/>
                </a:lnTo>
                <a:lnTo>
                  <a:pt x="323977" y="656081"/>
                </a:lnTo>
                <a:lnTo>
                  <a:pt x="323977" y="1170177"/>
                </a:lnTo>
                <a:lnTo>
                  <a:pt x="322897" y="1174597"/>
                </a:lnTo>
                <a:lnTo>
                  <a:pt x="287820" y="1194930"/>
                </a:lnTo>
                <a:lnTo>
                  <a:pt x="245999" y="1205255"/>
                </a:lnTo>
                <a:lnTo>
                  <a:pt x="191338" y="1213700"/>
                </a:lnTo>
                <a:lnTo>
                  <a:pt x="148894" y="1218095"/>
                </a:lnTo>
                <a:lnTo>
                  <a:pt x="102412" y="1221371"/>
                </a:lnTo>
                <a:lnTo>
                  <a:pt x="52552" y="1223416"/>
                </a:lnTo>
                <a:lnTo>
                  <a:pt x="26568" y="1223949"/>
                </a:lnTo>
                <a:lnTo>
                  <a:pt x="0" y="1224127"/>
                </a:lnTo>
              </a:path>
            </a:pathLst>
          </a:custGeom>
          <a:ln w="12699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100239" y="2280792"/>
            <a:ext cx="819785" cy="587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>
              <a:lnSpc>
                <a:spcPct val="100000"/>
              </a:lnSpc>
              <a:spcBef>
                <a:spcPts val="100"/>
              </a:spcBef>
            </a:pPr>
            <a:r>
              <a:rPr sz="1800" b="1" i="1" spc="-385" dirty="0">
                <a:solidFill>
                  <a:srgbClr val="0000CC"/>
                </a:solidFill>
                <a:latin typeface="Arial"/>
                <a:cs typeface="Arial"/>
              </a:rPr>
              <a:t>BPJS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0" dirty="0">
                <a:solidFill>
                  <a:srgbClr val="FF0000"/>
                </a:solidFill>
                <a:latin typeface="Arial"/>
                <a:cs typeface="Arial"/>
              </a:rPr>
              <a:t>Demand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00239" y="2842463"/>
            <a:ext cx="15925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i="1" spc="-114" dirty="0">
                <a:solidFill>
                  <a:srgbClr val="6F2F9F"/>
                </a:solidFill>
                <a:latin typeface="Arial"/>
                <a:cs typeface="Arial"/>
              </a:rPr>
              <a:t>(protection  </a:t>
            </a:r>
            <a:r>
              <a:rPr sz="1800" b="1" i="1" spc="-120" dirty="0">
                <a:solidFill>
                  <a:srgbClr val="6F2F9F"/>
                </a:solidFill>
                <a:latin typeface="Arial"/>
                <a:cs typeface="Arial"/>
              </a:rPr>
              <a:t>against </a:t>
            </a:r>
            <a:r>
              <a:rPr sz="1800" b="1" i="1" spc="-105" dirty="0">
                <a:solidFill>
                  <a:srgbClr val="6F2F9F"/>
                </a:solidFill>
                <a:latin typeface="Arial"/>
                <a:cs typeface="Arial"/>
              </a:rPr>
              <a:t>financial  </a:t>
            </a:r>
            <a:r>
              <a:rPr sz="1800" b="1" i="1" spc="-135" dirty="0">
                <a:solidFill>
                  <a:srgbClr val="6F2F9F"/>
                </a:solidFill>
                <a:latin typeface="Arial"/>
                <a:cs typeface="Arial"/>
              </a:rPr>
              <a:t>risk)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56679" y="4495241"/>
            <a:ext cx="1185545" cy="11398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indent="431165">
              <a:lnSpc>
                <a:spcPct val="102000"/>
              </a:lnSpc>
              <a:spcBef>
                <a:spcPts val="55"/>
              </a:spcBef>
            </a:pPr>
            <a:r>
              <a:rPr sz="1800" b="1" i="1" spc="-285" dirty="0">
                <a:solidFill>
                  <a:srgbClr val="0000CC"/>
                </a:solidFill>
                <a:latin typeface="Arial"/>
                <a:cs typeface="Arial"/>
              </a:rPr>
              <a:t>BOK </a:t>
            </a:r>
            <a:r>
              <a:rPr sz="1800" b="1" i="1" spc="-150" dirty="0">
                <a:solidFill>
                  <a:srgbClr val="0000CC"/>
                </a:solidFill>
                <a:latin typeface="Arial"/>
                <a:cs typeface="Arial"/>
              </a:rPr>
              <a:t>etc  </a:t>
            </a:r>
            <a:r>
              <a:rPr sz="1800" b="1" spc="-175" dirty="0">
                <a:solidFill>
                  <a:srgbClr val="FF0000"/>
                </a:solidFill>
                <a:latin typeface="Arial"/>
                <a:cs typeface="Arial"/>
              </a:rPr>
              <a:t>Supply  </a:t>
            </a:r>
            <a:r>
              <a:rPr sz="1800" b="1" spc="-195" dirty="0">
                <a:latin typeface="Arial"/>
                <a:cs typeface="Arial"/>
              </a:rPr>
              <a:t>(access </a:t>
            </a:r>
            <a:r>
              <a:rPr sz="1800" b="1" spc="-145" dirty="0">
                <a:latin typeface="Arial"/>
                <a:cs typeface="Arial"/>
              </a:rPr>
              <a:t>and  </a:t>
            </a:r>
            <a:r>
              <a:rPr sz="1800" b="1" spc="-100" dirty="0">
                <a:latin typeface="Arial"/>
                <a:cs typeface="Arial"/>
              </a:rPr>
              <a:t>utilization)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64071" y="5957975"/>
            <a:ext cx="11785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95" dirty="0">
                <a:latin typeface="Arial"/>
                <a:cs typeface="Arial"/>
              </a:rPr>
              <a:t>Ascobat,</a:t>
            </a:r>
            <a:r>
              <a:rPr sz="1600" i="1" spc="-114" dirty="0">
                <a:latin typeface="Arial"/>
                <a:cs typeface="Arial"/>
              </a:rPr>
              <a:t> </a:t>
            </a:r>
            <a:r>
              <a:rPr sz="1600" i="1" spc="-95" dirty="0">
                <a:latin typeface="Arial"/>
                <a:cs typeface="Arial"/>
              </a:rPr>
              <a:t>2010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690118" y="142240"/>
            <a:ext cx="17411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60" dirty="0">
                <a:solidFill>
                  <a:srgbClr val="FF0000"/>
                </a:solidFill>
              </a:rPr>
              <a:t>*</a:t>
            </a:r>
            <a:r>
              <a:rPr sz="2400" spc="-380" dirty="0">
                <a:solidFill>
                  <a:srgbClr val="FF0000"/>
                </a:solidFill>
              </a:rPr>
              <a:t> </a:t>
            </a:r>
            <a:r>
              <a:rPr sz="2400" spc="-295" dirty="0">
                <a:solidFill>
                  <a:srgbClr val="FF0000"/>
                </a:solidFill>
              </a:rPr>
              <a:t>AG </a:t>
            </a:r>
            <a:r>
              <a:rPr sz="2400" spc="-125" dirty="0">
                <a:solidFill>
                  <a:srgbClr val="FF0000"/>
                </a:solidFill>
              </a:rPr>
              <a:t>2010</a:t>
            </a:r>
            <a:endParaRPr sz="2400"/>
          </a:p>
          <a:p>
            <a:pPr marL="12700">
              <a:lnSpc>
                <a:spcPct val="100000"/>
              </a:lnSpc>
            </a:pPr>
            <a:r>
              <a:rPr sz="2400" spc="260" dirty="0">
                <a:solidFill>
                  <a:srgbClr val="FF0000"/>
                </a:solidFill>
              </a:rPr>
              <a:t>*</a:t>
            </a:r>
            <a:r>
              <a:rPr sz="2400" spc="-260" dirty="0">
                <a:solidFill>
                  <a:srgbClr val="FF0000"/>
                </a:solidFill>
              </a:rPr>
              <a:t> </a:t>
            </a:r>
            <a:r>
              <a:rPr sz="2400" spc="-390" dirty="0">
                <a:solidFill>
                  <a:srgbClr val="FF0000"/>
                </a:solidFill>
              </a:rPr>
              <a:t>SEARO </a:t>
            </a:r>
            <a:r>
              <a:rPr sz="2400" spc="-140" dirty="0">
                <a:solidFill>
                  <a:srgbClr val="FF0000"/>
                </a:solidFill>
              </a:rPr>
              <a:t>2011</a:t>
            </a:r>
            <a:endParaRPr sz="2400"/>
          </a:p>
        </p:txBody>
      </p:sp>
      <p:sp>
        <p:nvSpPr>
          <p:cNvPr id="28" name="object 28"/>
          <p:cNvSpPr txBox="1"/>
          <p:nvPr/>
        </p:nvSpPr>
        <p:spPr>
          <a:xfrm>
            <a:off x="7028433" y="840232"/>
            <a:ext cx="16275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1800" b="1" i="1" spc="-285" dirty="0">
                <a:solidFill>
                  <a:srgbClr val="0000CC"/>
                </a:solidFill>
                <a:latin typeface="Arial"/>
                <a:cs typeface="Arial"/>
              </a:rPr>
              <a:t>DEPARTED </a:t>
            </a:r>
            <a:r>
              <a:rPr sz="1800" b="1" i="1" spc="-190" dirty="0">
                <a:solidFill>
                  <a:srgbClr val="0000CC"/>
                </a:solidFill>
                <a:latin typeface="Arial"/>
                <a:cs typeface="Arial"/>
              </a:rPr>
              <a:t>FROM  </a:t>
            </a:r>
            <a:r>
              <a:rPr sz="1800" b="1" i="1" spc="-245" dirty="0">
                <a:solidFill>
                  <a:srgbClr val="0000CC"/>
                </a:solidFill>
                <a:latin typeface="Arial"/>
                <a:cs typeface="Arial"/>
              </a:rPr>
              <a:t>THE ISSUE </a:t>
            </a:r>
            <a:r>
              <a:rPr sz="1800" b="1" i="1" spc="-240" dirty="0">
                <a:solidFill>
                  <a:srgbClr val="0000CC"/>
                </a:solidFill>
                <a:latin typeface="Arial"/>
                <a:cs typeface="Arial"/>
              </a:rPr>
              <a:t>OF  </a:t>
            </a:r>
            <a:r>
              <a:rPr sz="1800" b="1" i="1" spc="-305" dirty="0">
                <a:solidFill>
                  <a:srgbClr val="0000CC"/>
                </a:solidFill>
                <a:latin typeface="Arial"/>
                <a:cs typeface="Arial"/>
              </a:rPr>
              <a:t>HEALTH</a:t>
            </a:r>
            <a:r>
              <a:rPr sz="1800" b="1" i="1" spc="-30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1800" b="1" i="1" spc="-260" dirty="0">
                <a:solidFill>
                  <a:srgbClr val="0000CC"/>
                </a:solidFill>
                <a:latin typeface="Arial"/>
                <a:cs typeface="Arial"/>
              </a:rPr>
              <a:t>RISK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2920" y="5954014"/>
            <a:ext cx="17430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i="1" spc="-130" dirty="0">
                <a:solidFill>
                  <a:srgbClr val="6F2F9F"/>
                </a:solidFill>
                <a:latin typeface="Arial"/>
                <a:cs typeface="Arial"/>
              </a:rPr>
              <a:t>Protection against  </a:t>
            </a:r>
            <a:r>
              <a:rPr sz="1800" b="1" i="1" spc="-90" dirty="0">
                <a:solidFill>
                  <a:srgbClr val="6F2F9F"/>
                </a:solidFill>
                <a:latin typeface="Arial"/>
                <a:cs typeface="Arial"/>
              </a:rPr>
              <a:t>health</a:t>
            </a:r>
            <a:r>
              <a:rPr sz="1800" b="1" i="1" spc="-9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800" b="1" i="1" spc="-145" dirty="0">
                <a:solidFill>
                  <a:srgbClr val="6F2F9F"/>
                </a:solidFill>
                <a:latin typeface="Arial"/>
                <a:cs typeface="Arial"/>
              </a:rPr>
              <a:t>risk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1940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5600" y="761987"/>
            <a:ext cx="3276600" cy="369570"/>
          </a:xfrm>
          <a:prstGeom prst="rect">
            <a:avLst/>
          </a:prstGeom>
          <a:solidFill>
            <a:srgbClr val="C0504D"/>
          </a:solidFill>
        </p:spPr>
        <p:txBody>
          <a:bodyPr vert="horz" wrap="square" lIns="0" tIns="15875" rIns="0" bIns="0" rtlCol="0">
            <a:spAutoFit/>
          </a:bodyPr>
          <a:lstStyle/>
          <a:p>
            <a:pPr marL="353060">
              <a:lnSpc>
                <a:spcPct val="100000"/>
              </a:lnSpc>
              <a:spcBef>
                <a:spcPts val="125"/>
              </a:spcBef>
            </a:pPr>
            <a:r>
              <a:rPr sz="1800" spc="-70" dirty="0">
                <a:solidFill>
                  <a:srgbClr val="FFFFFF"/>
                </a:solidFill>
              </a:rPr>
              <a:t>Health </a:t>
            </a:r>
            <a:r>
              <a:rPr sz="1800" spc="-90" dirty="0">
                <a:solidFill>
                  <a:srgbClr val="FFFFFF"/>
                </a:solidFill>
              </a:rPr>
              <a:t>y </a:t>
            </a:r>
            <a:r>
              <a:rPr sz="1800" spc="-80" dirty="0">
                <a:solidFill>
                  <a:srgbClr val="FFFFFF"/>
                </a:solidFill>
              </a:rPr>
              <a:t>Indonesia</a:t>
            </a:r>
            <a:r>
              <a:rPr sz="1800" spc="-105" dirty="0">
                <a:solidFill>
                  <a:srgbClr val="FFFFFF"/>
                </a:solidFill>
              </a:rPr>
              <a:t> </a:t>
            </a:r>
            <a:r>
              <a:rPr sz="1800" spc="-125" dirty="0">
                <a:solidFill>
                  <a:srgbClr val="FFFFFF"/>
                </a:solidFill>
              </a:rPr>
              <a:t>Program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990600" y="1981187"/>
            <a:ext cx="1905000" cy="36957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65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0"/>
              </a:spcBef>
            </a:pPr>
            <a:r>
              <a:rPr sz="1800" spc="-70" dirty="0">
                <a:latin typeface="Arial"/>
                <a:cs typeface="Arial"/>
              </a:rPr>
              <a:t>Health </a:t>
            </a:r>
            <a:r>
              <a:rPr sz="1800" spc="-125" dirty="0">
                <a:latin typeface="Arial"/>
                <a:cs typeface="Arial"/>
              </a:rPr>
              <a:t>Paradigm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1400" y="1676374"/>
            <a:ext cx="1905000" cy="6464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5875" rIns="0" bIns="0" rtlCol="0">
            <a:spAutoFit/>
          </a:bodyPr>
          <a:lstStyle/>
          <a:p>
            <a:pPr marL="267970" marR="267970" indent="187325">
              <a:lnSpc>
                <a:spcPct val="100000"/>
              </a:lnSpc>
              <a:spcBef>
                <a:spcPts val="125"/>
              </a:spcBef>
            </a:pPr>
            <a:r>
              <a:rPr sz="1800" spc="-65" dirty="0">
                <a:latin typeface="Arial"/>
                <a:cs typeface="Arial"/>
              </a:rPr>
              <a:t>Strentthen  </a:t>
            </a:r>
            <a:r>
              <a:rPr sz="1800" spc="-195" dirty="0">
                <a:latin typeface="Arial"/>
                <a:cs typeface="Arial"/>
              </a:rPr>
              <a:t>H</a:t>
            </a:r>
            <a:r>
              <a:rPr sz="1800" spc="-140" dirty="0">
                <a:latin typeface="Arial"/>
                <a:cs typeface="Arial"/>
              </a:rPr>
              <a:t>ea</a:t>
            </a:r>
            <a:r>
              <a:rPr sz="1800" spc="5" dirty="0">
                <a:latin typeface="Arial"/>
                <a:cs typeface="Arial"/>
              </a:rPr>
              <a:t>l</a:t>
            </a:r>
            <a:r>
              <a:rPr sz="1800" spc="95" dirty="0">
                <a:latin typeface="Arial"/>
                <a:cs typeface="Arial"/>
              </a:rPr>
              <a:t>t</a:t>
            </a:r>
            <a:r>
              <a:rPr sz="1800" spc="-60" dirty="0">
                <a:latin typeface="Arial"/>
                <a:cs typeface="Arial"/>
              </a:rPr>
              <a:t>h</a:t>
            </a:r>
            <a:r>
              <a:rPr sz="1800" spc="-265" dirty="0">
                <a:latin typeface="Arial"/>
                <a:cs typeface="Arial"/>
              </a:rPr>
              <a:t>S</a:t>
            </a:r>
            <a:r>
              <a:rPr sz="1800" spc="-225" dirty="0">
                <a:latin typeface="Arial"/>
                <a:cs typeface="Arial"/>
              </a:rPr>
              <a:t>e</a:t>
            </a:r>
            <a:r>
              <a:rPr sz="1800" spc="40" dirty="0">
                <a:latin typeface="Arial"/>
                <a:cs typeface="Arial"/>
              </a:rPr>
              <a:t>r</a:t>
            </a:r>
            <a:r>
              <a:rPr sz="1800" spc="-90" dirty="0">
                <a:latin typeface="Arial"/>
                <a:cs typeface="Arial"/>
              </a:rPr>
              <a:t>v</a:t>
            </a:r>
            <a:r>
              <a:rPr sz="1800" spc="10" dirty="0">
                <a:latin typeface="Arial"/>
                <a:cs typeface="Arial"/>
              </a:rPr>
              <a:t>i</a:t>
            </a:r>
            <a:r>
              <a:rPr sz="1800" spc="-155" dirty="0">
                <a:latin typeface="Arial"/>
                <a:cs typeface="Arial"/>
              </a:rPr>
              <a:t>c</a:t>
            </a:r>
            <a:r>
              <a:rPr sz="1800" spc="-170" dirty="0">
                <a:latin typeface="Arial"/>
                <a:cs typeface="Arial"/>
              </a:rPr>
              <a:t>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8400" y="1981187"/>
            <a:ext cx="1905000" cy="36957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6510" rIns="0" bIns="0" rtlCol="0">
            <a:spAutoFit/>
          </a:bodyPr>
          <a:lstStyle/>
          <a:p>
            <a:pPr marL="515620">
              <a:lnSpc>
                <a:spcPct val="100000"/>
              </a:lnSpc>
              <a:spcBef>
                <a:spcPts val="130"/>
              </a:spcBef>
            </a:pPr>
            <a:r>
              <a:rPr sz="1800" spc="-130" dirty="0">
                <a:latin typeface="Arial"/>
                <a:cs typeface="Arial"/>
              </a:rPr>
              <a:t>NHI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-180" dirty="0">
                <a:latin typeface="Arial"/>
                <a:cs typeface="Arial"/>
              </a:rPr>
              <a:t>(JKN)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4763" y="2438387"/>
            <a:ext cx="1905000" cy="369570"/>
          </a:xfrm>
          <a:prstGeom prst="rect">
            <a:avLst/>
          </a:prstGeom>
          <a:solidFill>
            <a:srgbClr val="E6B8B8"/>
          </a:solidFill>
        </p:spPr>
        <p:txBody>
          <a:bodyPr vert="horz" wrap="square" lIns="0" tIns="16510" rIns="0" bIns="0" rtlCol="0">
            <a:spAutoFit/>
          </a:bodyPr>
          <a:lstStyle/>
          <a:p>
            <a:pPr marL="378460" indent="-287655">
              <a:lnSpc>
                <a:spcPct val="100000"/>
              </a:lnSpc>
              <a:spcBef>
                <a:spcPts val="130"/>
              </a:spcBef>
              <a:buChar char="•"/>
              <a:tabLst>
                <a:tab pos="377825" algn="l"/>
                <a:tab pos="379095" algn="l"/>
              </a:tabLst>
            </a:pPr>
            <a:r>
              <a:rPr sz="1800" spc="-155" dirty="0">
                <a:latin typeface="Arial"/>
                <a:cs typeface="Arial"/>
              </a:rPr>
              <a:t>Risk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Reduction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33800" y="2362174"/>
            <a:ext cx="1905000" cy="646430"/>
          </a:xfrm>
          <a:prstGeom prst="rect">
            <a:avLst/>
          </a:prstGeom>
          <a:solidFill>
            <a:srgbClr val="E6B8B8"/>
          </a:solidFill>
        </p:spPr>
        <p:txBody>
          <a:bodyPr vert="horz" wrap="square" lIns="0" tIns="16510" rIns="0" bIns="0" rtlCol="0">
            <a:spAutoFit/>
          </a:bodyPr>
          <a:lstStyle/>
          <a:p>
            <a:pPr marL="378460" indent="-287020">
              <a:lnSpc>
                <a:spcPct val="100000"/>
              </a:lnSpc>
              <a:spcBef>
                <a:spcPts val="130"/>
              </a:spcBef>
              <a:buChar char="•"/>
              <a:tabLst>
                <a:tab pos="378460" algn="l"/>
                <a:tab pos="379095" algn="l"/>
              </a:tabLst>
            </a:pPr>
            <a:r>
              <a:rPr sz="1800" spc="-170" dirty="0">
                <a:latin typeface="Arial"/>
                <a:cs typeface="Arial"/>
              </a:rPr>
              <a:t>Access</a:t>
            </a:r>
            <a:endParaRPr sz="1800">
              <a:latin typeface="Arial"/>
              <a:cs typeface="Arial"/>
            </a:endParaRPr>
          </a:p>
          <a:p>
            <a:pPr marL="378460" indent="-287020">
              <a:lnSpc>
                <a:spcPct val="100000"/>
              </a:lnSpc>
              <a:buChar char="•"/>
              <a:tabLst>
                <a:tab pos="378460" algn="l"/>
                <a:tab pos="379095" algn="l"/>
              </a:tabLst>
            </a:pPr>
            <a:r>
              <a:rPr sz="1800" spc="-55" dirty="0">
                <a:latin typeface="Arial"/>
                <a:cs typeface="Arial"/>
              </a:rPr>
              <a:t>Quality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4600" y="2438374"/>
            <a:ext cx="1905000" cy="646430"/>
          </a:xfrm>
          <a:prstGeom prst="rect">
            <a:avLst/>
          </a:prstGeom>
          <a:solidFill>
            <a:srgbClr val="E6B8B8"/>
          </a:solidFill>
        </p:spPr>
        <p:txBody>
          <a:bodyPr vert="horz" wrap="square" lIns="0" tIns="16510" rIns="0" bIns="0" rtlCol="0">
            <a:spAutoFit/>
          </a:bodyPr>
          <a:lstStyle/>
          <a:p>
            <a:pPr marL="379095" marR="561975" indent="-287655">
              <a:lnSpc>
                <a:spcPct val="100000"/>
              </a:lnSpc>
              <a:spcBef>
                <a:spcPts val="130"/>
              </a:spcBef>
              <a:buChar char="•"/>
              <a:tabLst>
                <a:tab pos="378460" algn="l"/>
                <a:tab pos="379095" algn="l"/>
              </a:tabLst>
            </a:pPr>
            <a:r>
              <a:rPr sz="1800" spc="-90" dirty="0">
                <a:latin typeface="Arial"/>
                <a:cs typeface="Arial"/>
              </a:rPr>
              <a:t>Financial  </a:t>
            </a:r>
            <a:r>
              <a:rPr sz="1800" spc="-60" dirty="0">
                <a:latin typeface="Arial"/>
                <a:cs typeface="Arial"/>
              </a:rPr>
              <a:t>p</a:t>
            </a:r>
            <a:r>
              <a:rPr sz="1800" spc="-35" dirty="0">
                <a:latin typeface="Arial"/>
                <a:cs typeface="Arial"/>
              </a:rPr>
              <a:t>r</a:t>
            </a:r>
            <a:r>
              <a:rPr sz="1800" spc="-6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t</a:t>
            </a:r>
            <a:r>
              <a:rPr sz="1800" spc="-140" dirty="0">
                <a:latin typeface="Arial"/>
                <a:cs typeface="Arial"/>
              </a:rPr>
              <a:t>ec</a:t>
            </a:r>
            <a:r>
              <a:rPr sz="1800" spc="8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60" dirty="0">
                <a:latin typeface="Arial"/>
                <a:cs typeface="Arial"/>
              </a:rPr>
              <a:t>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88862" y="3204590"/>
            <a:ext cx="15011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720" algn="l"/>
                <a:tab pos="300355" algn="l"/>
              </a:tabLst>
            </a:pPr>
            <a:r>
              <a:rPr sz="1800" spc="-50" dirty="0">
                <a:latin typeface="Arial"/>
                <a:cs typeface="Arial"/>
              </a:rPr>
              <a:t>I</a:t>
            </a:r>
            <a:r>
              <a:rPr sz="1800" spc="-85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f</a:t>
            </a:r>
            <a:r>
              <a:rPr sz="1800" spc="-50" dirty="0">
                <a:latin typeface="Arial"/>
                <a:cs typeface="Arial"/>
              </a:rPr>
              <a:t>r</a:t>
            </a:r>
            <a:r>
              <a:rPr sz="1800" spc="-140" dirty="0">
                <a:latin typeface="Arial"/>
                <a:cs typeface="Arial"/>
              </a:rPr>
              <a:t>a</a:t>
            </a:r>
            <a:r>
              <a:rPr sz="1800" spc="-240" dirty="0">
                <a:latin typeface="Arial"/>
                <a:cs typeface="Arial"/>
              </a:rPr>
              <a:t>s</a:t>
            </a:r>
            <a:r>
              <a:rPr sz="1800" spc="95" dirty="0">
                <a:latin typeface="Arial"/>
                <a:cs typeface="Arial"/>
              </a:rPr>
              <a:t>t</a:t>
            </a:r>
            <a:r>
              <a:rPr sz="1800" spc="10" dirty="0">
                <a:latin typeface="Arial"/>
                <a:cs typeface="Arial"/>
              </a:rPr>
              <a:t>r</a:t>
            </a:r>
            <a:r>
              <a:rPr sz="1800" spc="-60" dirty="0">
                <a:latin typeface="Arial"/>
                <a:cs typeface="Arial"/>
              </a:rPr>
              <a:t>u</a:t>
            </a:r>
            <a:r>
              <a:rPr sz="1800" spc="-140" dirty="0">
                <a:latin typeface="Arial"/>
                <a:cs typeface="Arial"/>
              </a:rPr>
              <a:t>c</a:t>
            </a:r>
            <a:r>
              <a:rPr sz="1800" spc="-60" dirty="0">
                <a:latin typeface="Arial"/>
                <a:cs typeface="Arial"/>
              </a:rPr>
              <a:t>u</a:t>
            </a:r>
            <a:r>
              <a:rPr sz="1800" spc="-35" dirty="0">
                <a:latin typeface="Arial"/>
                <a:cs typeface="Arial"/>
              </a:rPr>
              <a:t>r</a:t>
            </a:r>
            <a:r>
              <a:rPr sz="1800" spc="-110" dirty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  <a:p>
            <a:pPr marL="299720" indent="-287020">
              <a:lnSpc>
                <a:spcPct val="100000"/>
              </a:lnSpc>
              <a:buChar char="•"/>
              <a:tabLst>
                <a:tab pos="299720" algn="l"/>
                <a:tab pos="300355" algn="l"/>
              </a:tabLst>
            </a:pPr>
            <a:r>
              <a:rPr sz="1800" spc="-200" dirty="0">
                <a:latin typeface="Arial"/>
                <a:cs typeface="Arial"/>
              </a:rPr>
              <a:t>WHF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0174" y="3051935"/>
            <a:ext cx="14878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720" algn="l"/>
                <a:tab pos="300355" algn="l"/>
              </a:tabLst>
            </a:pPr>
            <a:r>
              <a:rPr sz="1800" spc="-235" dirty="0">
                <a:latin typeface="Arial"/>
                <a:cs typeface="Arial"/>
              </a:rPr>
              <a:t>PH</a:t>
            </a:r>
            <a:r>
              <a:rPr sz="1800" spc="-155" dirty="0">
                <a:latin typeface="Arial"/>
                <a:cs typeface="Arial"/>
              </a:rPr>
              <a:t> </a:t>
            </a:r>
            <a:r>
              <a:rPr sz="1800" spc="-105" dirty="0">
                <a:latin typeface="Arial"/>
                <a:cs typeface="Arial"/>
              </a:rPr>
              <a:t>programs</a:t>
            </a:r>
            <a:endParaRPr sz="1800">
              <a:latin typeface="Arial"/>
              <a:cs typeface="Arial"/>
            </a:endParaRPr>
          </a:p>
          <a:p>
            <a:pPr marL="299720" indent="-287020">
              <a:lnSpc>
                <a:spcPct val="100000"/>
              </a:lnSpc>
              <a:buChar char="•"/>
              <a:tabLst>
                <a:tab pos="299720" algn="l"/>
                <a:tab pos="300355" algn="l"/>
              </a:tabLst>
            </a:pPr>
            <a:r>
              <a:rPr sz="1800" spc="-60" dirty="0">
                <a:latin typeface="Arial"/>
                <a:cs typeface="Arial"/>
              </a:rPr>
              <a:t>Promotion</a:t>
            </a:r>
            <a:endParaRPr sz="1800">
              <a:latin typeface="Arial"/>
              <a:cs typeface="Arial"/>
            </a:endParaRPr>
          </a:p>
          <a:p>
            <a:pPr marL="299720" indent="-287020">
              <a:lnSpc>
                <a:spcPct val="100000"/>
              </a:lnSpc>
              <a:buChar char="•"/>
              <a:tabLst>
                <a:tab pos="299720" algn="l"/>
                <a:tab pos="300355" algn="l"/>
              </a:tabLst>
            </a:pPr>
            <a:r>
              <a:rPr sz="1800" spc="-85" dirty="0">
                <a:latin typeface="Arial"/>
                <a:cs typeface="Arial"/>
              </a:rPr>
              <a:t>Prevention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03723" y="3243959"/>
            <a:ext cx="1524635" cy="575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720" algn="l"/>
                <a:tab pos="300355" algn="l"/>
              </a:tabLst>
            </a:pPr>
            <a:r>
              <a:rPr sz="1800" spc="-100" dirty="0">
                <a:latin typeface="Arial"/>
                <a:cs typeface="Arial"/>
              </a:rPr>
              <a:t>Treatment</a:t>
            </a:r>
            <a:endParaRPr sz="1800">
              <a:latin typeface="Arial"/>
              <a:cs typeface="Arial"/>
            </a:endParaRPr>
          </a:p>
          <a:p>
            <a:pPr marL="299720" indent="-287020">
              <a:lnSpc>
                <a:spcPct val="100000"/>
              </a:lnSpc>
              <a:spcBef>
                <a:spcPts val="10"/>
              </a:spcBef>
              <a:buChar char="•"/>
              <a:tabLst>
                <a:tab pos="299085" algn="l"/>
                <a:tab pos="300355" algn="l"/>
              </a:tabLst>
            </a:pPr>
            <a:r>
              <a:rPr sz="1800" spc="-65" dirty="0">
                <a:latin typeface="Arial"/>
                <a:cs typeface="Arial"/>
              </a:rPr>
              <a:t>(1</a:t>
            </a:r>
            <a:r>
              <a:rPr sz="1800" spc="-97" baseline="20833" dirty="0">
                <a:latin typeface="Arial"/>
                <a:cs typeface="Arial"/>
              </a:rPr>
              <a:t>st</a:t>
            </a:r>
            <a:r>
              <a:rPr sz="1800" spc="-65" dirty="0">
                <a:latin typeface="Arial"/>
                <a:cs typeface="Arial"/>
              </a:rPr>
              <a:t>, 22</a:t>
            </a:r>
            <a:r>
              <a:rPr sz="1800" spc="-97" baseline="20833" dirty="0">
                <a:latin typeface="Arial"/>
                <a:cs typeface="Arial"/>
              </a:rPr>
              <a:t>nd</a:t>
            </a:r>
            <a:r>
              <a:rPr sz="1800" spc="-65" dirty="0">
                <a:latin typeface="Arial"/>
                <a:cs typeface="Arial"/>
              </a:rPr>
              <a:t>,</a:t>
            </a:r>
            <a:r>
              <a:rPr sz="1800" spc="-190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3</a:t>
            </a:r>
            <a:r>
              <a:rPr sz="1800" spc="-82" baseline="20833" dirty="0">
                <a:latin typeface="Arial"/>
                <a:cs typeface="Arial"/>
              </a:rPr>
              <a:t>rd</a:t>
            </a:r>
            <a:r>
              <a:rPr sz="1800" spc="-55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71204" y="4085056"/>
            <a:ext cx="1711034" cy="1163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87879" y="3838744"/>
            <a:ext cx="3027489" cy="30192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53029" y="5304663"/>
            <a:ext cx="90678" cy="1055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71801" y="4079747"/>
            <a:ext cx="759460" cy="1308735"/>
          </a:xfrm>
          <a:custGeom>
            <a:avLst/>
            <a:gdLst/>
            <a:ahLst/>
            <a:cxnLst/>
            <a:rect l="l" t="t" r="r" b="b"/>
            <a:pathLst>
              <a:path w="759460" h="1308735">
                <a:moveTo>
                  <a:pt x="10922" y="0"/>
                </a:moveTo>
                <a:lnTo>
                  <a:pt x="0" y="6350"/>
                </a:lnTo>
                <a:lnTo>
                  <a:pt x="747890" y="1302435"/>
                </a:lnTo>
                <a:lnTo>
                  <a:pt x="758875" y="1308722"/>
                </a:lnTo>
                <a:lnTo>
                  <a:pt x="758926" y="1296060"/>
                </a:lnTo>
                <a:lnTo>
                  <a:pt x="10922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27221" y="4564760"/>
            <a:ext cx="91185" cy="1056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41039" y="3833748"/>
            <a:ext cx="459740" cy="814705"/>
          </a:xfrm>
          <a:custGeom>
            <a:avLst/>
            <a:gdLst/>
            <a:ahLst/>
            <a:cxnLst/>
            <a:rect l="l" t="t" r="r" b="b"/>
            <a:pathLst>
              <a:path w="459739" h="814704">
                <a:moveTo>
                  <a:pt x="448462" y="0"/>
                </a:moveTo>
                <a:lnTo>
                  <a:pt x="0" y="802170"/>
                </a:lnTo>
                <a:lnTo>
                  <a:pt x="215" y="814654"/>
                </a:lnTo>
                <a:lnTo>
                  <a:pt x="11061" y="808253"/>
                </a:lnTo>
                <a:lnTo>
                  <a:pt x="459511" y="6223"/>
                </a:lnTo>
                <a:lnTo>
                  <a:pt x="448462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33900" y="4694809"/>
            <a:ext cx="96012" cy="1033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59109" y="4746497"/>
            <a:ext cx="1689735" cy="0"/>
          </a:xfrm>
          <a:custGeom>
            <a:avLst/>
            <a:gdLst/>
            <a:ahLst/>
            <a:cxnLst/>
            <a:rect l="l" t="t" r="r" b="b"/>
            <a:pathLst>
              <a:path w="1689735">
                <a:moveTo>
                  <a:pt x="0" y="0"/>
                </a:moveTo>
                <a:lnTo>
                  <a:pt x="1689290" y="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49647" y="4741036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0" y="0"/>
                </a:moveTo>
                <a:lnTo>
                  <a:pt x="0" y="11049"/>
                </a:lnTo>
                <a:lnTo>
                  <a:pt x="9474" y="5511"/>
                </a:lnTo>
                <a:lnTo>
                  <a:pt x="0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49647" y="4746548"/>
            <a:ext cx="19050" cy="5715"/>
          </a:xfrm>
          <a:custGeom>
            <a:avLst/>
            <a:gdLst/>
            <a:ahLst/>
            <a:cxnLst/>
            <a:rect l="l" t="t" r="r" b="b"/>
            <a:pathLst>
              <a:path w="19050" h="5714">
                <a:moveTo>
                  <a:pt x="9474" y="0"/>
                </a:moveTo>
                <a:lnTo>
                  <a:pt x="0" y="5537"/>
                </a:lnTo>
                <a:lnTo>
                  <a:pt x="18948" y="5537"/>
                </a:lnTo>
                <a:lnTo>
                  <a:pt x="9474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49647" y="4741036"/>
            <a:ext cx="19050" cy="5715"/>
          </a:xfrm>
          <a:custGeom>
            <a:avLst/>
            <a:gdLst/>
            <a:ahLst/>
            <a:cxnLst/>
            <a:rect l="l" t="t" r="r" b="b"/>
            <a:pathLst>
              <a:path w="19050" h="5714">
                <a:moveTo>
                  <a:pt x="18948" y="0"/>
                </a:moveTo>
                <a:lnTo>
                  <a:pt x="0" y="0"/>
                </a:lnTo>
                <a:lnTo>
                  <a:pt x="9474" y="5524"/>
                </a:lnTo>
                <a:lnTo>
                  <a:pt x="18948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33900" y="5376036"/>
            <a:ext cx="105790" cy="953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56963" y="4740783"/>
            <a:ext cx="1617980" cy="710565"/>
          </a:xfrm>
          <a:custGeom>
            <a:avLst/>
            <a:gdLst/>
            <a:ahLst/>
            <a:cxnLst/>
            <a:rect l="l" t="t" r="r" b="b"/>
            <a:pathLst>
              <a:path w="1617979" h="710564">
                <a:moveTo>
                  <a:pt x="1612696" y="0"/>
                </a:moveTo>
                <a:lnTo>
                  <a:pt x="7416" y="698436"/>
                </a:lnTo>
                <a:lnTo>
                  <a:pt x="0" y="708545"/>
                </a:lnTo>
                <a:lnTo>
                  <a:pt x="12649" y="710044"/>
                </a:lnTo>
                <a:lnTo>
                  <a:pt x="1617776" y="11557"/>
                </a:lnTo>
                <a:lnTo>
                  <a:pt x="1612696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46219" y="5448046"/>
            <a:ext cx="12065" cy="1905"/>
          </a:xfrm>
          <a:custGeom>
            <a:avLst/>
            <a:gdLst/>
            <a:ahLst/>
            <a:cxnLst/>
            <a:rect l="l" t="t" r="r" b="b"/>
            <a:pathLst>
              <a:path w="12064" h="1904">
                <a:moveTo>
                  <a:pt x="11684" y="0"/>
                </a:moveTo>
                <a:lnTo>
                  <a:pt x="0" y="0"/>
                </a:lnTo>
                <a:lnTo>
                  <a:pt x="10744" y="1282"/>
                </a:lnTo>
                <a:lnTo>
                  <a:pt x="11684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38600" y="6078675"/>
            <a:ext cx="105028" cy="9353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59504" y="4741290"/>
            <a:ext cx="2116455" cy="1417320"/>
          </a:xfrm>
          <a:custGeom>
            <a:avLst/>
            <a:gdLst/>
            <a:ahLst/>
            <a:cxnLst/>
            <a:rect l="l" t="t" r="r" b="b"/>
            <a:pathLst>
              <a:path w="2116454" h="1417320">
                <a:moveTo>
                  <a:pt x="2109139" y="0"/>
                </a:moveTo>
                <a:lnTo>
                  <a:pt x="5549" y="1405559"/>
                </a:lnTo>
                <a:lnTo>
                  <a:pt x="0" y="1416926"/>
                </a:lnTo>
                <a:lnTo>
                  <a:pt x="12598" y="1416151"/>
                </a:lnTo>
                <a:lnTo>
                  <a:pt x="2116251" y="10540"/>
                </a:lnTo>
                <a:lnTo>
                  <a:pt x="2109139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43100" y="1447800"/>
            <a:ext cx="5334000" cy="0"/>
          </a:xfrm>
          <a:custGeom>
            <a:avLst/>
            <a:gdLst/>
            <a:ahLst/>
            <a:cxnLst/>
            <a:rect l="l" t="t" r="r" b="b"/>
            <a:pathLst>
              <a:path w="5334000">
                <a:moveTo>
                  <a:pt x="0" y="0"/>
                </a:moveTo>
                <a:lnTo>
                  <a:pt x="5334000" y="0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00173" y="1884298"/>
            <a:ext cx="103378" cy="969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48008" y="1447672"/>
            <a:ext cx="0" cy="508634"/>
          </a:xfrm>
          <a:custGeom>
            <a:avLst/>
            <a:gdLst/>
            <a:ahLst/>
            <a:cxnLst/>
            <a:rect l="l" t="t" r="r" b="b"/>
            <a:pathLst>
              <a:path h="508635">
                <a:moveTo>
                  <a:pt x="0" y="0"/>
                </a:moveTo>
                <a:lnTo>
                  <a:pt x="0" y="508406"/>
                </a:lnTo>
              </a:path>
            </a:pathLst>
          </a:custGeom>
          <a:ln w="22517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82210" y="1447800"/>
            <a:ext cx="103377" cy="2286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149210" y="1885188"/>
            <a:ext cx="103377" cy="960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200900" y="1447800"/>
            <a:ext cx="0" cy="508634"/>
          </a:xfrm>
          <a:custGeom>
            <a:avLst/>
            <a:gdLst/>
            <a:ahLst/>
            <a:cxnLst/>
            <a:rect l="l" t="t" r="r" b="b"/>
            <a:pathLst>
              <a:path h="508635">
                <a:moveTo>
                  <a:pt x="0" y="0"/>
                </a:moveTo>
                <a:lnTo>
                  <a:pt x="0" y="508279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82210" y="1351788"/>
            <a:ext cx="103377" cy="960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33900" y="1131316"/>
            <a:ext cx="0" cy="291465"/>
          </a:xfrm>
          <a:custGeom>
            <a:avLst/>
            <a:gdLst/>
            <a:ahLst/>
            <a:cxnLst/>
            <a:rect l="l" t="t" r="r" b="b"/>
            <a:pathLst>
              <a:path h="291465">
                <a:moveTo>
                  <a:pt x="0" y="0"/>
                </a:moveTo>
                <a:lnTo>
                  <a:pt x="0" y="291376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579876" y="6121552"/>
            <a:ext cx="576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210" dirty="0">
                <a:latin typeface="Arial"/>
                <a:cs typeface="Arial"/>
              </a:rPr>
              <a:t>% </a:t>
            </a:r>
            <a:r>
              <a:rPr sz="1200" spc="-5" dirty="0">
                <a:latin typeface="Arial"/>
                <a:cs typeface="Arial"/>
              </a:rPr>
              <a:t>of </a:t>
            </a:r>
            <a:r>
              <a:rPr sz="1200" spc="-70" dirty="0">
                <a:latin typeface="Arial"/>
                <a:cs typeface="Arial"/>
              </a:rPr>
              <a:t>cost  </a:t>
            </a:r>
            <a:r>
              <a:rPr sz="1200" spc="-55" dirty="0">
                <a:latin typeface="Arial"/>
                <a:cs typeface="Arial"/>
              </a:rPr>
              <a:t>sharing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0340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39945" y="916482"/>
            <a:ext cx="4758817" cy="38752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6628" y="1830628"/>
            <a:ext cx="3316094" cy="2304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54861" y="928623"/>
            <a:ext cx="1272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75" dirty="0">
                <a:solidFill>
                  <a:srgbClr val="0000CC"/>
                </a:solidFill>
                <a:latin typeface="Arial"/>
                <a:cs typeface="Arial"/>
              </a:rPr>
              <a:t>Three </a:t>
            </a:r>
            <a:r>
              <a:rPr sz="1200" spc="-60" dirty="0">
                <a:solidFill>
                  <a:srgbClr val="0000CC"/>
                </a:solidFill>
                <a:latin typeface="Arial"/>
                <a:cs typeface="Arial"/>
              </a:rPr>
              <a:t>dimensions</a:t>
            </a:r>
            <a:r>
              <a:rPr sz="1200" spc="-1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000CC"/>
                </a:solidFill>
                <a:latin typeface="Arial"/>
                <a:cs typeface="Arial"/>
              </a:rPr>
              <a:t>of  </a:t>
            </a:r>
            <a:r>
              <a:rPr sz="1200" spc="-160" dirty="0">
                <a:solidFill>
                  <a:srgbClr val="0000CC"/>
                </a:solidFill>
                <a:latin typeface="Arial"/>
                <a:cs typeface="Arial"/>
              </a:rPr>
              <a:t>UHC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33800" y="2636901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89" h="504189">
                <a:moveTo>
                  <a:pt x="251967" y="0"/>
                </a:moveTo>
                <a:lnTo>
                  <a:pt x="251967" y="125984"/>
                </a:lnTo>
                <a:lnTo>
                  <a:pt x="0" y="125984"/>
                </a:lnTo>
                <a:lnTo>
                  <a:pt x="0" y="378079"/>
                </a:lnTo>
                <a:lnTo>
                  <a:pt x="251967" y="378079"/>
                </a:lnTo>
                <a:lnTo>
                  <a:pt x="251967" y="504063"/>
                </a:lnTo>
                <a:lnTo>
                  <a:pt x="504062" y="252095"/>
                </a:lnTo>
                <a:lnTo>
                  <a:pt x="251967" y="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33800" y="2636901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89" h="504189">
                <a:moveTo>
                  <a:pt x="0" y="125984"/>
                </a:moveTo>
                <a:lnTo>
                  <a:pt x="251968" y="125984"/>
                </a:lnTo>
                <a:lnTo>
                  <a:pt x="251968" y="0"/>
                </a:lnTo>
                <a:lnTo>
                  <a:pt x="504063" y="252095"/>
                </a:lnTo>
                <a:lnTo>
                  <a:pt x="251968" y="504063"/>
                </a:lnTo>
                <a:lnTo>
                  <a:pt x="251968" y="378079"/>
                </a:lnTo>
                <a:lnTo>
                  <a:pt x="0" y="378079"/>
                </a:lnTo>
                <a:lnTo>
                  <a:pt x="0" y="12598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724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0366" y="764921"/>
            <a:ext cx="6763384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0" dirty="0">
                <a:solidFill>
                  <a:srgbClr val="FF0000"/>
                </a:solidFill>
              </a:rPr>
              <a:t>4 </a:t>
            </a:r>
            <a:r>
              <a:rPr spc="-165" dirty="0">
                <a:solidFill>
                  <a:srgbClr val="FF0000"/>
                </a:solidFill>
              </a:rPr>
              <a:t>strategic </a:t>
            </a:r>
            <a:r>
              <a:rPr spc="-160" dirty="0">
                <a:solidFill>
                  <a:srgbClr val="FF0000"/>
                </a:solidFill>
              </a:rPr>
              <a:t>policies </a:t>
            </a:r>
            <a:r>
              <a:rPr spc="30" dirty="0">
                <a:solidFill>
                  <a:srgbClr val="FF0000"/>
                </a:solidFill>
              </a:rPr>
              <a:t>to </a:t>
            </a:r>
            <a:r>
              <a:rPr spc="-140" dirty="0">
                <a:solidFill>
                  <a:srgbClr val="FF0000"/>
                </a:solidFill>
              </a:rPr>
              <a:t>improve</a:t>
            </a:r>
            <a:r>
              <a:rPr spc="-819" dirty="0">
                <a:solidFill>
                  <a:srgbClr val="FF0000"/>
                </a:solidFill>
              </a:rPr>
              <a:t> </a:t>
            </a:r>
            <a:r>
              <a:rPr spc="-525" dirty="0">
                <a:solidFill>
                  <a:srgbClr val="FF0000"/>
                </a:solidFill>
              </a:rPr>
              <a:t>HF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7831" y="1403553"/>
            <a:ext cx="7682865" cy="287083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61315" indent="-348615">
              <a:lnSpc>
                <a:spcPct val="100000"/>
              </a:lnSpc>
              <a:spcBef>
                <a:spcPts val="905"/>
              </a:spcBef>
              <a:buChar char="•"/>
              <a:tabLst>
                <a:tab pos="356235" algn="l"/>
                <a:tab pos="356870" algn="l"/>
              </a:tabLst>
            </a:pPr>
            <a:r>
              <a:rPr sz="3200" spc="-105" dirty="0">
                <a:latin typeface="Arial"/>
                <a:cs typeface="Arial"/>
              </a:rPr>
              <a:t>What </a:t>
            </a:r>
            <a:r>
              <a:rPr sz="3200" spc="-160" dirty="0">
                <a:latin typeface="Arial"/>
                <a:cs typeface="Arial"/>
              </a:rPr>
              <a:t>are </a:t>
            </a:r>
            <a:r>
              <a:rPr sz="3200" spc="-145" dirty="0">
                <a:latin typeface="Arial"/>
                <a:cs typeface="Arial"/>
              </a:rPr>
              <a:t>you </a:t>
            </a:r>
            <a:r>
              <a:rPr sz="3200" spc="-155" dirty="0">
                <a:latin typeface="Arial"/>
                <a:cs typeface="Arial"/>
              </a:rPr>
              <a:t>going </a:t>
            </a:r>
            <a:r>
              <a:rPr sz="3200" spc="5" dirty="0">
                <a:latin typeface="Arial"/>
                <a:cs typeface="Arial"/>
              </a:rPr>
              <a:t>to </a:t>
            </a:r>
            <a:r>
              <a:rPr sz="3200" spc="-125" dirty="0">
                <a:latin typeface="Arial"/>
                <a:cs typeface="Arial"/>
              </a:rPr>
              <a:t>buy</a:t>
            </a:r>
            <a:r>
              <a:rPr sz="3200" spc="-380" dirty="0">
                <a:latin typeface="Arial"/>
                <a:cs typeface="Arial"/>
              </a:rPr>
              <a:t> </a:t>
            </a:r>
            <a:r>
              <a:rPr sz="3200" spc="-300" dirty="0">
                <a:latin typeface="Arial"/>
                <a:cs typeface="Arial"/>
              </a:rPr>
              <a:t>?</a:t>
            </a:r>
            <a:endParaRPr sz="3200">
              <a:latin typeface="Arial"/>
              <a:cs typeface="Arial"/>
            </a:endParaRPr>
          </a:p>
          <a:p>
            <a:pPr marL="361315" indent="-348615">
              <a:lnSpc>
                <a:spcPct val="100000"/>
              </a:lnSpc>
              <a:spcBef>
                <a:spcPts val="800"/>
              </a:spcBef>
              <a:buChar char="•"/>
              <a:tabLst>
                <a:tab pos="356235" algn="l"/>
                <a:tab pos="356870" algn="l"/>
              </a:tabLst>
            </a:pPr>
            <a:r>
              <a:rPr sz="3200" spc="-170" dirty="0">
                <a:latin typeface="Arial"/>
                <a:cs typeface="Arial"/>
              </a:rPr>
              <a:t>Financing </a:t>
            </a:r>
            <a:r>
              <a:rPr sz="3200" spc="-155" dirty="0">
                <a:latin typeface="Arial"/>
                <a:cs typeface="Arial"/>
              </a:rPr>
              <a:t>Public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114" dirty="0">
                <a:latin typeface="Arial"/>
                <a:cs typeface="Arial"/>
              </a:rPr>
              <a:t>Health</a:t>
            </a:r>
            <a:endParaRPr sz="3200">
              <a:latin typeface="Arial"/>
              <a:cs typeface="Arial"/>
            </a:endParaRPr>
          </a:p>
          <a:p>
            <a:pPr marL="361315" indent="-348615">
              <a:lnSpc>
                <a:spcPct val="100000"/>
              </a:lnSpc>
              <a:spcBef>
                <a:spcPts val="800"/>
              </a:spcBef>
              <a:buChar char="•"/>
              <a:tabLst>
                <a:tab pos="356235" algn="l"/>
                <a:tab pos="356870" algn="l"/>
              </a:tabLst>
            </a:pPr>
            <a:r>
              <a:rPr sz="3200" spc="-145" dirty="0">
                <a:latin typeface="Arial"/>
                <a:cs typeface="Arial"/>
              </a:rPr>
              <a:t>Containing </a:t>
            </a:r>
            <a:r>
              <a:rPr sz="3200" spc="-80" dirty="0">
                <a:latin typeface="Arial"/>
                <a:cs typeface="Arial"/>
              </a:rPr>
              <a:t>health </a:t>
            </a:r>
            <a:r>
              <a:rPr sz="3200" spc="-195" dirty="0">
                <a:latin typeface="Arial"/>
                <a:cs typeface="Arial"/>
              </a:rPr>
              <a:t>care </a:t>
            </a:r>
            <a:r>
              <a:rPr sz="3200" spc="-165" dirty="0">
                <a:latin typeface="Arial"/>
                <a:cs typeface="Arial"/>
              </a:rPr>
              <a:t>cost </a:t>
            </a:r>
            <a:r>
              <a:rPr sz="3200" spc="-40" dirty="0">
                <a:latin typeface="Arial"/>
                <a:cs typeface="Arial"/>
              </a:rPr>
              <a:t>inflation</a:t>
            </a:r>
            <a:endParaRPr sz="3200">
              <a:latin typeface="Arial"/>
              <a:cs typeface="Arial"/>
            </a:endParaRPr>
          </a:p>
          <a:p>
            <a:pPr marL="361315" marR="5080" indent="-348615">
              <a:lnSpc>
                <a:spcPct val="100000"/>
              </a:lnSpc>
              <a:spcBef>
                <a:spcPts val="800"/>
              </a:spcBef>
              <a:buChar char="•"/>
              <a:tabLst>
                <a:tab pos="356235" algn="l"/>
                <a:tab pos="356870" algn="l"/>
              </a:tabLst>
            </a:pPr>
            <a:r>
              <a:rPr sz="3200" spc="-310" dirty="0">
                <a:latin typeface="Arial"/>
                <a:cs typeface="Arial"/>
              </a:rPr>
              <a:t>UHC: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135" dirty="0">
                <a:latin typeface="Arial"/>
                <a:cs typeface="Arial"/>
              </a:rPr>
              <a:t>fallacy </a:t>
            </a:r>
            <a:r>
              <a:rPr sz="3200" spc="-10" dirty="0">
                <a:latin typeface="Arial"/>
                <a:cs typeface="Arial"/>
              </a:rPr>
              <a:t>of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i="1" spc="-75" dirty="0">
                <a:solidFill>
                  <a:srgbClr val="FF0000"/>
                </a:solidFill>
                <a:latin typeface="Arial"/>
                <a:cs typeface="Arial"/>
              </a:rPr>
              <a:t>“magic </a:t>
            </a:r>
            <a:r>
              <a:rPr sz="3200" i="1" spc="-110" dirty="0">
                <a:solidFill>
                  <a:srgbClr val="FF0000"/>
                </a:solidFill>
                <a:latin typeface="Arial"/>
                <a:cs typeface="Arial"/>
              </a:rPr>
              <a:t>cube” </a:t>
            </a:r>
            <a:r>
              <a:rPr sz="3200" i="1" spc="-260" dirty="0">
                <a:solidFill>
                  <a:srgbClr val="FF0000"/>
                </a:solidFill>
                <a:latin typeface="Arial"/>
                <a:cs typeface="Arial"/>
              </a:rPr>
              <a:t>(SHI)</a:t>
            </a:r>
            <a:r>
              <a:rPr sz="3200" i="1" spc="-4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260" dirty="0">
                <a:latin typeface="Arial"/>
                <a:cs typeface="Arial"/>
              </a:rPr>
              <a:t>vs 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i="1" spc="-15" dirty="0">
                <a:solidFill>
                  <a:srgbClr val="FF0000"/>
                </a:solidFill>
                <a:latin typeface="Arial"/>
                <a:cs typeface="Arial"/>
              </a:rPr>
              <a:t>“flying </a:t>
            </a:r>
            <a:r>
              <a:rPr sz="3200" i="1" spc="-145" dirty="0">
                <a:solidFill>
                  <a:srgbClr val="FF0000"/>
                </a:solidFill>
                <a:latin typeface="Arial"/>
                <a:cs typeface="Arial"/>
              </a:rPr>
              <a:t>spider </a:t>
            </a:r>
            <a:r>
              <a:rPr sz="3200" i="1" spc="-35" dirty="0">
                <a:solidFill>
                  <a:srgbClr val="FF0000"/>
                </a:solidFill>
                <a:latin typeface="Arial"/>
                <a:cs typeface="Arial"/>
              </a:rPr>
              <a:t>web” </a:t>
            </a:r>
            <a:r>
              <a:rPr sz="3200" i="1" spc="-95" dirty="0">
                <a:solidFill>
                  <a:srgbClr val="FF0000"/>
                </a:solidFill>
                <a:latin typeface="Arial"/>
                <a:cs typeface="Arial"/>
              </a:rPr>
              <a:t>(tax</a:t>
            </a:r>
            <a:r>
              <a:rPr sz="3200" i="1" spc="-5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i="1" spc="-190" dirty="0">
                <a:solidFill>
                  <a:srgbClr val="FF0000"/>
                </a:solidFill>
                <a:latin typeface="Arial"/>
                <a:cs typeface="Arial"/>
              </a:rPr>
              <a:t>based)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985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8789" y="758863"/>
            <a:ext cx="3813429" cy="3813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23028" y="1685994"/>
            <a:ext cx="3659504" cy="22712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120" dirty="0">
                <a:latin typeface="Arial"/>
                <a:cs typeface="Arial"/>
              </a:rPr>
              <a:t>Nanda </a:t>
            </a:r>
            <a:r>
              <a:rPr sz="2400" i="1" spc="-70" dirty="0">
                <a:latin typeface="Arial"/>
                <a:cs typeface="Arial"/>
              </a:rPr>
              <a:t>Putri</a:t>
            </a:r>
            <a:r>
              <a:rPr sz="2400" i="1" spc="-160" dirty="0">
                <a:latin typeface="Arial"/>
                <a:cs typeface="Arial"/>
              </a:rPr>
              <a:t> </a:t>
            </a:r>
            <a:r>
              <a:rPr sz="2400" i="1" spc="-25" dirty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12700" marR="5080" indent="-635">
              <a:lnSpc>
                <a:spcPct val="100800"/>
              </a:lnSpc>
              <a:spcBef>
                <a:spcPts val="5"/>
              </a:spcBef>
            </a:pPr>
            <a:r>
              <a:rPr sz="2400" i="1" spc="10" dirty="0">
                <a:latin typeface="Arial"/>
                <a:cs typeface="Arial"/>
              </a:rPr>
              <a:t>“Mom</a:t>
            </a:r>
            <a:r>
              <a:rPr sz="2400" i="1" spc="-165" dirty="0">
                <a:latin typeface="Arial"/>
                <a:cs typeface="Arial"/>
              </a:rPr>
              <a:t> </a:t>
            </a:r>
            <a:r>
              <a:rPr sz="2400" i="1" spc="-65" dirty="0">
                <a:latin typeface="Arial"/>
                <a:cs typeface="Arial"/>
              </a:rPr>
              <a:t>I</a:t>
            </a:r>
            <a:r>
              <a:rPr sz="2400" i="1" spc="-140" dirty="0">
                <a:latin typeface="Arial"/>
                <a:cs typeface="Arial"/>
              </a:rPr>
              <a:t> </a:t>
            </a:r>
            <a:r>
              <a:rPr sz="2400" i="1" spc="-105" dirty="0">
                <a:latin typeface="Arial"/>
                <a:cs typeface="Arial"/>
              </a:rPr>
              <a:t>am</a:t>
            </a:r>
            <a:r>
              <a:rPr sz="2400" i="1" spc="-145" dirty="0">
                <a:latin typeface="Arial"/>
                <a:cs typeface="Arial"/>
              </a:rPr>
              <a:t> </a:t>
            </a:r>
            <a:r>
              <a:rPr sz="2400" i="1" spc="-80" dirty="0">
                <a:latin typeface="Arial"/>
                <a:cs typeface="Arial"/>
              </a:rPr>
              <a:t>going</a:t>
            </a:r>
            <a:r>
              <a:rPr sz="2400" i="1" spc="-120" dirty="0">
                <a:latin typeface="Arial"/>
                <a:cs typeface="Arial"/>
              </a:rPr>
              <a:t> </a:t>
            </a:r>
            <a:r>
              <a:rPr sz="2400" i="1" spc="-15" dirty="0">
                <a:latin typeface="Arial"/>
                <a:cs typeface="Arial"/>
              </a:rPr>
              <a:t>to</a:t>
            </a:r>
            <a:r>
              <a:rPr sz="2400" i="1" spc="-150" dirty="0">
                <a:latin typeface="Arial"/>
                <a:cs typeface="Arial"/>
              </a:rPr>
              <a:t> </a:t>
            </a:r>
            <a:r>
              <a:rPr sz="2400" i="1" spc="-55" dirty="0">
                <a:latin typeface="Arial"/>
                <a:cs typeface="Arial"/>
              </a:rPr>
              <a:t>the</a:t>
            </a:r>
            <a:r>
              <a:rPr sz="2400" i="1" spc="-145" dirty="0">
                <a:latin typeface="Arial"/>
                <a:cs typeface="Arial"/>
              </a:rPr>
              <a:t> </a:t>
            </a:r>
            <a:r>
              <a:rPr sz="2400" i="1" spc="-50" dirty="0">
                <a:latin typeface="Arial"/>
                <a:cs typeface="Arial"/>
              </a:rPr>
              <a:t>mall,  </a:t>
            </a:r>
            <a:r>
              <a:rPr sz="2400" i="1" spc="-105" dirty="0">
                <a:latin typeface="Arial"/>
                <a:cs typeface="Arial"/>
              </a:rPr>
              <a:t>give </a:t>
            </a:r>
            <a:r>
              <a:rPr sz="2400" i="1" spc="-150" dirty="0">
                <a:latin typeface="Arial"/>
                <a:cs typeface="Arial"/>
              </a:rPr>
              <a:t>me </a:t>
            </a:r>
            <a:r>
              <a:rPr sz="2400" i="1" spc="-120" dirty="0">
                <a:latin typeface="Arial"/>
                <a:cs typeface="Arial"/>
              </a:rPr>
              <a:t>2</a:t>
            </a:r>
            <a:r>
              <a:rPr sz="2400" i="1" spc="-145" dirty="0">
                <a:latin typeface="Arial"/>
                <a:cs typeface="Arial"/>
              </a:rPr>
              <a:t> </a:t>
            </a:r>
            <a:r>
              <a:rPr sz="2400" i="1" spc="-35" dirty="0">
                <a:latin typeface="Arial"/>
                <a:cs typeface="Arial"/>
              </a:rPr>
              <a:t>millions”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i="1" spc="-35" dirty="0">
                <a:latin typeface="Arial"/>
                <a:cs typeface="Arial"/>
              </a:rPr>
              <a:t>Mother: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i="1" spc="5" dirty="0">
                <a:latin typeface="Arial"/>
                <a:cs typeface="Arial"/>
              </a:rPr>
              <a:t>“What </a:t>
            </a:r>
            <a:r>
              <a:rPr sz="2400" i="1" spc="-95" dirty="0">
                <a:latin typeface="Arial"/>
                <a:cs typeface="Arial"/>
              </a:rPr>
              <a:t>are </a:t>
            </a:r>
            <a:r>
              <a:rPr sz="2400" i="1" spc="-114" dirty="0">
                <a:latin typeface="Arial"/>
                <a:cs typeface="Arial"/>
              </a:rPr>
              <a:t>you </a:t>
            </a:r>
            <a:r>
              <a:rPr sz="2400" i="1" spc="-80" dirty="0">
                <a:latin typeface="Arial"/>
                <a:cs typeface="Arial"/>
              </a:rPr>
              <a:t>going </a:t>
            </a:r>
            <a:r>
              <a:rPr sz="2400" i="1" spc="-15" dirty="0">
                <a:latin typeface="Arial"/>
                <a:cs typeface="Arial"/>
              </a:rPr>
              <a:t>to</a:t>
            </a:r>
            <a:r>
              <a:rPr sz="2400" i="1" spc="-430" dirty="0">
                <a:latin typeface="Arial"/>
                <a:cs typeface="Arial"/>
              </a:rPr>
              <a:t> </a:t>
            </a:r>
            <a:r>
              <a:rPr sz="2400" i="1" spc="-110" dirty="0">
                <a:latin typeface="Arial"/>
                <a:cs typeface="Arial"/>
              </a:rPr>
              <a:t>buy </a:t>
            </a:r>
            <a:r>
              <a:rPr sz="2400" i="1" spc="-225" dirty="0">
                <a:latin typeface="Arial"/>
                <a:cs typeface="Arial"/>
              </a:rPr>
              <a:t>?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438" y="4927600"/>
            <a:ext cx="7505065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442845" algn="l"/>
                <a:tab pos="3847465" algn="l"/>
              </a:tabLst>
            </a:pPr>
            <a:r>
              <a:rPr sz="2800" i="1" spc="-155" dirty="0">
                <a:solidFill>
                  <a:srgbClr val="FF0000"/>
                </a:solidFill>
                <a:latin typeface="Arial"/>
                <a:cs typeface="Arial"/>
              </a:rPr>
              <a:t>Knowing</a:t>
            </a:r>
            <a:r>
              <a:rPr sz="2800" i="1" spc="-1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i="1" spc="-110" dirty="0">
                <a:solidFill>
                  <a:srgbClr val="FF0000"/>
                </a:solidFill>
                <a:latin typeface="Arial"/>
                <a:cs typeface="Arial"/>
              </a:rPr>
              <a:t>clearly	</a:t>
            </a:r>
            <a:r>
              <a:rPr sz="2800" i="1" spc="-45" dirty="0">
                <a:solidFill>
                  <a:srgbClr val="FF0000"/>
                </a:solidFill>
                <a:latin typeface="Arial"/>
                <a:cs typeface="Arial"/>
              </a:rPr>
              <a:t>what</a:t>
            </a:r>
            <a:r>
              <a:rPr sz="2800" i="1" spc="-1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i="1" spc="-130" dirty="0">
                <a:solidFill>
                  <a:srgbClr val="FF0000"/>
                </a:solidFill>
                <a:latin typeface="Arial"/>
                <a:cs typeface="Arial"/>
              </a:rPr>
              <a:t>we	</a:t>
            </a:r>
            <a:r>
              <a:rPr sz="2800" i="1" spc="-120" dirty="0">
                <a:solidFill>
                  <a:srgbClr val="FF0000"/>
                </a:solidFill>
                <a:latin typeface="Arial"/>
                <a:cs typeface="Arial"/>
              </a:rPr>
              <a:t>are </a:t>
            </a:r>
            <a:r>
              <a:rPr sz="2800" i="1" spc="-110" dirty="0">
                <a:solidFill>
                  <a:srgbClr val="FF0000"/>
                </a:solidFill>
                <a:latin typeface="Arial"/>
                <a:cs typeface="Arial"/>
              </a:rPr>
              <a:t>going </a:t>
            </a:r>
            <a:r>
              <a:rPr sz="2800" i="1" spc="-25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2800" i="1" spc="-145" dirty="0">
                <a:solidFill>
                  <a:srgbClr val="FF0000"/>
                </a:solidFill>
                <a:latin typeface="Arial"/>
                <a:cs typeface="Arial"/>
              </a:rPr>
              <a:t>pay </a:t>
            </a:r>
            <a:r>
              <a:rPr sz="2800" i="1" spc="-40" dirty="0">
                <a:solidFill>
                  <a:srgbClr val="FF0000"/>
                </a:solidFill>
                <a:latin typeface="Arial"/>
                <a:cs typeface="Arial"/>
              </a:rPr>
              <a:t>for </a:t>
            </a:r>
            <a:r>
              <a:rPr sz="2800" i="1" spc="-155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2800" i="1" spc="-5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i="1" spc="-80" dirty="0">
                <a:solidFill>
                  <a:srgbClr val="FF0000"/>
                </a:solidFill>
                <a:latin typeface="Arial"/>
                <a:cs typeface="Arial"/>
              </a:rPr>
              <a:t>the  </a:t>
            </a:r>
            <a:r>
              <a:rPr sz="2800" i="1" spc="-170" dirty="0">
                <a:solidFill>
                  <a:srgbClr val="FF0000"/>
                </a:solidFill>
                <a:latin typeface="Arial"/>
                <a:cs typeface="Arial"/>
              </a:rPr>
              <a:t>basic </a:t>
            </a:r>
            <a:r>
              <a:rPr sz="2800" i="1" spc="-105" dirty="0">
                <a:solidFill>
                  <a:srgbClr val="FF0000"/>
                </a:solidFill>
                <a:latin typeface="Arial"/>
                <a:cs typeface="Arial"/>
              </a:rPr>
              <a:t>fundamental </a:t>
            </a:r>
            <a:r>
              <a:rPr sz="2800" i="1" spc="-135" dirty="0">
                <a:solidFill>
                  <a:srgbClr val="FF0000"/>
                </a:solidFill>
                <a:latin typeface="Arial"/>
                <a:cs typeface="Arial"/>
              </a:rPr>
              <a:t>and </a:t>
            </a:r>
            <a:r>
              <a:rPr sz="2800" i="1" spc="-35" dirty="0">
                <a:solidFill>
                  <a:srgbClr val="FF0000"/>
                </a:solidFill>
                <a:latin typeface="Arial"/>
                <a:cs typeface="Arial"/>
              </a:rPr>
              <a:t>first </a:t>
            </a:r>
            <a:r>
              <a:rPr sz="2800" i="1" spc="-165" dirty="0">
                <a:solidFill>
                  <a:srgbClr val="FF0000"/>
                </a:solidFill>
                <a:latin typeface="Arial"/>
                <a:cs typeface="Arial"/>
              </a:rPr>
              <a:t>step </a:t>
            </a:r>
            <a:r>
              <a:rPr sz="2800" i="1" spc="-60" dirty="0">
                <a:solidFill>
                  <a:srgbClr val="FF0000"/>
                </a:solidFill>
                <a:latin typeface="Arial"/>
                <a:cs typeface="Arial"/>
              </a:rPr>
              <a:t>in </a:t>
            </a:r>
            <a:r>
              <a:rPr sz="2800" i="1" spc="-85" dirty="0">
                <a:solidFill>
                  <a:srgbClr val="FF0000"/>
                </a:solidFill>
                <a:latin typeface="Arial"/>
                <a:cs typeface="Arial"/>
              </a:rPr>
              <a:t>health </a:t>
            </a:r>
            <a:r>
              <a:rPr sz="2800" i="1" spc="-105" dirty="0">
                <a:solidFill>
                  <a:srgbClr val="FF0000"/>
                </a:solidFill>
                <a:latin typeface="Arial"/>
                <a:cs typeface="Arial"/>
              </a:rPr>
              <a:t>financing  </a:t>
            </a:r>
            <a:r>
              <a:rPr sz="2800" i="1" spc="-210" dirty="0">
                <a:solidFill>
                  <a:srgbClr val="FF0000"/>
                </a:solidFill>
                <a:latin typeface="Arial"/>
                <a:cs typeface="Arial"/>
              </a:rPr>
              <a:t>system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62397" y="622632"/>
            <a:ext cx="362013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0" dirty="0"/>
              <a:t>1. </a:t>
            </a:r>
            <a:r>
              <a:rPr spc="-145" dirty="0"/>
              <a:t>What </a:t>
            </a:r>
            <a:r>
              <a:rPr spc="10" dirty="0"/>
              <a:t>to </a:t>
            </a:r>
            <a:r>
              <a:rPr spc="-165" dirty="0"/>
              <a:t>buy</a:t>
            </a:r>
            <a:r>
              <a:rPr spc="-735" dirty="0"/>
              <a:t> </a:t>
            </a:r>
            <a:r>
              <a:rPr spc="-385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1413158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394" y="1146937"/>
            <a:ext cx="7512684" cy="3585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10375" algn="l"/>
              </a:tabLst>
            </a:pPr>
            <a:r>
              <a:rPr sz="2800" spc="-160" dirty="0">
                <a:latin typeface="Arial"/>
                <a:cs typeface="Arial"/>
              </a:rPr>
              <a:t>Are </a:t>
            </a:r>
            <a:r>
              <a:rPr sz="2800" spc="-125" dirty="0">
                <a:latin typeface="Arial"/>
                <a:cs typeface="Arial"/>
              </a:rPr>
              <a:t>we </a:t>
            </a:r>
            <a:r>
              <a:rPr sz="2800" spc="-145" dirty="0">
                <a:latin typeface="Arial"/>
                <a:cs typeface="Arial"/>
              </a:rPr>
              <a:t>going </a:t>
            </a:r>
            <a:r>
              <a:rPr sz="2800" spc="5" dirty="0">
                <a:latin typeface="Arial"/>
                <a:cs typeface="Arial"/>
              </a:rPr>
              <a:t>to </a:t>
            </a:r>
            <a:r>
              <a:rPr sz="2800" spc="-120" dirty="0">
                <a:latin typeface="Arial"/>
                <a:cs typeface="Arial"/>
              </a:rPr>
              <a:t>buy </a:t>
            </a:r>
            <a:r>
              <a:rPr sz="2800" i="1" spc="-40" dirty="0">
                <a:solidFill>
                  <a:srgbClr val="FF0000"/>
                </a:solidFill>
                <a:latin typeface="Arial"/>
                <a:cs typeface="Arial"/>
              </a:rPr>
              <a:t>“financial</a:t>
            </a:r>
            <a:r>
              <a:rPr sz="2800" i="1" spc="-3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i="1" spc="-100" dirty="0">
                <a:solidFill>
                  <a:srgbClr val="FF0000"/>
                </a:solidFill>
                <a:latin typeface="Arial"/>
                <a:cs typeface="Arial"/>
              </a:rPr>
              <a:t>risk</a:t>
            </a:r>
            <a:r>
              <a:rPr sz="2800" i="1" spc="-1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i="1" spc="-50" dirty="0">
                <a:solidFill>
                  <a:srgbClr val="FF0000"/>
                </a:solidFill>
                <a:latin typeface="Arial"/>
                <a:cs typeface="Arial"/>
              </a:rPr>
              <a:t>protection”	</a:t>
            </a:r>
            <a:r>
              <a:rPr sz="2800" spc="-260" dirty="0">
                <a:latin typeface="Arial"/>
                <a:cs typeface="Arial"/>
              </a:rPr>
              <a:t>?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800" dirty="0">
                <a:latin typeface="Wingdings"/>
                <a:cs typeface="Wingdings"/>
              </a:rPr>
              <a:t>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90" dirty="0">
                <a:latin typeface="Arial"/>
                <a:cs typeface="Arial"/>
              </a:rPr>
              <a:t>go </a:t>
            </a:r>
            <a:r>
              <a:rPr sz="2800" spc="-40" dirty="0">
                <a:latin typeface="Arial"/>
                <a:cs typeface="Arial"/>
              </a:rPr>
              <a:t>for </a:t>
            </a:r>
            <a:r>
              <a:rPr sz="2800" spc="-155" dirty="0">
                <a:latin typeface="Arial"/>
                <a:cs typeface="Arial"/>
              </a:rPr>
              <a:t>insurance </a:t>
            </a:r>
            <a:r>
              <a:rPr sz="2800" spc="-130" dirty="0">
                <a:latin typeface="Arial"/>
                <a:cs typeface="Arial"/>
              </a:rPr>
              <a:t>(e.g.</a:t>
            </a:r>
            <a:r>
              <a:rPr sz="2800" spc="-305" dirty="0">
                <a:latin typeface="Arial"/>
                <a:cs typeface="Arial"/>
              </a:rPr>
              <a:t> </a:t>
            </a:r>
            <a:r>
              <a:rPr sz="2800" spc="-370" dirty="0">
                <a:latin typeface="Arial"/>
                <a:cs typeface="Arial"/>
              </a:rPr>
              <a:t>JKN/BPJS)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466215" algn="l"/>
                <a:tab pos="4265930" algn="l"/>
              </a:tabLst>
            </a:pPr>
            <a:r>
              <a:rPr sz="2800" dirty="0">
                <a:latin typeface="Wingdings"/>
                <a:cs typeface="Wingdings"/>
              </a:rPr>
              <a:t>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210" dirty="0">
                <a:latin typeface="Arial"/>
                <a:cs typeface="Arial"/>
              </a:rPr>
              <a:t>Cover	</a:t>
            </a:r>
            <a:r>
              <a:rPr sz="2800" spc="-120" dirty="0">
                <a:latin typeface="Arial"/>
                <a:cs typeface="Arial"/>
              </a:rPr>
              <a:t>curative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-85" dirty="0">
                <a:latin typeface="Arial"/>
                <a:cs typeface="Arial"/>
              </a:rPr>
              <a:t>individual	</a:t>
            </a:r>
            <a:r>
              <a:rPr sz="2800" spc="-105" dirty="0">
                <a:latin typeface="Arial"/>
                <a:cs typeface="Arial"/>
              </a:rPr>
              <a:t>clinical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170" dirty="0">
                <a:latin typeface="Arial"/>
                <a:cs typeface="Arial"/>
              </a:rPr>
              <a:t>services</a:t>
            </a:r>
            <a:endParaRPr sz="2800" dirty="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785"/>
              </a:spcBef>
              <a:tabLst>
                <a:tab pos="6385560" algn="l"/>
              </a:tabLst>
            </a:pPr>
            <a:r>
              <a:rPr sz="2800" spc="-160" dirty="0">
                <a:latin typeface="Arial"/>
                <a:cs typeface="Arial"/>
              </a:rPr>
              <a:t>Are </a:t>
            </a:r>
            <a:r>
              <a:rPr sz="2800" spc="-125" dirty="0">
                <a:latin typeface="Arial"/>
                <a:cs typeface="Arial"/>
              </a:rPr>
              <a:t>we </a:t>
            </a:r>
            <a:r>
              <a:rPr sz="2800" spc="-145" dirty="0">
                <a:latin typeface="Arial"/>
                <a:cs typeface="Arial"/>
              </a:rPr>
              <a:t>going </a:t>
            </a:r>
            <a:r>
              <a:rPr sz="2800" spc="5" dirty="0">
                <a:latin typeface="Arial"/>
                <a:cs typeface="Arial"/>
              </a:rPr>
              <a:t>to </a:t>
            </a:r>
            <a:r>
              <a:rPr sz="2800" spc="-120" dirty="0">
                <a:latin typeface="Arial"/>
                <a:cs typeface="Arial"/>
              </a:rPr>
              <a:t>buy </a:t>
            </a:r>
            <a:r>
              <a:rPr sz="2800" i="1" spc="-45" dirty="0">
                <a:solidFill>
                  <a:srgbClr val="FF0000"/>
                </a:solidFill>
                <a:latin typeface="Arial"/>
                <a:cs typeface="Arial"/>
              </a:rPr>
              <a:t>“health</a:t>
            </a:r>
            <a:r>
              <a:rPr sz="2800" i="1" spc="-3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i="1" spc="-100" dirty="0">
                <a:solidFill>
                  <a:srgbClr val="FF0000"/>
                </a:solidFill>
                <a:latin typeface="Arial"/>
                <a:cs typeface="Arial"/>
              </a:rPr>
              <a:t>risk</a:t>
            </a:r>
            <a:r>
              <a:rPr sz="2800" i="1" spc="-1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i="1" spc="-70" dirty="0">
                <a:solidFill>
                  <a:srgbClr val="FF0000"/>
                </a:solidFill>
                <a:latin typeface="Arial"/>
                <a:cs typeface="Arial"/>
              </a:rPr>
              <a:t>reduction”	</a:t>
            </a:r>
            <a:r>
              <a:rPr sz="2800" spc="-260" dirty="0">
                <a:latin typeface="Arial"/>
                <a:cs typeface="Arial"/>
              </a:rPr>
              <a:t>?</a:t>
            </a:r>
            <a:endParaRPr sz="2800" dirty="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0"/>
              </a:spcBef>
            </a:pPr>
            <a:r>
              <a:rPr sz="2800" dirty="0">
                <a:latin typeface="Wingdings"/>
                <a:cs typeface="Wingdings"/>
              </a:rPr>
              <a:t>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90" dirty="0">
                <a:latin typeface="Arial"/>
                <a:cs typeface="Arial"/>
              </a:rPr>
              <a:t>go </a:t>
            </a:r>
            <a:r>
              <a:rPr sz="2800" spc="-40" dirty="0">
                <a:latin typeface="Arial"/>
                <a:cs typeface="Arial"/>
              </a:rPr>
              <a:t>for </a:t>
            </a:r>
            <a:r>
              <a:rPr sz="2800" spc="-135" dirty="0">
                <a:latin typeface="Arial"/>
                <a:cs typeface="Arial"/>
              </a:rPr>
              <a:t>tax </a:t>
            </a:r>
            <a:r>
              <a:rPr sz="2800" spc="-190" dirty="0">
                <a:latin typeface="Arial"/>
                <a:cs typeface="Arial"/>
              </a:rPr>
              <a:t>based </a:t>
            </a:r>
            <a:r>
              <a:rPr sz="2800" spc="-110" dirty="0">
                <a:latin typeface="Arial"/>
                <a:cs typeface="Arial"/>
              </a:rPr>
              <a:t>financing </a:t>
            </a:r>
            <a:r>
              <a:rPr sz="2800" spc="-130" dirty="0">
                <a:latin typeface="Arial"/>
                <a:cs typeface="Arial"/>
              </a:rPr>
              <a:t>(e.g. </a:t>
            </a:r>
            <a:r>
              <a:rPr sz="2800" spc="-305" dirty="0">
                <a:latin typeface="Arial"/>
                <a:cs typeface="Arial"/>
              </a:rPr>
              <a:t>BOK,</a:t>
            </a:r>
            <a:r>
              <a:rPr sz="2800" spc="-400" dirty="0">
                <a:latin typeface="Arial"/>
                <a:cs typeface="Arial"/>
              </a:rPr>
              <a:t> </a:t>
            </a:r>
            <a:r>
              <a:rPr sz="2800" spc="-270" dirty="0">
                <a:latin typeface="Arial"/>
                <a:cs typeface="Arial"/>
              </a:rPr>
              <a:t>APBN/APBD)</a:t>
            </a:r>
            <a:endParaRPr sz="2800" dirty="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sz="2800" dirty="0">
                <a:latin typeface="Wingdings"/>
                <a:cs typeface="Wingdings"/>
              </a:rPr>
              <a:t>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60" dirty="0">
                <a:latin typeface="Arial"/>
                <a:cs typeface="Arial"/>
              </a:rPr>
              <a:t>PH</a:t>
            </a:r>
            <a:r>
              <a:rPr sz="2800" spc="-250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interventions</a:t>
            </a:r>
            <a:endParaRPr sz="2800" dirty="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680"/>
              </a:spcBef>
              <a:tabLst>
                <a:tab pos="3051175" algn="l"/>
              </a:tabLst>
            </a:pPr>
            <a:r>
              <a:rPr sz="2800" spc="-160" dirty="0">
                <a:latin typeface="Arial"/>
                <a:cs typeface="Arial"/>
              </a:rPr>
              <a:t>Are </a:t>
            </a:r>
            <a:r>
              <a:rPr sz="2800" spc="-125" dirty="0">
                <a:latin typeface="Arial"/>
                <a:cs typeface="Arial"/>
              </a:rPr>
              <a:t>we </a:t>
            </a:r>
            <a:r>
              <a:rPr sz="2800" spc="-155" dirty="0">
                <a:latin typeface="Arial"/>
                <a:cs typeface="Arial"/>
              </a:rPr>
              <a:t>going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to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120" dirty="0">
                <a:latin typeface="Arial"/>
                <a:cs typeface="Arial"/>
              </a:rPr>
              <a:t>buy	</a:t>
            </a:r>
            <a:r>
              <a:rPr sz="2800" spc="-45" dirty="0">
                <a:latin typeface="Arial"/>
                <a:cs typeface="Arial"/>
              </a:rPr>
              <a:t>both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260" dirty="0">
                <a:latin typeface="Arial"/>
                <a:cs typeface="Arial"/>
              </a:rPr>
              <a:t>?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265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474" y="1644650"/>
            <a:ext cx="4217035" cy="33655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381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45"/>
              </a:spcBef>
            </a:pPr>
            <a:r>
              <a:rPr sz="1600" b="1" dirty="0">
                <a:solidFill>
                  <a:srgbClr val="FFFFFF"/>
                </a:solidFill>
                <a:latin typeface="Tahoma"/>
                <a:cs typeface="Tahoma"/>
              </a:rPr>
              <a:t>* </a:t>
            </a:r>
            <a:r>
              <a:rPr sz="1600" b="1" spc="-15" dirty="0">
                <a:solidFill>
                  <a:srgbClr val="FFFFFF"/>
                </a:solidFill>
                <a:latin typeface="Tahoma"/>
                <a:cs typeface="Tahoma"/>
              </a:rPr>
              <a:t>Through </a:t>
            </a:r>
            <a:r>
              <a:rPr sz="1600" b="1" spc="-10" dirty="0">
                <a:solidFill>
                  <a:srgbClr val="FFFFFF"/>
                </a:solidFill>
                <a:latin typeface="Tahoma"/>
                <a:cs typeface="Tahoma"/>
              </a:rPr>
              <a:t>organized </a:t>
            </a:r>
            <a:r>
              <a:rPr sz="1600" b="1" spc="-20" dirty="0">
                <a:solidFill>
                  <a:srgbClr val="FFFFFF"/>
                </a:solidFill>
                <a:latin typeface="Tahoma"/>
                <a:cs typeface="Tahoma"/>
              </a:rPr>
              <a:t>community</a:t>
            </a:r>
            <a:r>
              <a:rPr sz="1600" b="1" spc="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ahoma"/>
                <a:cs typeface="Tahoma"/>
              </a:rPr>
              <a:t>effort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4237" y="3689744"/>
            <a:ext cx="7021506" cy="13017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93734" y="3850385"/>
            <a:ext cx="10807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4945">
              <a:lnSpc>
                <a:spcPct val="100000"/>
              </a:lnSpc>
              <a:spcBef>
                <a:spcPts val="100"/>
              </a:spcBef>
            </a:pPr>
            <a:r>
              <a:rPr sz="1600" b="1" spc="-15" dirty="0">
                <a:solidFill>
                  <a:srgbClr val="FFFF00"/>
                </a:solidFill>
                <a:latin typeface="Tahoma"/>
                <a:cs typeface="Tahoma"/>
              </a:rPr>
              <a:t>Health  Pro</a:t>
            </a:r>
            <a:r>
              <a:rPr sz="1600" b="1" spc="-10" dirty="0">
                <a:solidFill>
                  <a:srgbClr val="FFFF00"/>
                </a:solidFill>
                <a:latin typeface="Tahoma"/>
                <a:cs typeface="Tahoma"/>
              </a:rPr>
              <a:t>m</a:t>
            </a:r>
            <a:r>
              <a:rPr sz="1600" b="1" spc="-15" dirty="0">
                <a:solidFill>
                  <a:srgbClr val="FFFF00"/>
                </a:solidFill>
                <a:latin typeface="Tahoma"/>
                <a:cs typeface="Tahoma"/>
              </a:rPr>
              <a:t>o</a:t>
            </a:r>
            <a:r>
              <a:rPr sz="1600" b="1" spc="-20" dirty="0">
                <a:solidFill>
                  <a:srgbClr val="FFFF00"/>
                </a:solidFill>
                <a:latin typeface="Tahoma"/>
                <a:cs typeface="Tahoma"/>
              </a:rPr>
              <a:t>t</a:t>
            </a:r>
            <a:r>
              <a:rPr sz="1600" b="1" spc="-10" dirty="0">
                <a:solidFill>
                  <a:srgbClr val="FFFF00"/>
                </a:solidFill>
                <a:latin typeface="Tahoma"/>
                <a:cs typeface="Tahoma"/>
              </a:rPr>
              <a:t>i</a:t>
            </a:r>
            <a:r>
              <a:rPr sz="1600" b="1" spc="-15" dirty="0">
                <a:solidFill>
                  <a:srgbClr val="FFFF00"/>
                </a:solidFill>
                <a:latin typeface="Tahoma"/>
                <a:cs typeface="Tahoma"/>
              </a:rPr>
              <a:t>on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33786" y="4231251"/>
            <a:ext cx="10674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0175">
              <a:lnSpc>
                <a:spcPct val="100000"/>
              </a:lnSpc>
              <a:spcBef>
                <a:spcPts val="100"/>
              </a:spcBef>
            </a:pPr>
            <a:r>
              <a:rPr sz="1600" b="1" spc="-15" dirty="0">
                <a:solidFill>
                  <a:srgbClr val="FFFFFF"/>
                </a:solidFill>
                <a:latin typeface="Tahoma"/>
                <a:cs typeface="Tahoma"/>
              </a:rPr>
              <a:t>Specific  p</a:t>
            </a:r>
            <a:r>
              <a:rPr sz="1600" b="1" spc="-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600" b="1" spc="-15" dirty="0">
                <a:solidFill>
                  <a:srgbClr val="FFFFFF"/>
                </a:solidFill>
                <a:latin typeface="Tahoma"/>
                <a:cs typeface="Tahoma"/>
              </a:rPr>
              <a:t>ot</a:t>
            </a:r>
            <a:r>
              <a:rPr sz="1600" b="1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600" b="1" spc="-2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600" b="1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600" b="1" spc="-2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600" b="1" spc="-15" dirty="0">
                <a:solidFill>
                  <a:srgbClr val="FFFFFF"/>
                </a:solidFill>
                <a:latin typeface="Tahoma"/>
                <a:cs typeface="Tahoma"/>
              </a:rPr>
              <a:t>on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78513" y="4307343"/>
            <a:ext cx="12014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7005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FF00"/>
                </a:solidFill>
                <a:latin typeface="Tahoma"/>
                <a:cs typeface="Tahoma"/>
              </a:rPr>
              <a:t>Early </a:t>
            </a:r>
            <a:r>
              <a:rPr sz="1600" b="1" spc="-20" dirty="0">
                <a:solidFill>
                  <a:srgbClr val="FFFF00"/>
                </a:solidFill>
                <a:latin typeface="Tahoma"/>
                <a:cs typeface="Tahoma"/>
              </a:rPr>
              <a:t>D/  </a:t>
            </a:r>
            <a:r>
              <a:rPr sz="1600" b="1" spc="-15" dirty="0">
                <a:solidFill>
                  <a:srgbClr val="FFFF00"/>
                </a:solidFill>
                <a:latin typeface="Tahoma"/>
                <a:cs typeface="Tahoma"/>
              </a:rPr>
              <a:t>Prompt</a:t>
            </a:r>
            <a:r>
              <a:rPr sz="1600" b="1" spc="-50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600" b="1" spc="-15" dirty="0">
                <a:solidFill>
                  <a:srgbClr val="FFFF00"/>
                </a:solidFill>
                <a:latin typeface="Tahoma"/>
                <a:cs typeface="Tahoma"/>
              </a:rPr>
              <a:t>Th/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18839" y="3976934"/>
            <a:ext cx="14471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5" dirty="0">
                <a:latin typeface="Tahoma"/>
                <a:cs typeface="Tahoma"/>
              </a:rPr>
              <a:t>Rehabilitation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81124" y="4127897"/>
            <a:ext cx="1071245" cy="50990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48260" marR="5080" indent="-36195">
              <a:lnSpc>
                <a:spcPts val="1889"/>
              </a:lnSpc>
              <a:spcBef>
                <a:spcPts val="190"/>
              </a:spcBef>
            </a:pPr>
            <a:r>
              <a:rPr sz="1600" b="1" spc="-15" dirty="0">
                <a:latin typeface="Tahoma"/>
                <a:cs typeface="Tahoma"/>
              </a:rPr>
              <a:t>D</a:t>
            </a:r>
            <a:r>
              <a:rPr sz="1600" b="1" spc="-10" dirty="0">
                <a:latin typeface="Tahoma"/>
                <a:cs typeface="Tahoma"/>
              </a:rPr>
              <a:t>i</a:t>
            </a:r>
            <a:r>
              <a:rPr sz="1600" b="1" spc="-15" dirty="0">
                <a:latin typeface="Tahoma"/>
                <a:cs typeface="Tahoma"/>
              </a:rPr>
              <a:t>s</a:t>
            </a:r>
            <a:r>
              <a:rPr sz="1600" b="1" spc="-25" dirty="0">
                <a:latin typeface="Tahoma"/>
                <a:cs typeface="Tahoma"/>
              </a:rPr>
              <a:t>s</a:t>
            </a:r>
            <a:r>
              <a:rPr sz="1600" b="1" spc="-15" dirty="0">
                <a:latin typeface="Tahoma"/>
                <a:cs typeface="Tahoma"/>
              </a:rPr>
              <a:t>ab</a:t>
            </a:r>
            <a:r>
              <a:rPr sz="1600" b="1" spc="-10" dirty="0">
                <a:latin typeface="Tahoma"/>
                <a:cs typeface="Tahoma"/>
              </a:rPr>
              <a:t>ili</a:t>
            </a:r>
            <a:r>
              <a:rPr sz="1600" b="1" spc="-20" dirty="0">
                <a:latin typeface="Tahoma"/>
                <a:cs typeface="Tahoma"/>
              </a:rPr>
              <a:t>t</a:t>
            </a:r>
            <a:r>
              <a:rPr sz="1600" b="1" dirty="0">
                <a:latin typeface="Tahoma"/>
                <a:cs typeface="Tahoma"/>
              </a:rPr>
              <a:t>y  </a:t>
            </a:r>
            <a:r>
              <a:rPr sz="1600" b="1" spc="-15" dirty="0">
                <a:latin typeface="Tahoma"/>
                <a:cs typeface="Tahoma"/>
              </a:rPr>
              <a:t>limitation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95400" y="2527173"/>
            <a:ext cx="5643245" cy="1031240"/>
          </a:xfrm>
          <a:custGeom>
            <a:avLst/>
            <a:gdLst/>
            <a:ahLst/>
            <a:cxnLst/>
            <a:rect l="l" t="t" r="r" b="b"/>
            <a:pathLst>
              <a:path w="5643245" h="1031239">
                <a:moveTo>
                  <a:pt x="0" y="1000633"/>
                </a:moveTo>
                <a:lnTo>
                  <a:pt x="40208" y="1005090"/>
                </a:lnTo>
                <a:lnTo>
                  <a:pt x="80568" y="1009472"/>
                </a:lnTo>
                <a:lnTo>
                  <a:pt x="121272" y="1013675"/>
                </a:lnTo>
                <a:lnTo>
                  <a:pt x="162458" y="1017612"/>
                </a:lnTo>
                <a:lnTo>
                  <a:pt x="204292" y="1021194"/>
                </a:lnTo>
                <a:lnTo>
                  <a:pt x="246951" y="1024343"/>
                </a:lnTo>
                <a:lnTo>
                  <a:pt x="290601" y="1026972"/>
                </a:lnTo>
                <a:lnTo>
                  <a:pt x="335394" y="1028992"/>
                </a:lnTo>
                <a:lnTo>
                  <a:pt x="381495" y="1030300"/>
                </a:lnTo>
                <a:lnTo>
                  <a:pt x="429069" y="1030833"/>
                </a:lnTo>
                <a:lnTo>
                  <a:pt x="478281" y="1030478"/>
                </a:lnTo>
                <a:lnTo>
                  <a:pt x="529297" y="1029169"/>
                </a:lnTo>
                <a:lnTo>
                  <a:pt x="582282" y="1026807"/>
                </a:lnTo>
                <a:lnTo>
                  <a:pt x="637400" y="1023315"/>
                </a:lnTo>
                <a:lnTo>
                  <a:pt x="694804" y="1018603"/>
                </a:lnTo>
                <a:lnTo>
                  <a:pt x="754659" y="1012571"/>
                </a:lnTo>
                <a:lnTo>
                  <a:pt x="817143" y="1005141"/>
                </a:lnTo>
                <a:lnTo>
                  <a:pt x="882421" y="996226"/>
                </a:lnTo>
                <a:lnTo>
                  <a:pt x="950633" y="985735"/>
                </a:lnTo>
                <a:lnTo>
                  <a:pt x="1021969" y="973582"/>
                </a:lnTo>
                <a:lnTo>
                  <a:pt x="1097648" y="959396"/>
                </a:lnTo>
                <a:lnTo>
                  <a:pt x="1178458" y="943038"/>
                </a:lnTo>
                <a:lnTo>
                  <a:pt x="1263878" y="924661"/>
                </a:lnTo>
                <a:lnTo>
                  <a:pt x="1353388" y="904468"/>
                </a:lnTo>
                <a:lnTo>
                  <a:pt x="1446466" y="882624"/>
                </a:lnTo>
                <a:lnTo>
                  <a:pt x="1542592" y="859320"/>
                </a:lnTo>
                <a:lnTo>
                  <a:pt x="1641246" y="834732"/>
                </a:lnTo>
                <a:lnTo>
                  <a:pt x="1741919" y="809040"/>
                </a:lnTo>
                <a:lnTo>
                  <a:pt x="1844090" y="782421"/>
                </a:lnTo>
                <a:lnTo>
                  <a:pt x="1947227" y="755065"/>
                </a:lnTo>
                <a:lnTo>
                  <a:pt x="2050821" y="727138"/>
                </a:lnTo>
                <a:lnTo>
                  <a:pt x="2154339" y="698830"/>
                </a:lnTo>
                <a:lnTo>
                  <a:pt x="2257285" y="670306"/>
                </a:lnTo>
                <a:lnTo>
                  <a:pt x="2359113" y="641769"/>
                </a:lnTo>
                <a:lnTo>
                  <a:pt x="2459329" y="613371"/>
                </a:lnTo>
                <a:lnTo>
                  <a:pt x="2557386" y="585317"/>
                </a:lnTo>
                <a:lnTo>
                  <a:pt x="2652801" y="557784"/>
                </a:lnTo>
                <a:lnTo>
                  <a:pt x="2745016" y="530948"/>
                </a:lnTo>
                <a:lnTo>
                  <a:pt x="2833535" y="504977"/>
                </a:lnTo>
                <a:lnTo>
                  <a:pt x="2917825" y="480060"/>
                </a:lnTo>
                <a:lnTo>
                  <a:pt x="2998660" y="454698"/>
                </a:lnTo>
                <a:lnTo>
                  <a:pt x="3077222" y="427507"/>
                </a:lnTo>
                <a:lnTo>
                  <a:pt x="3153702" y="398818"/>
                </a:lnTo>
                <a:lnTo>
                  <a:pt x="3228251" y="368973"/>
                </a:lnTo>
                <a:lnTo>
                  <a:pt x="3301060" y="338277"/>
                </a:lnTo>
                <a:lnTo>
                  <a:pt x="3372307" y="307073"/>
                </a:lnTo>
                <a:lnTo>
                  <a:pt x="3442144" y="275678"/>
                </a:lnTo>
                <a:lnTo>
                  <a:pt x="3510775" y="244436"/>
                </a:lnTo>
                <a:lnTo>
                  <a:pt x="3578352" y="213664"/>
                </a:lnTo>
                <a:lnTo>
                  <a:pt x="3645052" y="183692"/>
                </a:lnTo>
                <a:lnTo>
                  <a:pt x="3711066" y="154838"/>
                </a:lnTo>
                <a:lnTo>
                  <a:pt x="3776560" y="127444"/>
                </a:lnTo>
                <a:lnTo>
                  <a:pt x="3841711" y="101841"/>
                </a:lnTo>
                <a:lnTo>
                  <a:pt x="3906685" y="78333"/>
                </a:lnTo>
                <a:lnTo>
                  <a:pt x="3971671" y="57277"/>
                </a:lnTo>
                <a:lnTo>
                  <a:pt x="4036834" y="38976"/>
                </a:lnTo>
                <a:lnTo>
                  <a:pt x="4102341" y="23774"/>
                </a:lnTo>
                <a:lnTo>
                  <a:pt x="4168394" y="11988"/>
                </a:lnTo>
                <a:lnTo>
                  <a:pt x="4235132" y="3962"/>
                </a:lnTo>
                <a:lnTo>
                  <a:pt x="4302760" y="0"/>
                </a:lnTo>
                <a:lnTo>
                  <a:pt x="4372381" y="838"/>
                </a:lnTo>
                <a:lnTo>
                  <a:pt x="4444644" y="6654"/>
                </a:lnTo>
                <a:lnTo>
                  <a:pt x="4519066" y="16941"/>
                </a:lnTo>
                <a:lnTo>
                  <a:pt x="4595152" y="31242"/>
                </a:lnTo>
                <a:lnTo>
                  <a:pt x="4672431" y="49047"/>
                </a:lnTo>
                <a:lnTo>
                  <a:pt x="4750396" y="69888"/>
                </a:lnTo>
                <a:lnTo>
                  <a:pt x="4828578" y="93268"/>
                </a:lnTo>
                <a:lnTo>
                  <a:pt x="4906479" y="118706"/>
                </a:lnTo>
                <a:lnTo>
                  <a:pt x="4983619" y="145719"/>
                </a:lnTo>
                <a:lnTo>
                  <a:pt x="5059514" y="173812"/>
                </a:lnTo>
                <a:lnTo>
                  <a:pt x="5133682" y="202514"/>
                </a:lnTo>
                <a:lnTo>
                  <a:pt x="5205641" y="231317"/>
                </a:lnTo>
                <a:lnTo>
                  <a:pt x="5274881" y="259753"/>
                </a:lnTo>
                <a:lnTo>
                  <a:pt x="5340946" y="287324"/>
                </a:lnTo>
                <a:lnTo>
                  <a:pt x="5403329" y="313563"/>
                </a:lnTo>
                <a:lnTo>
                  <a:pt x="5461546" y="337959"/>
                </a:lnTo>
                <a:lnTo>
                  <a:pt x="5515127" y="360045"/>
                </a:lnTo>
                <a:lnTo>
                  <a:pt x="5563565" y="379323"/>
                </a:lnTo>
                <a:lnTo>
                  <a:pt x="5606389" y="395325"/>
                </a:lnTo>
                <a:lnTo>
                  <a:pt x="5643118" y="407543"/>
                </a:lnTo>
              </a:path>
            </a:pathLst>
          </a:custGeom>
          <a:ln w="28575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507871" y="2075942"/>
            <a:ext cx="165417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20" dirty="0">
                <a:solidFill>
                  <a:srgbClr val="0000FF"/>
                </a:solidFill>
                <a:latin typeface="Tahoma"/>
                <a:cs typeface="Tahoma"/>
              </a:rPr>
              <a:t>PUBLIC</a:t>
            </a:r>
            <a:r>
              <a:rPr sz="1600" b="1" spc="-3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600" b="1" spc="-20" dirty="0">
                <a:solidFill>
                  <a:srgbClr val="0000FF"/>
                </a:solidFill>
                <a:latin typeface="Tahoma"/>
                <a:cs typeface="Tahoma"/>
              </a:rPr>
              <a:t>HEALTH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07871" y="2319679"/>
            <a:ext cx="67183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5" dirty="0">
                <a:solidFill>
                  <a:srgbClr val="0000FF"/>
                </a:solidFill>
                <a:latin typeface="Tahoma"/>
                <a:cs typeface="Tahoma"/>
              </a:rPr>
              <a:t>[</a:t>
            </a:r>
            <a:r>
              <a:rPr sz="1600" b="1" spc="-30" dirty="0">
                <a:solidFill>
                  <a:srgbClr val="0000FF"/>
                </a:solidFill>
                <a:latin typeface="Tahoma"/>
                <a:cs typeface="Tahoma"/>
              </a:rPr>
              <a:t>U</a:t>
            </a:r>
            <a:r>
              <a:rPr sz="1600" b="1" spc="-20" dirty="0">
                <a:solidFill>
                  <a:srgbClr val="0000FF"/>
                </a:solidFill>
                <a:latin typeface="Tahoma"/>
                <a:cs typeface="Tahoma"/>
              </a:rPr>
              <a:t>K</a:t>
            </a:r>
            <a:r>
              <a:rPr sz="1600" b="1" spc="-25" dirty="0">
                <a:solidFill>
                  <a:srgbClr val="0000FF"/>
                </a:solidFill>
                <a:latin typeface="Tahoma"/>
                <a:cs typeface="Tahoma"/>
              </a:rPr>
              <a:t>M]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99827" y="2088962"/>
            <a:ext cx="213042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5" dirty="0">
                <a:solidFill>
                  <a:srgbClr val="FF0000"/>
                </a:solidFill>
                <a:latin typeface="Tahoma"/>
                <a:cs typeface="Tahoma"/>
              </a:rPr>
              <a:t>CLINICAL</a:t>
            </a:r>
            <a:r>
              <a:rPr sz="1600" b="1" spc="-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b="1" spc="-20" dirty="0">
                <a:solidFill>
                  <a:srgbClr val="FF0000"/>
                </a:solidFill>
                <a:latin typeface="Tahoma"/>
                <a:cs typeface="Tahoma"/>
              </a:rPr>
              <a:t>MEDICINE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00031" y="2332700"/>
            <a:ext cx="6261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5" dirty="0">
                <a:solidFill>
                  <a:srgbClr val="FF0000"/>
                </a:solidFill>
                <a:latin typeface="Tahoma"/>
                <a:cs typeface="Tahoma"/>
              </a:rPr>
              <a:t>[</a:t>
            </a:r>
            <a:r>
              <a:rPr sz="1600" b="1" spc="-30" dirty="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sz="1600" b="1" spc="-15" dirty="0">
                <a:solidFill>
                  <a:srgbClr val="FF0000"/>
                </a:solidFill>
                <a:latin typeface="Tahoma"/>
                <a:cs typeface="Tahoma"/>
              </a:rPr>
              <a:t>KP]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52664" y="4726304"/>
            <a:ext cx="6940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60" dirty="0">
                <a:latin typeface="Arial"/>
                <a:cs typeface="Arial"/>
              </a:rPr>
              <a:t>Ascobat</a:t>
            </a:r>
            <a:r>
              <a:rPr sz="1000" spc="-150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Gani  </a:t>
            </a:r>
            <a:r>
              <a:rPr sz="1000" spc="-30" dirty="0">
                <a:latin typeface="Arial"/>
                <a:cs typeface="Arial"/>
              </a:rPr>
              <a:t>08/03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3216" y="5101082"/>
            <a:ext cx="347535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latin typeface="Arial"/>
                <a:cs typeface="Arial"/>
              </a:rPr>
              <a:t>Promosi </a:t>
            </a:r>
            <a:r>
              <a:rPr sz="1800" spc="-114" dirty="0">
                <a:latin typeface="Arial"/>
                <a:cs typeface="Arial"/>
              </a:rPr>
              <a:t>kesehatan, </a:t>
            </a:r>
            <a:r>
              <a:rPr sz="1800" spc="-204" dirty="0">
                <a:latin typeface="Arial"/>
                <a:cs typeface="Arial"/>
              </a:rPr>
              <a:t>KB, </a:t>
            </a:r>
            <a:r>
              <a:rPr sz="1800" spc="-75" dirty="0">
                <a:latin typeface="Arial"/>
                <a:cs typeface="Arial"/>
              </a:rPr>
              <a:t>immunisasi,  </a:t>
            </a:r>
            <a:r>
              <a:rPr sz="1800" spc="-55" dirty="0">
                <a:latin typeface="Arial"/>
                <a:cs typeface="Arial"/>
              </a:rPr>
              <a:t>sanitation, </a:t>
            </a:r>
            <a:r>
              <a:rPr sz="1800" spc="-90" dirty="0">
                <a:latin typeface="Arial"/>
                <a:cs typeface="Arial"/>
              </a:rPr>
              <a:t>lingkungan, </a:t>
            </a:r>
            <a:r>
              <a:rPr sz="1800" spc="-190" dirty="0">
                <a:latin typeface="Arial"/>
                <a:cs typeface="Arial"/>
              </a:rPr>
              <a:t>gaya </a:t>
            </a:r>
            <a:r>
              <a:rPr sz="1800" spc="-50" dirty="0">
                <a:latin typeface="Arial"/>
                <a:cs typeface="Arial"/>
              </a:rPr>
              <a:t>hidup,  </a:t>
            </a:r>
            <a:r>
              <a:rPr sz="1800" spc="-85" dirty="0">
                <a:latin typeface="Arial"/>
                <a:cs typeface="Arial"/>
              </a:rPr>
              <a:t>regulasi, </a:t>
            </a:r>
            <a:r>
              <a:rPr sz="1800" spc="-70" dirty="0">
                <a:latin typeface="Arial"/>
                <a:cs typeface="Arial"/>
              </a:rPr>
              <a:t>mobilisasi </a:t>
            </a:r>
            <a:r>
              <a:rPr sz="1800" spc="-185" dirty="0">
                <a:latin typeface="Arial"/>
                <a:cs typeface="Arial"/>
              </a:rPr>
              <a:t>masy, </a:t>
            </a:r>
            <a:r>
              <a:rPr sz="1800" spc="-65" dirty="0">
                <a:latin typeface="Arial"/>
                <a:cs typeface="Arial"/>
              </a:rPr>
              <a:t>lintas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sektor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94173" y="5033416"/>
            <a:ext cx="336740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Arial"/>
                <a:cs typeface="Arial"/>
              </a:rPr>
              <a:t>Pelayanan </a:t>
            </a:r>
            <a:r>
              <a:rPr sz="1800" spc="-95" dirty="0">
                <a:latin typeface="Arial"/>
                <a:cs typeface="Arial"/>
              </a:rPr>
              <a:t>medis </a:t>
            </a:r>
            <a:r>
              <a:rPr sz="1800" spc="-85" dirty="0">
                <a:latin typeface="Arial"/>
                <a:cs typeface="Arial"/>
              </a:rPr>
              <a:t>primer, </a:t>
            </a:r>
            <a:r>
              <a:rPr sz="1800" spc="-125" dirty="0">
                <a:latin typeface="Arial"/>
                <a:cs typeface="Arial"/>
              </a:rPr>
              <a:t>sekunder,  </a:t>
            </a:r>
            <a:r>
              <a:rPr sz="1800" spc="-15" dirty="0">
                <a:latin typeface="Arial"/>
                <a:cs typeface="Arial"/>
              </a:rPr>
              <a:t>tertier </a:t>
            </a:r>
            <a:r>
              <a:rPr sz="1800" spc="-80" dirty="0">
                <a:latin typeface="Arial"/>
                <a:cs typeface="Arial"/>
              </a:rPr>
              <a:t>(termasuk</a:t>
            </a:r>
            <a:r>
              <a:rPr sz="1800" spc="-17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promotif/preventif  </a:t>
            </a:r>
            <a:r>
              <a:rPr sz="1800" spc="-95" dirty="0">
                <a:latin typeface="Arial"/>
                <a:cs typeface="Arial"/>
              </a:rPr>
              <a:t>perorangan)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48969" y="2742984"/>
            <a:ext cx="5828665" cy="925194"/>
          </a:xfrm>
          <a:custGeom>
            <a:avLst/>
            <a:gdLst/>
            <a:ahLst/>
            <a:cxnLst/>
            <a:rect l="l" t="t" r="r" b="b"/>
            <a:pathLst>
              <a:path w="5828665" h="925195">
                <a:moveTo>
                  <a:pt x="0" y="79336"/>
                </a:moveTo>
                <a:lnTo>
                  <a:pt x="38239" y="73507"/>
                </a:lnTo>
                <a:lnTo>
                  <a:pt x="76504" y="67716"/>
                </a:lnTo>
                <a:lnTo>
                  <a:pt x="114858" y="61963"/>
                </a:lnTo>
                <a:lnTo>
                  <a:pt x="153314" y="56311"/>
                </a:lnTo>
                <a:lnTo>
                  <a:pt x="191909" y="50761"/>
                </a:lnTo>
                <a:lnTo>
                  <a:pt x="230682" y="45351"/>
                </a:lnTo>
                <a:lnTo>
                  <a:pt x="269671" y="40106"/>
                </a:lnTo>
                <a:lnTo>
                  <a:pt x="308927" y="35064"/>
                </a:lnTo>
                <a:lnTo>
                  <a:pt x="348462" y="30238"/>
                </a:lnTo>
                <a:lnTo>
                  <a:pt x="388315" y="25679"/>
                </a:lnTo>
                <a:lnTo>
                  <a:pt x="428536" y="21399"/>
                </a:lnTo>
                <a:lnTo>
                  <a:pt x="469150" y="17424"/>
                </a:lnTo>
                <a:lnTo>
                  <a:pt x="510197" y="13792"/>
                </a:lnTo>
                <a:lnTo>
                  <a:pt x="551713" y="10515"/>
                </a:lnTo>
                <a:lnTo>
                  <a:pt x="593725" y="7645"/>
                </a:lnTo>
                <a:lnTo>
                  <a:pt x="636282" y="5207"/>
                </a:lnTo>
                <a:lnTo>
                  <a:pt x="679424" y="3200"/>
                </a:lnTo>
                <a:lnTo>
                  <a:pt x="723176" y="1689"/>
                </a:lnTo>
                <a:lnTo>
                  <a:pt x="767562" y="685"/>
                </a:lnTo>
                <a:lnTo>
                  <a:pt x="812647" y="215"/>
                </a:lnTo>
                <a:lnTo>
                  <a:pt x="858659" y="63"/>
                </a:lnTo>
                <a:lnTo>
                  <a:pt x="905713" y="0"/>
                </a:lnTo>
                <a:lnTo>
                  <a:pt x="953719" y="76"/>
                </a:lnTo>
                <a:lnTo>
                  <a:pt x="1002576" y="368"/>
                </a:lnTo>
                <a:lnTo>
                  <a:pt x="1052182" y="889"/>
                </a:lnTo>
                <a:lnTo>
                  <a:pt x="1102436" y="1714"/>
                </a:lnTo>
                <a:lnTo>
                  <a:pt x="1153236" y="2870"/>
                </a:lnTo>
                <a:lnTo>
                  <a:pt x="1204468" y="4432"/>
                </a:lnTo>
                <a:lnTo>
                  <a:pt x="1256068" y="6438"/>
                </a:lnTo>
                <a:lnTo>
                  <a:pt x="1307896" y="8928"/>
                </a:lnTo>
                <a:lnTo>
                  <a:pt x="1359877" y="11963"/>
                </a:lnTo>
                <a:lnTo>
                  <a:pt x="1411909" y="15595"/>
                </a:lnTo>
                <a:lnTo>
                  <a:pt x="1463878" y="19862"/>
                </a:lnTo>
                <a:lnTo>
                  <a:pt x="1515694" y="24828"/>
                </a:lnTo>
                <a:lnTo>
                  <a:pt x="1567256" y="30518"/>
                </a:lnTo>
                <a:lnTo>
                  <a:pt x="1618462" y="37007"/>
                </a:lnTo>
                <a:lnTo>
                  <a:pt x="1669211" y="44335"/>
                </a:lnTo>
                <a:lnTo>
                  <a:pt x="1719402" y="52552"/>
                </a:lnTo>
                <a:lnTo>
                  <a:pt x="1768944" y="61709"/>
                </a:lnTo>
                <a:lnTo>
                  <a:pt x="1817725" y="71843"/>
                </a:lnTo>
                <a:lnTo>
                  <a:pt x="1866303" y="83286"/>
                </a:lnTo>
                <a:lnTo>
                  <a:pt x="1915287" y="96202"/>
                </a:lnTo>
                <a:lnTo>
                  <a:pt x="1964563" y="110464"/>
                </a:lnTo>
                <a:lnTo>
                  <a:pt x="2014029" y="125945"/>
                </a:lnTo>
                <a:lnTo>
                  <a:pt x="2063584" y="142494"/>
                </a:lnTo>
                <a:lnTo>
                  <a:pt x="2113114" y="159981"/>
                </a:lnTo>
                <a:lnTo>
                  <a:pt x="2162530" y="178269"/>
                </a:lnTo>
                <a:lnTo>
                  <a:pt x="2211730" y="197231"/>
                </a:lnTo>
                <a:lnTo>
                  <a:pt x="2260600" y="216700"/>
                </a:lnTo>
                <a:lnTo>
                  <a:pt x="2309037" y="236562"/>
                </a:lnTo>
                <a:lnTo>
                  <a:pt x="2356954" y="256679"/>
                </a:lnTo>
                <a:lnTo>
                  <a:pt x="2404224" y="276910"/>
                </a:lnTo>
                <a:lnTo>
                  <a:pt x="2450757" y="297116"/>
                </a:lnTo>
                <a:lnTo>
                  <a:pt x="2496439" y="317157"/>
                </a:lnTo>
                <a:lnTo>
                  <a:pt x="2541193" y="336918"/>
                </a:lnTo>
                <a:lnTo>
                  <a:pt x="2584881" y="356235"/>
                </a:lnTo>
                <a:lnTo>
                  <a:pt x="2627426" y="374980"/>
                </a:lnTo>
                <a:lnTo>
                  <a:pt x="2668714" y="393014"/>
                </a:lnTo>
                <a:lnTo>
                  <a:pt x="2708643" y="410210"/>
                </a:lnTo>
                <a:lnTo>
                  <a:pt x="2747111" y="426427"/>
                </a:lnTo>
                <a:lnTo>
                  <a:pt x="2783192" y="442048"/>
                </a:lnTo>
                <a:lnTo>
                  <a:pt x="2846641" y="472986"/>
                </a:lnTo>
                <a:lnTo>
                  <a:pt x="2901035" y="503402"/>
                </a:lnTo>
                <a:lnTo>
                  <a:pt x="2949371" y="533120"/>
                </a:lnTo>
                <a:lnTo>
                  <a:pt x="2994710" y="561987"/>
                </a:lnTo>
                <a:lnTo>
                  <a:pt x="3017202" y="576046"/>
                </a:lnTo>
                <a:lnTo>
                  <a:pt x="3063735" y="603338"/>
                </a:lnTo>
                <a:lnTo>
                  <a:pt x="3114840" y="629373"/>
                </a:lnTo>
                <a:lnTo>
                  <a:pt x="3173552" y="653986"/>
                </a:lnTo>
                <a:lnTo>
                  <a:pt x="3242919" y="677024"/>
                </a:lnTo>
                <a:lnTo>
                  <a:pt x="3282556" y="687908"/>
                </a:lnTo>
                <a:lnTo>
                  <a:pt x="3325977" y="698334"/>
                </a:lnTo>
                <a:lnTo>
                  <a:pt x="3373132" y="708291"/>
                </a:lnTo>
                <a:lnTo>
                  <a:pt x="3423488" y="717778"/>
                </a:lnTo>
                <a:lnTo>
                  <a:pt x="3476777" y="726821"/>
                </a:lnTo>
                <a:lnTo>
                  <a:pt x="3532733" y="735431"/>
                </a:lnTo>
                <a:lnTo>
                  <a:pt x="3591077" y="743661"/>
                </a:lnTo>
                <a:lnTo>
                  <a:pt x="3651516" y="751497"/>
                </a:lnTo>
                <a:lnTo>
                  <a:pt x="3713810" y="758990"/>
                </a:lnTo>
                <a:lnTo>
                  <a:pt x="3777653" y="766152"/>
                </a:lnTo>
                <a:lnTo>
                  <a:pt x="3842778" y="772998"/>
                </a:lnTo>
                <a:lnTo>
                  <a:pt x="3908920" y="779551"/>
                </a:lnTo>
                <a:lnTo>
                  <a:pt x="3975798" y="785837"/>
                </a:lnTo>
                <a:lnTo>
                  <a:pt x="4043146" y="791883"/>
                </a:lnTo>
                <a:lnTo>
                  <a:pt x="4110672" y="797712"/>
                </a:lnTo>
                <a:lnTo>
                  <a:pt x="4178109" y="803338"/>
                </a:lnTo>
                <a:lnTo>
                  <a:pt x="4245178" y="808774"/>
                </a:lnTo>
                <a:lnTo>
                  <a:pt x="4311624" y="814070"/>
                </a:lnTo>
                <a:lnTo>
                  <a:pt x="4377143" y="819226"/>
                </a:lnTo>
                <a:lnTo>
                  <a:pt x="4441482" y="824268"/>
                </a:lnTo>
                <a:lnTo>
                  <a:pt x="4504359" y="829208"/>
                </a:lnTo>
                <a:lnTo>
                  <a:pt x="4565497" y="834097"/>
                </a:lnTo>
                <a:lnTo>
                  <a:pt x="4626851" y="838822"/>
                </a:lnTo>
                <a:lnTo>
                  <a:pt x="4690275" y="843292"/>
                </a:lnTo>
                <a:lnTo>
                  <a:pt x="4755388" y="847509"/>
                </a:lnTo>
                <a:lnTo>
                  <a:pt x="4821770" y="851496"/>
                </a:lnTo>
                <a:lnTo>
                  <a:pt x="4889042" y="855268"/>
                </a:lnTo>
                <a:lnTo>
                  <a:pt x="4956810" y="858812"/>
                </a:lnTo>
                <a:lnTo>
                  <a:pt x="5024653" y="862164"/>
                </a:lnTo>
                <a:lnTo>
                  <a:pt x="5092179" y="865327"/>
                </a:lnTo>
                <a:lnTo>
                  <a:pt x="5159006" y="868311"/>
                </a:lnTo>
                <a:lnTo>
                  <a:pt x="5224716" y="871131"/>
                </a:lnTo>
                <a:lnTo>
                  <a:pt x="5288927" y="873798"/>
                </a:lnTo>
                <a:lnTo>
                  <a:pt x="5351233" y="876312"/>
                </a:lnTo>
                <a:lnTo>
                  <a:pt x="5411228" y="878700"/>
                </a:lnTo>
                <a:lnTo>
                  <a:pt x="5468531" y="880960"/>
                </a:lnTo>
                <a:lnTo>
                  <a:pt x="5522722" y="883119"/>
                </a:lnTo>
                <a:lnTo>
                  <a:pt x="5573420" y="885177"/>
                </a:lnTo>
                <a:lnTo>
                  <a:pt x="5620219" y="887145"/>
                </a:lnTo>
                <a:lnTo>
                  <a:pt x="5662726" y="889038"/>
                </a:lnTo>
                <a:lnTo>
                  <a:pt x="5733262" y="892644"/>
                </a:lnTo>
                <a:lnTo>
                  <a:pt x="5782462" y="895604"/>
                </a:lnTo>
                <a:lnTo>
                  <a:pt x="5820981" y="898448"/>
                </a:lnTo>
                <a:lnTo>
                  <a:pt x="5828169" y="899515"/>
                </a:lnTo>
                <a:lnTo>
                  <a:pt x="5827509" y="899883"/>
                </a:lnTo>
                <a:lnTo>
                  <a:pt x="5798997" y="900811"/>
                </a:lnTo>
                <a:lnTo>
                  <a:pt x="5791263" y="900976"/>
                </a:lnTo>
                <a:lnTo>
                  <a:pt x="5766193" y="902919"/>
                </a:lnTo>
                <a:lnTo>
                  <a:pt x="5766917" y="903693"/>
                </a:lnTo>
                <a:lnTo>
                  <a:pt x="5777077" y="908088"/>
                </a:lnTo>
                <a:lnTo>
                  <a:pt x="5788266" y="913193"/>
                </a:lnTo>
                <a:lnTo>
                  <a:pt x="5800204" y="918806"/>
                </a:lnTo>
                <a:lnTo>
                  <a:pt x="5812586" y="924737"/>
                </a:lnTo>
              </a:path>
            </a:pathLst>
          </a:custGeom>
          <a:ln w="38100">
            <a:solidFill>
              <a:srgbClr val="497DBA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179948" y="1676400"/>
            <a:ext cx="3280410" cy="33655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381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5"/>
              </a:spcBef>
              <a:tabLst>
                <a:tab pos="1439545" algn="l"/>
              </a:tabLst>
            </a:pPr>
            <a:r>
              <a:rPr sz="1600" b="1" dirty="0">
                <a:solidFill>
                  <a:srgbClr val="FFFFFF"/>
                </a:solidFill>
                <a:latin typeface="Tahoma"/>
                <a:cs typeface="Tahoma"/>
              </a:rPr>
              <a:t>*</a:t>
            </a:r>
            <a:r>
              <a:rPr sz="1600" b="1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15" dirty="0">
                <a:solidFill>
                  <a:srgbClr val="FFFFFF"/>
                </a:solidFill>
                <a:latin typeface="Tahoma"/>
                <a:cs typeface="Tahoma"/>
              </a:rPr>
              <a:t>Individual	</a:t>
            </a:r>
            <a:r>
              <a:rPr sz="1600" b="1" spc="-10" dirty="0">
                <a:solidFill>
                  <a:srgbClr val="FFFFFF"/>
                </a:solidFill>
                <a:latin typeface="Tahoma"/>
                <a:cs typeface="Tahoma"/>
              </a:rPr>
              <a:t>clinical</a:t>
            </a:r>
            <a:r>
              <a:rPr sz="1600" b="1" spc="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15" dirty="0">
                <a:solidFill>
                  <a:srgbClr val="FFFFFF"/>
                </a:solidFill>
                <a:latin typeface="Tahoma"/>
                <a:cs typeface="Tahoma"/>
              </a:rPr>
              <a:t>services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1708" y="613155"/>
            <a:ext cx="40074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latin typeface="Arial"/>
                <a:cs typeface="Arial"/>
              </a:rPr>
              <a:t>Mostly </a:t>
            </a:r>
            <a:r>
              <a:rPr sz="1800" b="1" spc="-130" dirty="0">
                <a:solidFill>
                  <a:srgbClr val="FF0000"/>
                </a:solidFill>
                <a:latin typeface="Arial"/>
                <a:cs typeface="Arial"/>
              </a:rPr>
              <a:t>“public</a:t>
            </a:r>
            <a:r>
              <a:rPr sz="1800" b="1" spc="20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40" dirty="0">
                <a:solidFill>
                  <a:srgbClr val="FF0000"/>
                </a:solidFill>
                <a:latin typeface="Arial"/>
                <a:cs typeface="Arial"/>
              </a:rPr>
              <a:t>goods</a:t>
            </a:r>
            <a:r>
              <a:rPr sz="1800" spc="-140" dirty="0">
                <a:latin typeface="Arial"/>
                <a:cs typeface="Arial"/>
              </a:rPr>
              <a:t>”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spc="-114" dirty="0">
                <a:latin typeface="Arial"/>
                <a:cs typeface="Arial"/>
              </a:rPr>
              <a:t>Need </a:t>
            </a:r>
            <a:r>
              <a:rPr sz="1800" spc="-80" dirty="0">
                <a:latin typeface="Arial"/>
                <a:cs typeface="Arial"/>
              </a:rPr>
              <a:t>strong </a:t>
            </a:r>
            <a:r>
              <a:rPr sz="1800" spc="-55" dirty="0">
                <a:latin typeface="Arial"/>
                <a:cs typeface="Arial"/>
              </a:rPr>
              <a:t>role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70" dirty="0">
                <a:latin typeface="Arial"/>
                <a:cs typeface="Arial"/>
              </a:rPr>
              <a:t>government: </a:t>
            </a:r>
            <a:r>
              <a:rPr sz="1800" spc="-80" dirty="0">
                <a:latin typeface="Arial"/>
                <a:cs typeface="Arial"/>
              </a:rPr>
              <a:t>execution  </a:t>
            </a:r>
            <a:r>
              <a:rPr sz="1800" spc="-270" dirty="0">
                <a:latin typeface="Arial"/>
                <a:cs typeface="Arial"/>
              </a:rPr>
              <a:t>Tax </a:t>
            </a:r>
            <a:r>
              <a:rPr sz="1800" spc="-120" dirty="0">
                <a:latin typeface="Arial"/>
                <a:cs typeface="Arial"/>
              </a:rPr>
              <a:t>based </a:t>
            </a:r>
            <a:r>
              <a:rPr sz="1800" spc="-65" dirty="0">
                <a:latin typeface="Arial"/>
                <a:cs typeface="Arial"/>
              </a:rPr>
              <a:t>financing </a:t>
            </a:r>
            <a:r>
              <a:rPr sz="1800" spc="-95" dirty="0">
                <a:latin typeface="Arial"/>
                <a:cs typeface="Arial"/>
              </a:rPr>
              <a:t>(insurance </a:t>
            </a:r>
            <a:r>
              <a:rPr sz="1800" spc="-105" dirty="0">
                <a:latin typeface="Arial"/>
                <a:cs typeface="Arial"/>
              </a:rPr>
              <a:t>does </a:t>
            </a:r>
            <a:r>
              <a:rPr sz="1800" spc="-5" dirty="0">
                <a:latin typeface="Arial"/>
                <a:cs typeface="Arial"/>
              </a:rPr>
              <a:t>not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fit)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222113" y="537032"/>
            <a:ext cx="376301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45" dirty="0"/>
              <a:t>Mostly </a:t>
            </a:r>
            <a:r>
              <a:rPr sz="1800" b="1" spc="-80" dirty="0">
                <a:solidFill>
                  <a:srgbClr val="FF0000"/>
                </a:solidFill>
                <a:latin typeface="Arial"/>
                <a:cs typeface="Arial"/>
              </a:rPr>
              <a:t>“merit </a:t>
            </a:r>
            <a:r>
              <a:rPr sz="1800" b="1" spc="-190" dirty="0">
                <a:solidFill>
                  <a:srgbClr val="FF0000"/>
                </a:solidFill>
                <a:latin typeface="Arial"/>
                <a:cs typeface="Arial"/>
              </a:rPr>
              <a:t>goods” </a:t>
            </a:r>
            <a:r>
              <a:rPr sz="1800" b="1" spc="-35" dirty="0">
                <a:solidFill>
                  <a:srgbClr val="FF0000"/>
                </a:solidFill>
                <a:latin typeface="Arial"/>
                <a:cs typeface="Arial"/>
              </a:rPr>
              <a:t>&amp; </a:t>
            </a:r>
            <a:r>
              <a:rPr sz="1800" b="1" spc="-110" dirty="0">
                <a:solidFill>
                  <a:srgbClr val="FF0000"/>
                </a:solidFill>
                <a:latin typeface="Arial"/>
                <a:cs typeface="Arial"/>
              </a:rPr>
              <a:t>“private </a:t>
            </a:r>
            <a:r>
              <a:rPr sz="1800" b="1" spc="-185" dirty="0">
                <a:solidFill>
                  <a:srgbClr val="FF0000"/>
                </a:solidFill>
                <a:latin typeface="Arial"/>
                <a:cs typeface="Arial"/>
              </a:rPr>
              <a:t>goods”  </a:t>
            </a:r>
            <a:r>
              <a:rPr sz="1800" spc="-85" dirty="0"/>
              <a:t>Government </a:t>
            </a:r>
            <a:r>
              <a:rPr sz="1800" spc="-20" dirty="0"/>
              <a:t>: </a:t>
            </a:r>
            <a:r>
              <a:rPr sz="1800" spc="-80" dirty="0"/>
              <a:t>steering </a:t>
            </a:r>
            <a:r>
              <a:rPr sz="1800" spc="25" dirty="0"/>
              <a:t>&amp; </a:t>
            </a:r>
            <a:r>
              <a:rPr sz="1800" spc="-35" dirty="0"/>
              <a:t>monitoring  </a:t>
            </a:r>
            <a:r>
              <a:rPr sz="1800" spc="-90" dirty="0"/>
              <a:t>Financing: insurance, </a:t>
            </a:r>
            <a:r>
              <a:rPr sz="1800" spc="-305" dirty="0"/>
              <a:t>OOP, </a:t>
            </a:r>
            <a:r>
              <a:rPr sz="1800" spc="-90" dirty="0"/>
              <a:t>tax </a:t>
            </a:r>
            <a:r>
              <a:rPr sz="1800" spc="-35" dirty="0"/>
              <a:t>(for </a:t>
            </a:r>
            <a:r>
              <a:rPr sz="1800" spc="-30" dirty="0"/>
              <a:t>the  </a:t>
            </a:r>
            <a:r>
              <a:rPr sz="1800" spc="-40" dirty="0"/>
              <a:t>poor)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155" y="4271441"/>
            <a:ext cx="889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145" dirty="0">
                <a:solidFill>
                  <a:srgbClr val="FF0000"/>
                </a:solidFill>
                <a:latin typeface="Arial"/>
                <a:cs typeface="Arial"/>
              </a:rPr>
              <a:t>Laevell</a:t>
            </a:r>
            <a:r>
              <a:rPr sz="1800" b="1" i="1" spc="-1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i="1" spc="-35" dirty="0">
                <a:solidFill>
                  <a:srgbClr val="FF0000"/>
                </a:solidFill>
                <a:latin typeface="Arial"/>
                <a:cs typeface="Arial"/>
              </a:rPr>
              <a:t>&amp;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155" y="4546219"/>
            <a:ext cx="1217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140" dirty="0">
                <a:solidFill>
                  <a:srgbClr val="FF0000"/>
                </a:solidFill>
                <a:latin typeface="Arial"/>
                <a:cs typeface="Arial"/>
              </a:rPr>
              <a:t>Clark</a:t>
            </a:r>
            <a:r>
              <a:rPr sz="1800" b="1" i="1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i="1" spc="-80" dirty="0">
                <a:solidFill>
                  <a:srgbClr val="FF0000"/>
                </a:solidFill>
                <a:latin typeface="Arial"/>
                <a:cs typeface="Arial"/>
              </a:rPr>
              <a:t>(1965)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88260" y="2290165"/>
            <a:ext cx="18186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250" dirty="0">
                <a:solidFill>
                  <a:srgbClr val="FF0000"/>
                </a:solidFill>
                <a:latin typeface="Arial"/>
                <a:cs typeface="Arial"/>
              </a:rPr>
              <a:t>Tax </a:t>
            </a:r>
            <a:r>
              <a:rPr sz="1800" i="1" spc="-125" dirty="0">
                <a:solidFill>
                  <a:srgbClr val="FF0000"/>
                </a:solidFill>
                <a:latin typeface="Arial"/>
                <a:cs typeface="Arial"/>
              </a:rPr>
              <a:t>based</a:t>
            </a:r>
            <a:r>
              <a:rPr sz="1800" i="1" spc="-2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60" dirty="0">
                <a:solidFill>
                  <a:srgbClr val="FF0000"/>
                </a:solidFill>
                <a:latin typeface="Arial"/>
                <a:cs typeface="Arial"/>
              </a:rPr>
              <a:t>financing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37299" y="2366289"/>
            <a:ext cx="13277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-340" dirty="0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sz="1800" i="1" spc="-28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1800" i="1" spc="10" dirty="0">
                <a:solidFill>
                  <a:srgbClr val="FF0000"/>
                </a:solidFill>
                <a:latin typeface="Arial"/>
                <a:cs typeface="Arial"/>
              </a:rPr>
              <a:t>N/</a:t>
            </a:r>
            <a:r>
              <a:rPr sz="1800" i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i="1" spc="-10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i="1" spc="-22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i="1" spc="-9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800" i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i="1" spc="-85" dirty="0">
                <a:solidFill>
                  <a:srgbClr val="FF0000"/>
                </a:solidFill>
                <a:latin typeface="Arial"/>
                <a:cs typeface="Arial"/>
              </a:rPr>
              <a:t>an</a:t>
            </a:r>
            <a:r>
              <a:rPr sz="1800" i="1" spc="-19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i="1" spc="-110" dirty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1800" i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40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r>
              <a:rPr sz="1800" i="1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i="1" spc="-250" dirty="0">
                <a:solidFill>
                  <a:srgbClr val="FF0000"/>
                </a:solidFill>
                <a:latin typeface="Arial"/>
                <a:cs typeface="Arial"/>
              </a:rPr>
              <a:t>OOP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5981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8250" y="228600"/>
            <a:ext cx="7143750" cy="370840"/>
          </a:xfrm>
          <a:custGeom>
            <a:avLst/>
            <a:gdLst/>
            <a:ahLst/>
            <a:cxnLst/>
            <a:rect l="l" t="t" r="r" b="b"/>
            <a:pathLst>
              <a:path w="7143750" h="370840">
                <a:moveTo>
                  <a:pt x="0" y="370839"/>
                </a:moveTo>
                <a:lnTo>
                  <a:pt x="7143750" y="370839"/>
                </a:lnTo>
                <a:lnTo>
                  <a:pt x="7143750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38250" y="599440"/>
            <a:ext cx="7143750" cy="370840"/>
          </a:xfrm>
          <a:custGeom>
            <a:avLst/>
            <a:gdLst/>
            <a:ahLst/>
            <a:cxnLst/>
            <a:rect l="l" t="t" r="r" b="b"/>
            <a:pathLst>
              <a:path w="7143750" h="370840">
                <a:moveTo>
                  <a:pt x="0" y="370839"/>
                </a:moveTo>
                <a:lnTo>
                  <a:pt x="7143750" y="370839"/>
                </a:lnTo>
                <a:lnTo>
                  <a:pt x="7143750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8250" y="970280"/>
            <a:ext cx="7143750" cy="370840"/>
          </a:xfrm>
          <a:custGeom>
            <a:avLst/>
            <a:gdLst/>
            <a:ahLst/>
            <a:cxnLst/>
            <a:rect l="l" t="t" r="r" b="b"/>
            <a:pathLst>
              <a:path w="7143750" h="370840">
                <a:moveTo>
                  <a:pt x="0" y="370839"/>
                </a:moveTo>
                <a:lnTo>
                  <a:pt x="7143750" y="370839"/>
                </a:lnTo>
                <a:lnTo>
                  <a:pt x="7143750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8250" y="1711960"/>
            <a:ext cx="7143750" cy="370840"/>
          </a:xfrm>
          <a:custGeom>
            <a:avLst/>
            <a:gdLst/>
            <a:ahLst/>
            <a:cxnLst/>
            <a:rect l="l" t="t" r="r" b="b"/>
            <a:pathLst>
              <a:path w="7143750" h="370839">
                <a:moveTo>
                  <a:pt x="0" y="370839"/>
                </a:moveTo>
                <a:lnTo>
                  <a:pt x="7143750" y="370839"/>
                </a:lnTo>
                <a:lnTo>
                  <a:pt x="7143750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38250" y="2082800"/>
            <a:ext cx="7143750" cy="370840"/>
          </a:xfrm>
          <a:custGeom>
            <a:avLst/>
            <a:gdLst/>
            <a:ahLst/>
            <a:cxnLst/>
            <a:rect l="l" t="t" r="r" b="b"/>
            <a:pathLst>
              <a:path w="7143750" h="370839">
                <a:moveTo>
                  <a:pt x="0" y="370839"/>
                </a:moveTo>
                <a:lnTo>
                  <a:pt x="7143750" y="370839"/>
                </a:lnTo>
                <a:lnTo>
                  <a:pt x="7143750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38250" y="2453639"/>
            <a:ext cx="7143750" cy="370840"/>
          </a:xfrm>
          <a:custGeom>
            <a:avLst/>
            <a:gdLst/>
            <a:ahLst/>
            <a:cxnLst/>
            <a:rect l="l" t="t" r="r" b="b"/>
            <a:pathLst>
              <a:path w="7143750" h="370839">
                <a:moveTo>
                  <a:pt x="0" y="370839"/>
                </a:moveTo>
                <a:lnTo>
                  <a:pt x="7143750" y="370839"/>
                </a:lnTo>
                <a:lnTo>
                  <a:pt x="7143750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38250" y="2824479"/>
            <a:ext cx="7143750" cy="370840"/>
          </a:xfrm>
          <a:custGeom>
            <a:avLst/>
            <a:gdLst/>
            <a:ahLst/>
            <a:cxnLst/>
            <a:rect l="l" t="t" r="r" b="b"/>
            <a:pathLst>
              <a:path w="7143750" h="370839">
                <a:moveTo>
                  <a:pt x="0" y="370839"/>
                </a:moveTo>
                <a:lnTo>
                  <a:pt x="7143750" y="370839"/>
                </a:lnTo>
                <a:lnTo>
                  <a:pt x="7143750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55650" y="222250"/>
          <a:ext cx="7620000" cy="6572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250"/>
                <a:gridCol w="7143750"/>
              </a:tblGrid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b="1" spc="-2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MSS 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(definition, </a:t>
                      </a: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indicator, </a:t>
                      </a:r>
                      <a:r>
                        <a:rPr sz="18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performance</a:t>
                      </a:r>
                      <a:r>
                        <a:rPr sz="1800" b="1" spc="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standard)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spc="-7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promotion 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800" spc="2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schools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spc="-7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promotion 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8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1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Puskesmas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Public 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promotion 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8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empowerment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7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services </a:t>
                      </a:r>
                      <a:r>
                        <a:rPr sz="1800" spc="-140" dirty="0">
                          <a:latin typeface="Arial"/>
                          <a:cs typeface="Arial"/>
                        </a:rPr>
                        <a:t>package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pregnant 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women 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1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Puskesmas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7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services </a:t>
                      </a:r>
                      <a:r>
                        <a:rPr sz="1800" spc="-140" dirty="0">
                          <a:latin typeface="Arial"/>
                          <a:cs typeface="Arial"/>
                        </a:rPr>
                        <a:t>package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child 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delivery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8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1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Puskesmas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800" spc="-85" dirty="0">
                          <a:latin typeface="Arial"/>
                          <a:cs typeface="Arial"/>
                        </a:rPr>
                        <a:t>Neonatal 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services 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1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Puskesmas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Child 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services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800" spc="3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1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Puskesmas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800" spc="-7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screening/surveilance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elementary</a:t>
                      </a:r>
                      <a:r>
                        <a:rPr sz="18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school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800" spc="-120" dirty="0">
                          <a:latin typeface="Arial"/>
                          <a:cs typeface="Arial"/>
                        </a:rPr>
                        <a:t>Screening 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adolescence 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(15- </a:t>
                      </a:r>
                      <a:r>
                        <a:rPr sz="1800" spc="-100" dirty="0">
                          <a:latin typeface="Arial"/>
                          <a:cs typeface="Arial"/>
                        </a:rPr>
                        <a:t>19 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yrs)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1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Puskesmas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spc="-105" dirty="0"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spc="-120" dirty="0">
                          <a:latin typeface="Arial"/>
                          <a:cs typeface="Arial"/>
                        </a:rPr>
                        <a:t>Screening 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reproductive 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adult 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population 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8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75" dirty="0">
                          <a:latin typeface="Arial"/>
                          <a:cs typeface="Arial"/>
                        </a:rPr>
                        <a:t>FP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800" spc="-105" dirty="0">
                          <a:latin typeface="Arial"/>
                          <a:cs typeface="Arial"/>
                        </a:rPr>
                        <a:t>11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800" spc="-120" dirty="0">
                          <a:latin typeface="Arial"/>
                          <a:cs typeface="Arial"/>
                        </a:rPr>
                        <a:t>Screening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aging 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population </a:t>
                      </a:r>
                      <a:r>
                        <a:rPr sz="1800" spc="-110" dirty="0">
                          <a:latin typeface="Arial"/>
                          <a:cs typeface="Arial"/>
                        </a:rPr>
                        <a:t>(&gt; </a:t>
                      </a:r>
                      <a:r>
                        <a:rPr sz="1800" spc="-100" dirty="0">
                          <a:latin typeface="Arial"/>
                          <a:cs typeface="Arial"/>
                        </a:rPr>
                        <a:t>60 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yrs) 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1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Puskesmas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800" spc="-190" dirty="0">
                          <a:latin typeface="Arial"/>
                          <a:cs typeface="Arial"/>
                        </a:rPr>
                        <a:t>Exam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800" spc="-100" dirty="0">
                          <a:latin typeface="Arial"/>
                          <a:cs typeface="Arial"/>
                        </a:rPr>
                        <a:t>suspect 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tb 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800" i="1" spc="-1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Puskesmas 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district</a:t>
                      </a:r>
                      <a:r>
                        <a:rPr sz="18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hospital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800" spc="-254" dirty="0">
                          <a:latin typeface="Arial"/>
                          <a:cs typeface="Arial"/>
                        </a:rPr>
                        <a:t>13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800" spc="-204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800" spc="-100" dirty="0">
                          <a:latin typeface="Arial"/>
                          <a:cs typeface="Arial"/>
                        </a:rPr>
                        <a:t>suspect </a:t>
                      </a:r>
                      <a:r>
                        <a:rPr sz="1800" spc="-140" dirty="0">
                          <a:latin typeface="Arial"/>
                          <a:cs typeface="Arial"/>
                        </a:rPr>
                        <a:t>HIV 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800" i="1" spc="-1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Puskesmas 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district</a:t>
                      </a:r>
                      <a:r>
                        <a:rPr sz="1800" spc="-2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hospital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155">
                        <a:lnSpc>
                          <a:spcPts val="2130"/>
                        </a:lnSpc>
                        <a:spcBef>
                          <a:spcPts val="685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14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2130"/>
                        </a:lnSpc>
                        <a:spcBef>
                          <a:spcPts val="685"/>
                        </a:spcBef>
                      </a:pPr>
                      <a:r>
                        <a:rPr sz="1800" spc="-80" dirty="0">
                          <a:latin typeface="Arial"/>
                          <a:cs typeface="Arial"/>
                        </a:rPr>
                        <a:t>Environmental 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activity 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elementary 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school 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8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1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Puskesmas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155">
                        <a:lnSpc>
                          <a:spcPts val="2095"/>
                        </a:lnSpc>
                        <a:spcBef>
                          <a:spcPts val="725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2095"/>
                        </a:lnSpc>
                        <a:spcBef>
                          <a:spcPts val="725"/>
                        </a:spcBef>
                      </a:pPr>
                      <a:r>
                        <a:rPr sz="1800" spc="-80" dirty="0">
                          <a:latin typeface="Arial"/>
                          <a:cs typeface="Arial"/>
                        </a:rPr>
                        <a:t>Environmental 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800" spc="-80" dirty="0">
                          <a:latin typeface="Arial"/>
                          <a:cs typeface="Arial"/>
                        </a:rPr>
                        <a:t>program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traditional 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market 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800" spc="-2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1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Puskesmas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63944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800" spc="-125" dirty="0"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319405" indent="-63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800" spc="-120" dirty="0">
                          <a:latin typeface="Arial"/>
                          <a:cs typeface="Arial"/>
                        </a:rPr>
                        <a:t>Early 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Warning 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800" spc="-155" dirty="0">
                          <a:latin typeface="Arial"/>
                          <a:cs typeface="Arial"/>
                        </a:rPr>
                        <a:t>Response </a:t>
                      </a:r>
                      <a:r>
                        <a:rPr sz="1800" spc="-100" dirty="0">
                          <a:latin typeface="Arial"/>
                          <a:cs typeface="Arial"/>
                        </a:rPr>
                        <a:t>against 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disaster </a:t>
                      </a:r>
                      <a:r>
                        <a:rPr sz="1800" spc="-130" dirty="0">
                          <a:latin typeface="Arial"/>
                          <a:cs typeface="Arial"/>
                        </a:rPr>
                        <a:t>less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then </a:t>
                      </a:r>
                      <a:r>
                        <a:rPr sz="1800" spc="-100" dirty="0">
                          <a:latin typeface="Arial"/>
                          <a:cs typeface="Arial"/>
                        </a:rPr>
                        <a:t>24 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hours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800" spc="-175" dirty="0">
                          <a:latin typeface="Arial"/>
                          <a:cs typeface="Arial"/>
                        </a:rPr>
                        <a:t>cases  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outbreak</a:t>
                      </a:r>
                      <a:r>
                        <a:rPr sz="1800" spc="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risk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6747979" y="353529"/>
            <a:ext cx="1319149" cy="722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51600" y="1132205"/>
            <a:ext cx="2692400" cy="2223135"/>
          </a:xfrm>
          <a:custGeom>
            <a:avLst/>
            <a:gdLst/>
            <a:ahLst/>
            <a:cxnLst/>
            <a:rect l="l" t="t" r="r" b="b"/>
            <a:pathLst>
              <a:path w="2692400" h="2223135">
                <a:moveTo>
                  <a:pt x="2461641" y="0"/>
                </a:moveTo>
                <a:lnTo>
                  <a:pt x="0" y="1514856"/>
                </a:lnTo>
                <a:lnTo>
                  <a:pt x="435483" y="2222627"/>
                </a:lnTo>
                <a:lnTo>
                  <a:pt x="2692400" y="833818"/>
                </a:lnTo>
                <a:lnTo>
                  <a:pt x="2692400" y="374929"/>
                </a:lnTo>
                <a:lnTo>
                  <a:pt x="24616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22897" y="1792198"/>
            <a:ext cx="2357361" cy="13815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744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717" y="470407"/>
            <a:ext cx="314896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29" dirty="0" smtClean="0">
                <a:solidFill>
                  <a:srgbClr val="FF0000"/>
                </a:solidFill>
              </a:rPr>
              <a:t>Financing</a:t>
            </a:r>
            <a:r>
              <a:rPr spc="-415" dirty="0" smtClean="0">
                <a:solidFill>
                  <a:srgbClr val="FF0000"/>
                </a:solidFill>
              </a:rPr>
              <a:t> </a:t>
            </a:r>
            <a:r>
              <a:rPr spc="-515" dirty="0">
                <a:solidFill>
                  <a:srgbClr val="FF0000"/>
                </a:solidFill>
              </a:rPr>
              <a:t>PH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106042"/>
            <a:ext cx="6858000" cy="2677795"/>
          </a:xfrm>
          <a:prstGeom prst="rect">
            <a:avLst/>
          </a:prstGeom>
          <a:ln w="12700">
            <a:solidFill>
              <a:srgbClr val="4F81B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0805" marR="927100">
              <a:lnSpc>
                <a:spcPct val="100000"/>
              </a:lnSpc>
              <a:tabLst>
                <a:tab pos="2069464" algn="l"/>
              </a:tabLst>
            </a:pPr>
            <a:r>
              <a:rPr sz="2800" spc="-75" dirty="0">
                <a:solidFill>
                  <a:srgbClr val="FF0000"/>
                </a:solidFill>
                <a:latin typeface="Arial"/>
                <a:cs typeface="Arial"/>
              </a:rPr>
              <a:t>Most </a:t>
            </a:r>
            <a:r>
              <a:rPr sz="2800" spc="-360" dirty="0">
                <a:solidFill>
                  <a:srgbClr val="FF0000"/>
                </a:solidFill>
                <a:latin typeface="Arial"/>
                <a:cs typeface="Arial"/>
              </a:rPr>
              <a:t>PH </a:t>
            </a:r>
            <a:r>
              <a:rPr sz="2800" spc="-90" dirty="0">
                <a:solidFill>
                  <a:srgbClr val="FF0000"/>
                </a:solidFill>
                <a:latin typeface="Arial"/>
                <a:cs typeface="Arial"/>
              </a:rPr>
              <a:t>interventions </a:t>
            </a:r>
            <a:r>
              <a:rPr sz="2800" spc="-95" dirty="0">
                <a:solidFill>
                  <a:srgbClr val="FF0000"/>
                </a:solidFill>
                <a:latin typeface="Arial"/>
                <a:cs typeface="Arial"/>
              </a:rPr>
              <a:t>(listed </a:t>
            </a:r>
            <a:r>
              <a:rPr sz="2800" spc="-45" dirty="0">
                <a:solidFill>
                  <a:srgbClr val="FF0000"/>
                </a:solidFill>
                <a:latin typeface="Arial"/>
                <a:cs typeface="Arial"/>
              </a:rPr>
              <a:t>in </a:t>
            </a:r>
            <a:r>
              <a:rPr sz="2800" spc="-310" dirty="0">
                <a:solidFill>
                  <a:srgbClr val="FF0000"/>
                </a:solidFill>
                <a:latin typeface="Arial"/>
                <a:cs typeface="Arial"/>
              </a:rPr>
              <a:t>MSS) </a:t>
            </a:r>
            <a:r>
              <a:rPr sz="2800" spc="-150" dirty="0">
                <a:solidFill>
                  <a:srgbClr val="FF0000"/>
                </a:solidFill>
                <a:latin typeface="Arial"/>
                <a:cs typeface="Arial"/>
              </a:rPr>
              <a:t>are  Public</a:t>
            </a:r>
            <a:r>
              <a:rPr sz="2800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185" dirty="0">
                <a:solidFill>
                  <a:srgbClr val="FF0000"/>
                </a:solidFill>
                <a:latin typeface="Arial"/>
                <a:cs typeface="Arial"/>
              </a:rPr>
              <a:t>goods	</a:t>
            </a:r>
            <a:r>
              <a:rPr sz="2800" spc="-145" dirty="0">
                <a:solidFill>
                  <a:srgbClr val="FF0000"/>
                </a:solidFill>
                <a:latin typeface="Arial"/>
                <a:cs typeface="Arial"/>
              </a:rPr>
              <a:t>and </a:t>
            </a:r>
            <a:r>
              <a:rPr sz="2800" spc="5" dirty="0">
                <a:solidFill>
                  <a:srgbClr val="FF0000"/>
                </a:solidFill>
                <a:latin typeface="Arial"/>
                <a:cs typeface="Arial"/>
              </a:rPr>
              <a:t>Merit</a:t>
            </a:r>
            <a:r>
              <a:rPr sz="2800" spc="-1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20" dirty="0">
                <a:solidFill>
                  <a:srgbClr val="FF0000"/>
                </a:solidFill>
                <a:latin typeface="Arial"/>
                <a:cs typeface="Arial"/>
              </a:rPr>
              <a:t>Goods</a:t>
            </a:r>
            <a:endParaRPr sz="2800" dirty="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4975" algn="l"/>
                <a:tab pos="2138045" algn="l"/>
              </a:tabLst>
            </a:pPr>
            <a:r>
              <a:rPr sz="2800" spc="-160" dirty="0">
                <a:latin typeface="Arial"/>
                <a:cs typeface="Arial"/>
              </a:rPr>
              <a:t>No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or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10" dirty="0">
                <a:latin typeface="Arial"/>
                <a:cs typeface="Arial"/>
              </a:rPr>
              <a:t>little	</a:t>
            </a:r>
            <a:r>
              <a:rPr sz="2800" spc="-105" dirty="0">
                <a:latin typeface="Arial"/>
                <a:cs typeface="Arial"/>
              </a:rPr>
              <a:t>Marginal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225" dirty="0">
                <a:latin typeface="Arial"/>
                <a:cs typeface="Arial"/>
              </a:rPr>
              <a:t>Cost</a:t>
            </a:r>
            <a:endParaRPr sz="2800" dirty="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4975" algn="l"/>
              </a:tabLst>
            </a:pPr>
            <a:r>
              <a:rPr sz="2800" spc="-145" dirty="0">
                <a:latin typeface="Arial"/>
                <a:cs typeface="Arial"/>
              </a:rPr>
              <a:t>Non </a:t>
            </a:r>
            <a:r>
              <a:rPr sz="2800" spc="-160" dirty="0">
                <a:latin typeface="Arial"/>
                <a:cs typeface="Arial"/>
              </a:rPr>
              <a:t>excludable </a:t>
            </a:r>
            <a:r>
              <a:rPr sz="2800" spc="-85" dirty="0">
                <a:latin typeface="Arial"/>
                <a:cs typeface="Arial"/>
              </a:rPr>
              <a:t>(free </a:t>
            </a:r>
            <a:r>
              <a:rPr sz="2800" spc="-45" dirty="0">
                <a:latin typeface="Arial"/>
                <a:cs typeface="Arial"/>
              </a:rPr>
              <a:t>rider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140" dirty="0">
                <a:latin typeface="Arial"/>
                <a:cs typeface="Arial"/>
              </a:rPr>
              <a:t>phenomena)</a:t>
            </a:r>
            <a:endParaRPr sz="2800" dirty="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4975" algn="l"/>
              </a:tabLst>
            </a:pPr>
            <a:r>
              <a:rPr sz="2800" spc="-145" dirty="0">
                <a:latin typeface="Arial"/>
                <a:cs typeface="Arial"/>
              </a:rPr>
              <a:t>Non </a:t>
            </a:r>
            <a:r>
              <a:rPr sz="2800" spc="-80" dirty="0">
                <a:latin typeface="Arial"/>
                <a:cs typeface="Arial"/>
              </a:rPr>
              <a:t>rivalry </a:t>
            </a:r>
            <a:r>
              <a:rPr sz="2800" spc="-100" dirty="0">
                <a:latin typeface="Arial"/>
                <a:cs typeface="Arial"/>
              </a:rPr>
              <a:t>(no </a:t>
            </a:r>
            <a:r>
              <a:rPr sz="2800" spc="-70" dirty="0">
                <a:latin typeface="Arial"/>
                <a:cs typeface="Arial"/>
              </a:rPr>
              <a:t>competition </a:t>
            </a:r>
            <a:r>
              <a:rPr sz="2800" spc="5" dirty="0">
                <a:latin typeface="Arial"/>
                <a:cs typeface="Arial"/>
              </a:rPr>
              <a:t>to</a:t>
            </a:r>
            <a:r>
              <a:rPr sz="2800" spc="-370" dirty="0">
                <a:latin typeface="Arial"/>
                <a:cs typeface="Arial"/>
              </a:rPr>
              <a:t> </a:t>
            </a:r>
            <a:r>
              <a:rPr sz="2800" spc="-165" dirty="0">
                <a:latin typeface="Arial"/>
                <a:cs typeface="Arial"/>
              </a:rPr>
              <a:t>consume)</a:t>
            </a:r>
            <a:endParaRPr sz="2800" dirty="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buAutoNum type="arabicPeriod"/>
              <a:tabLst>
                <a:tab pos="434975" algn="l"/>
                <a:tab pos="1400810" algn="l"/>
              </a:tabLst>
            </a:pPr>
            <a:r>
              <a:rPr sz="2800" i="1" spc="-185" dirty="0">
                <a:latin typeface="Arial"/>
                <a:cs typeface="Arial"/>
              </a:rPr>
              <a:t>Large	</a:t>
            </a:r>
            <a:r>
              <a:rPr sz="2800" i="1" spc="-90" dirty="0">
                <a:latin typeface="Arial"/>
                <a:cs typeface="Arial"/>
              </a:rPr>
              <a:t>externality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40411" y="3983482"/>
            <a:ext cx="5312410" cy="2157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720" algn="l"/>
                <a:tab pos="300355" algn="l"/>
                <a:tab pos="1200785" algn="l"/>
                <a:tab pos="2331085" algn="l"/>
                <a:tab pos="2858135" algn="l"/>
                <a:tab pos="4319905" algn="l"/>
                <a:tab pos="4777740" algn="l"/>
              </a:tabLst>
            </a:pPr>
            <a:r>
              <a:rPr sz="2800" i="1" spc="-50" dirty="0">
                <a:latin typeface="Arial"/>
                <a:cs typeface="Arial"/>
              </a:rPr>
              <a:t>Mo</a:t>
            </a:r>
            <a:r>
              <a:rPr sz="2800" i="1" spc="-390" dirty="0">
                <a:latin typeface="Arial"/>
                <a:cs typeface="Arial"/>
              </a:rPr>
              <a:t>s</a:t>
            </a:r>
            <a:r>
              <a:rPr sz="2800" i="1" spc="160" dirty="0">
                <a:latin typeface="Arial"/>
                <a:cs typeface="Arial"/>
              </a:rPr>
              <a:t>t</a:t>
            </a:r>
            <a:r>
              <a:rPr sz="2800" i="1" dirty="0">
                <a:latin typeface="Arial"/>
                <a:cs typeface="Arial"/>
              </a:rPr>
              <a:t>	</a:t>
            </a:r>
            <a:r>
              <a:rPr sz="2800" i="1" spc="-180" dirty="0">
                <a:latin typeface="Arial"/>
                <a:cs typeface="Arial"/>
              </a:rPr>
              <a:t>pe</a:t>
            </a:r>
            <a:r>
              <a:rPr sz="2800" i="1" spc="-170" dirty="0">
                <a:latin typeface="Arial"/>
                <a:cs typeface="Arial"/>
              </a:rPr>
              <a:t>o</a:t>
            </a:r>
            <a:r>
              <a:rPr sz="2800" i="1" spc="-135" dirty="0">
                <a:latin typeface="Arial"/>
                <a:cs typeface="Arial"/>
              </a:rPr>
              <a:t>p</a:t>
            </a:r>
            <a:r>
              <a:rPr sz="2800" i="1" spc="5" dirty="0">
                <a:latin typeface="Arial"/>
                <a:cs typeface="Arial"/>
              </a:rPr>
              <a:t>l</a:t>
            </a:r>
            <a:r>
              <a:rPr sz="2800" i="1" spc="-220" dirty="0">
                <a:latin typeface="Arial"/>
                <a:cs typeface="Arial"/>
              </a:rPr>
              <a:t>e</a:t>
            </a:r>
            <a:r>
              <a:rPr sz="2800" i="1" dirty="0">
                <a:latin typeface="Arial"/>
                <a:cs typeface="Arial"/>
              </a:rPr>
              <a:t>	</a:t>
            </a:r>
            <a:r>
              <a:rPr sz="2800" i="1" spc="-145" dirty="0">
                <a:latin typeface="Arial"/>
                <a:cs typeface="Arial"/>
              </a:rPr>
              <a:t>d</a:t>
            </a:r>
            <a:r>
              <a:rPr sz="2800" i="1" spc="-120" dirty="0">
                <a:latin typeface="Arial"/>
                <a:cs typeface="Arial"/>
              </a:rPr>
              <a:t>o</a:t>
            </a:r>
            <a:r>
              <a:rPr sz="2800" i="1" dirty="0">
                <a:latin typeface="Arial"/>
                <a:cs typeface="Arial"/>
              </a:rPr>
              <a:t>	</a:t>
            </a:r>
            <a:r>
              <a:rPr sz="2800" i="1" spc="-135" dirty="0">
                <a:latin typeface="Arial"/>
                <a:cs typeface="Arial"/>
              </a:rPr>
              <a:t>n</a:t>
            </a:r>
            <a:r>
              <a:rPr sz="2800" i="1" spc="5" dirty="0">
                <a:latin typeface="Arial"/>
                <a:cs typeface="Arial"/>
              </a:rPr>
              <a:t>o</a:t>
            </a:r>
            <a:r>
              <a:rPr sz="2800" i="1" spc="10" dirty="0">
                <a:latin typeface="Arial"/>
                <a:cs typeface="Arial"/>
              </a:rPr>
              <a:t>t</a:t>
            </a:r>
            <a:r>
              <a:rPr sz="2800" i="1" spc="-165" dirty="0">
                <a:latin typeface="Arial"/>
                <a:cs typeface="Arial"/>
              </a:rPr>
              <a:t> </a:t>
            </a:r>
            <a:r>
              <a:rPr sz="2800" i="1" spc="-100" dirty="0">
                <a:latin typeface="Arial"/>
                <a:cs typeface="Arial"/>
              </a:rPr>
              <a:t>w</a:t>
            </a:r>
            <a:r>
              <a:rPr sz="2800" i="1" spc="-85" dirty="0">
                <a:latin typeface="Arial"/>
                <a:cs typeface="Arial"/>
              </a:rPr>
              <a:t>a</a:t>
            </a:r>
            <a:r>
              <a:rPr sz="2800" i="1" spc="-180" dirty="0">
                <a:latin typeface="Arial"/>
                <a:cs typeface="Arial"/>
              </a:rPr>
              <a:t>n</a:t>
            </a:r>
            <a:r>
              <a:rPr sz="2800" i="1" spc="160" dirty="0">
                <a:latin typeface="Arial"/>
                <a:cs typeface="Arial"/>
              </a:rPr>
              <a:t>t</a:t>
            </a:r>
            <a:r>
              <a:rPr sz="2800" i="1" dirty="0">
                <a:latin typeface="Arial"/>
                <a:cs typeface="Arial"/>
              </a:rPr>
              <a:t>	</a:t>
            </a:r>
            <a:r>
              <a:rPr sz="2800" i="1" spc="70" dirty="0">
                <a:latin typeface="Arial"/>
                <a:cs typeface="Arial"/>
              </a:rPr>
              <a:t>t</a:t>
            </a:r>
            <a:r>
              <a:rPr sz="2800" i="1" spc="-120" dirty="0">
                <a:latin typeface="Arial"/>
                <a:cs typeface="Arial"/>
              </a:rPr>
              <a:t>o</a:t>
            </a:r>
            <a:r>
              <a:rPr sz="2800" i="1" dirty="0">
                <a:latin typeface="Arial"/>
                <a:cs typeface="Arial"/>
              </a:rPr>
              <a:t>	</a:t>
            </a:r>
            <a:r>
              <a:rPr sz="2800" i="1" spc="-145" dirty="0">
                <a:latin typeface="Arial"/>
                <a:cs typeface="Arial"/>
              </a:rPr>
              <a:t>p</a:t>
            </a:r>
            <a:r>
              <a:rPr sz="2800" i="1" spc="-135" dirty="0">
                <a:latin typeface="Arial"/>
                <a:cs typeface="Arial"/>
              </a:rPr>
              <a:t>a</a:t>
            </a:r>
            <a:r>
              <a:rPr sz="2800" i="1" spc="-150" dirty="0">
                <a:latin typeface="Arial"/>
                <a:cs typeface="Arial"/>
              </a:rPr>
              <a:t>y</a:t>
            </a:r>
            <a:endParaRPr sz="2800" dirty="0">
              <a:latin typeface="Arial"/>
              <a:cs typeface="Arial"/>
            </a:endParaRPr>
          </a:p>
          <a:p>
            <a:pPr marL="299720" indent="-287020">
              <a:lnSpc>
                <a:spcPct val="100000"/>
              </a:lnSpc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2800" i="1" spc="-190" dirty="0">
                <a:latin typeface="Arial"/>
                <a:cs typeface="Arial"/>
              </a:rPr>
              <a:t>Price </a:t>
            </a:r>
            <a:r>
              <a:rPr sz="2800" i="1" spc="-165" dirty="0">
                <a:latin typeface="Arial"/>
                <a:cs typeface="Arial"/>
              </a:rPr>
              <a:t>mechanism </a:t>
            </a:r>
            <a:r>
              <a:rPr sz="2800" i="1" spc="-90" dirty="0">
                <a:latin typeface="Arial"/>
                <a:cs typeface="Arial"/>
              </a:rPr>
              <a:t>would </a:t>
            </a:r>
            <a:r>
              <a:rPr sz="2800" i="1" spc="-40" dirty="0">
                <a:latin typeface="Arial"/>
                <a:cs typeface="Arial"/>
              </a:rPr>
              <a:t>not</a:t>
            </a:r>
            <a:r>
              <a:rPr sz="2800" i="1" spc="-220" dirty="0">
                <a:latin typeface="Arial"/>
                <a:cs typeface="Arial"/>
              </a:rPr>
              <a:t> </a:t>
            </a:r>
            <a:r>
              <a:rPr sz="2800" i="1" spc="-80" dirty="0">
                <a:latin typeface="Arial"/>
                <a:cs typeface="Arial"/>
              </a:rPr>
              <a:t>work</a:t>
            </a:r>
            <a:endParaRPr sz="2800" dirty="0">
              <a:latin typeface="Arial"/>
              <a:cs typeface="Arial"/>
            </a:endParaRPr>
          </a:p>
          <a:p>
            <a:pPr marL="299720" indent="-287020">
              <a:lnSpc>
                <a:spcPts val="3310"/>
              </a:lnSpc>
              <a:buFont typeface="Arial"/>
              <a:buChar char="•"/>
              <a:tabLst>
                <a:tab pos="299720" algn="l"/>
                <a:tab pos="300355" algn="l"/>
                <a:tab pos="1423670" algn="l"/>
                <a:tab pos="2341880" algn="l"/>
                <a:tab pos="2981960" algn="l"/>
              </a:tabLst>
            </a:pPr>
            <a:r>
              <a:rPr sz="2800" i="1" spc="-220" dirty="0">
                <a:latin typeface="Arial"/>
                <a:cs typeface="Arial"/>
              </a:rPr>
              <a:t>People	</a:t>
            </a:r>
            <a:r>
              <a:rPr sz="2800" i="1" spc="-40" dirty="0">
                <a:latin typeface="Arial"/>
                <a:cs typeface="Arial"/>
              </a:rPr>
              <a:t>don’t	</a:t>
            </a:r>
            <a:r>
              <a:rPr sz="2800" i="1" spc="-265" dirty="0">
                <a:latin typeface="Arial"/>
                <a:cs typeface="Arial"/>
              </a:rPr>
              <a:t>see	</a:t>
            </a:r>
            <a:r>
              <a:rPr sz="2800" i="1" spc="-85" dirty="0">
                <a:latin typeface="Arial"/>
                <a:cs typeface="Arial"/>
              </a:rPr>
              <a:t>financial</a:t>
            </a:r>
            <a:r>
              <a:rPr sz="2800" i="1" spc="-200" dirty="0">
                <a:latin typeface="Arial"/>
                <a:cs typeface="Arial"/>
              </a:rPr>
              <a:t> </a:t>
            </a:r>
            <a:r>
              <a:rPr sz="2800" i="1" spc="-114" dirty="0">
                <a:latin typeface="Arial"/>
                <a:cs typeface="Arial"/>
              </a:rPr>
              <a:t>risk</a:t>
            </a:r>
            <a:endParaRPr sz="2800" dirty="0">
              <a:latin typeface="Arial"/>
              <a:cs typeface="Arial"/>
            </a:endParaRPr>
          </a:p>
          <a:p>
            <a:pPr marL="299720" marR="417830" indent="-287020">
              <a:lnSpc>
                <a:spcPts val="3290"/>
              </a:lnSpc>
              <a:spcBef>
                <a:spcPts val="270"/>
              </a:spcBef>
              <a:buFont typeface="Arial"/>
              <a:buChar char="•"/>
              <a:tabLst>
                <a:tab pos="299720" algn="l"/>
                <a:tab pos="300355" algn="l"/>
                <a:tab pos="2718435" algn="l"/>
              </a:tabLst>
            </a:pPr>
            <a:r>
              <a:rPr sz="2800" i="1" spc="-165" dirty="0">
                <a:latin typeface="Arial"/>
                <a:cs typeface="Arial"/>
              </a:rPr>
              <a:t>Insurance</a:t>
            </a:r>
            <a:r>
              <a:rPr sz="2800" i="1" spc="-155" dirty="0">
                <a:latin typeface="Arial"/>
                <a:cs typeface="Arial"/>
              </a:rPr>
              <a:t> is</a:t>
            </a:r>
            <a:r>
              <a:rPr sz="2800" i="1" spc="-114" dirty="0">
                <a:latin typeface="Arial"/>
                <a:cs typeface="Arial"/>
              </a:rPr>
              <a:t> </a:t>
            </a:r>
            <a:r>
              <a:rPr sz="2800" i="1" spc="-40" dirty="0">
                <a:latin typeface="Arial"/>
                <a:cs typeface="Arial"/>
              </a:rPr>
              <a:t>not	</a:t>
            </a:r>
            <a:r>
              <a:rPr sz="2800" i="1" spc="-90" dirty="0">
                <a:latin typeface="Arial"/>
                <a:cs typeface="Arial"/>
              </a:rPr>
              <a:t>appropriate</a:t>
            </a:r>
            <a:r>
              <a:rPr sz="2800" i="1" spc="-204" dirty="0">
                <a:latin typeface="Arial"/>
                <a:cs typeface="Arial"/>
              </a:rPr>
              <a:t> </a:t>
            </a:r>
            <a:r>
              <a:rPr sz="2950" dirty="0">
                <a:latin typeface="Wingdings"/>
                <a:cs typeface="Wingdings"/>
              </a:rPr>
              <a:t></a:t>
            </a:r>
            <a:r>
              <a:rPr sz="2950" dirty="0">
                <a:latin typeface="Times New Roman"/>
                <a:cs typeface="Times New Roman"/>
              </a:rPr>
              <a:t> </a:t>
            </a:r>
            <a:r>
              <a:rPr sz="2800" i="1" spc="-90" dirty="0">
                <a:latin typeface="Arial"/>
                <a:cs typeface="Arial"/>
              </a:rPr>
              <a:t>would </a:t>
            </a:r>
            <a:r>
              <a:rPr sz="2800" i="1" spc="-45" dirty="0">
                <a:latin typeface="Arial"/>
                <a:cs typeface="Arial"/>
              </a:rPr>
              <a:t>not</a:t>
            </a:r>
            <a:r>
              <a:rPr sz="2800" i="1" spc="-254" dirty="0">
                <a:latin typeface="Arial"/>
                <a:cs typeface="Arial"/>
              </a:rPr>
              <a:t> </a:t>
            </a:r>
            <a:r>
              <a:rPr sz="2800" i="1" spc="-80" dirty="0">
                <a:latin typeface="Arial"/>
                <a:cs typeface="Arial"/>
              </a:rPr>
              <a:t>work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16708" y="5199634"/>
            <a:ext cx="75565" cy="82550"/>
          </a:xfrm>
          <a:custGeom>
            <a:avLst/>
            <a:gdLst/>
            <a:ahLst/>
            <a:cxnLst/>
            <a:rect l="l" t="t" r="r" b="b"/>
            <a:pathLst>
              <a:path w="75564" h="82550">
                <a:moveTo>
                  <a:pt x="75260" y="0"/>
                </a:moveTo>
                <a:lnTo>
                  <a:pt x="0" y="0"/>
                </a:lnTo>
                <a:lnTo>
                  <a:pt x="23748" y="82296"/>
                </a:lnTo>
                <a:lnTo>
                  <a:pt x="7526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25575" y="4658867"/>
            <a:ext cx="837565" cy="542925"/>
          </a:xfrm>
          <a:custGeom>
            <a:avLst/>
            <a:gdLst/>
            <a:ahLst/>
            <a:cxnLst/>
            <a:rect l="l" t="t" r="r" b="b"/>
            <a:pathLst>
              <a:path w="837564" h="542925">
                <a:moveTo>
                  <a:pt x="0" y="0"/>
                </a:moveTo>
                <a:lnTo>
                  <a:pt x="47574" y="164934"/>
                </a:lnTo>
                <a:lnTo>
                  <a:pt x="74282" y="235178"/>
                </a:lnTo>
                <a:lnTo>
                  <a:pt x="111823" y="299745"/>
                </a:lnTo>
                <a:lnTo>
                  <a:pt x="159219" y="357885"/>
                </a:lnTo>
                <a:lnTo>
                  <a:pt x="215569" y="409079"/>
                </a:lnTo>
                <a:lnTo>
                  <a:pt x="246824" y="431914"/>
                </a:lnTo>
                <a:lnTo>
                  <a:pt x="279971" y="452805"/>
                </a:lnTo>
                <a:lnTo>
                  <a:pt x="314909" y="471690"/>
                </a:lnTo>
                <a:lnTo>
                  <a:pt x="351523" y="488518"/>
                </a:lnTo>
                <a:lnTo>
                  <a:pt x="389686" y="503212"/>
                </a:lnTo>
                <a:lnTo>
                  <a:pt x="429310" y="515696"/>
                </a:lnTo>
                <a:lnTo>
                  <a:pt x="470268" y="525919"/>
                </a:lnTo>
                <a:lnTo>
                  <a:pt x="512445" y="533819"/>
                </a:lnTo>
                <a:lnTo>
                  <a:pt x="555726" y="539318"/>
                </a:lnTo>
                <a:lnTo>
                  <a:pt x="600024" y="542353"/>
                </a:lnTo>
                <a:lnTo>
                  <a:pt x="645185" y="542861"/>
                </a:lnTo>
                <a:lnTo>
                  <a:pt x="691134" y="540765"/>
                </a:lnTo>
                <a:lnTo>
                  <a:pt x="766394" y="540765"/>
                </a:lnTo>
                <a:lnTo>
                  <a:pt x="837057" y="427862"/>
                </a:lnTo>
                <a:lnTo>
                  <a:pt x="756437" y="378028"/>
                </a:lnTo>
                <a:lnTo>
                  <a:pt x="597712" y="378028"/>
                </a:lnTo>
                <a:lnTo>
                  <a:pt x="552551" y="377532"/>
                </a:lnTo>
                <a:lnTo>
                  <a:pt x="508279" y="374522"/>
                </a:lnTo>
                <a:lnTo>
                  <a:pt x="464997" y="369036"/>
                </a:lnTo>
                <a:lnTo>
                  <a:pt x="422821" y="361149"/>
                </a:lnTo>
                <a:lnTo>
                  <a:pt x="381863" y="350939"/>
                </a:lnTo>
                <a:lnTo>
                  <a:pt x="342252" y="338454"/>
                </a:lnTo>
                <a:lnTo>
                  <a:pt x="304076" y="323773"/>
                </a:lnTo>
                <a:lnTo>
                  <a:pt x="267462" y="306958"/>
                </a:lnTo>
                <a:lnTo>
                  <a:pt x="232524" y="288061"/>
                </a:lnTo>
                <a:lnTo>
                  <a:pt x="199364" y="267182"/>
                </a:lnTo>
                <a:lnTo>
                  <a:pt x="168109" y="244360"/>
                </a:lnTo>
                <a:lnTo>
                  <a:pt x="138861" y="219659"/>
                </a:lnTo>
                <a:lnTo>
                  <a:pt x="86868" y="164934"/>
                </a:lnTo>
                <a:lnTo>
                  <a:pt x="44272" y="103504"/>
                </a:lnTo>
                <a:lnTo>
                  <a:pt x="11988" y="35928"/>
                </a:lnTo>
                <a:lnTo>
                  <a:pt x="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3287" y="4952491"/>
            <a:ext cx="158750" cy="84455"/>
          </a:xfrm>
          <a:custGeom>
            <a:avLst/>
            <a:gdLst/>
            <a:ahLst/>
            <a:cxnLst/>
            <a:rect l="l" t="t" r="r" b="b"/>
            <a:pathLst>
              <a:path w="158750" h="84454">
                <a:moveTo>
                  <a:pt x="22174" y="0"/>
                </a:moveTo>
                <a:lnTo>
                  <a:pt x="45923" y="82295"/>
                </a:lnTo>
                <a:lnTo>
                  <a:pt x="0" y="84404"/>
                </a:lnTo>
                <a:lnTo>
                  <a:pt x="158724" y="84404"/>
                </a:lnTo>
                <a:lnTo>
                  <a:pt x="2217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07693" y="3934574"/>
            <a:ext cx="570230" cy="804545"/>
          </a:xfrm>
          <a:custGeom>
            <a:avLst/>
            <a:gdLst/>
            <a:ahLst/>
            <a:cxnLst/>
            <a:rect l="l" t="t" r="r" b="b"/>
            <a:pathLst>
              <a:path w="570230" h="804545">
                <a:moveTo>
                  <a:pt x="518680" y="0"/>
                </a:moveTo>
                <a:lnTo>
                  <a:pt x="482320" y="11595"/>
                </a:lnTo>
                <a:lnTo>
                  <a:pt x="446570" y="24828"/>
                </a:lnTo>
                <a:lnTo>
                  <a:pt x="372516" y="58356"/>
                </a:lnTo>
                <a:lnTo>
                  <a:pt x="324675" y="84886"/>
                </a:lnTo>
                <a:lnTo>
                  <a:pt x="279717" y="113957"/>
                </a:lnTo>
                <a:lnTo>
                  <a:pt x="237731" y="145364"/>
                </a:lnTo>
                <a:lnTo>
                  <a:pt x="198831" y="178917"/>
                </a:lnTo>
                <a:lnTo>
                  <a:pt x="163093" y="214414"/>
                </a:lnTo>
                <a:lnTo>
                  <a:pt x="130619" y="251650"/>
                </a:lnTo>
                <a:lnTo>
                  <a:pt x="101511" y="290436"/>
                </a:lnTo>
                <a:lnTo>
                  <a:pt x="75869" y="330568"/>
                </a:lnTo>
                <a:lnTo>
                  <a:pt x="53771" y="371843"/>
                </a:lnTo>
                <a:lnTo>
                  <a:pt x="35331" y="414083"/>
                </a:lnTo>
                <a:lnTo>
                  <a:pt x="20637" y="457073"/>
                </a:lnTo>
                <a:lnTo>
                  <a:pt x="9779" y="500608"/>
                </a:lnTo>
                <a:lnTo>
                  <a:pt x="2870" y="544512"/>
                </a:lnTo>
                <a:lnTo>
                  <a:pt x="0" y="588568"/>
                </a:lnTo>
                <a:lnTo>
                  <a:pt x="1244" y="632587"/>
                </a:lnTo>
                <a:lnTo>
                  <a:pt x="6731" y="676363"/>
                </a:lnTo>
                <a:lnTo>
                  <a:pt x="16535" y="719709"/>
                </a:lnTo>
                <a:lnTo>
                  <a:pt x="30759" y="762419"/>
                </a:lnTo>
                <a:lnTo>
                  <a:pt x="49504" y="804303"/>
                </a:lnTo>
                <a:lnTo>
                  <a:pt x="47561" y="763079"/>
                </a:lnTo>
                <a:lnTo>
                  <a:pt x="49199" y="722045"/>
                </a:lnTo>
                <a:lnTo>
                  <a:pt x="54317" y="681316"/>
                </a:lnTo>
                <a:lnTo>
                  <a:pt x="62814" y="641032"/>
                </a:lnTo>
                <a:lnTo>
                  <a:pt x="74561" y="601319"/>
                </a:lnTo>
                <a:lnTo>
                  <a:pt x="89484" y="562305"/>
                </a:lnTo>
                <a:lnTo>
                  <a:pt x="107442" y="524141"/>
                </a:lnTo>
                <a:lnTo>
                  <a:pt x="128358" y="486930"/>
                </a:lnTo>
                <a:lnTo>
                  <a:pt x="152107" y="450824"/>
                </a:lnTo>
                <a:lnTo>
                  <a:pt x="178587" y="415950"/>
                </a:lnTo>
                <a:lnTo>
                  <a:pt x="207683" y="382435"/>
                </a:lnTo>
                <a:lnTo>
                  <a:pt x="239306" y="350405"/>
                </a:lnTo>
                <a:lnTo>
                  <a:pt x="273329" y="320014"/>
                </a:lnTo>
                <a:lnTo>
                  <a:pt x="309664" y="291363"/>
                </a:lnTo>
                <a:lnTo>
                  <a:pt x="348195" y="264604"/>
                </a:lnTo>
                <a:lnTo>
                  <a:pt x="388823" y="239864"/>
                </a:lnTo>
                <a:lnTo>
                  <a:pt x="431431" y="217271"/>
                </a:lnTo>
                <a:lnTo>
                  <a:pt x="475907" y="196964"/>
                </a:lnTo>
                <a:lnTo>
                  <a:pt x="522160" y="179070"/>
                </a:lnTo>
                <a:lnTo>
                  <a:pt x="570077" y="163715"/>
                </a:lnTo>
                <a:lnTo>
                  <a:pt x="518680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07655" y="3933444"/>
            <a:ext cx="855344" cy="1348740"/>
          </a:xfrm>
          <a:custGeom>
            <a:avLst/>
            <a:gdLst/>
            <a:ahLst/>
            <a:cxnLst/>
            <a:rect l="l" t="t" r="r" b="b"/>
            <a:pathLst>
              <a:path w="855344" h="1348739">
                <a:moveTo>
                  <a:pt x="17919" y="725423"/>
                </a:moveTo>
                <a:lnTo>
                  <a:pt x="44704" y="795883"/>
                </a:lnTo>
                <a:lnTo>
                  <a:pt x="82257" y="860450"/>
                </a:lnTo>
                <a:lnTo>
                  <a:pt x="129667" y="918590"/>
                </a:lnTo>
                <a:lnTo>
                  <a:pt x="186029" y="969784"/>
                </a:lnTo>
                <a:lnTo>
                  <a:pt x="217284" y="992606"/>
                </a:lnTo>
                <a:lnTo>
                  <a:pt x="250444" y="1013498"/>
                </a:lnTo>
                <a:lnTo>
                  <a:pt x="285381" y="1032382"/>
                </a:lnTo>
                <a:lnTo>
                  <a:pt x="321995" y="1049197"/>
                </a:lnTo>
                <a:lnTo>
                  <a:pt x="360172" y="1063878"/>
                </a:lnTo>
                <a:lnTo>
                  <a:pt x="399783" y="1076363"/>
                </a:lnTo>
                <a:lnTo>
                  <a:pt x="440740" y="1086573"/>
                </a:lnTo>
                <a:lnTo>
                  <a:pt x="482917" y="1094460"/>
                </a:lnTo>
                <a:lnTo>
                  <a:pt x="526199" y="1099946"/>
                </a:lnTo>
                <a:lnTo>
                  <a:pt x="570471" y="1102969"/>
                </a:lnTo>
                <a:lnTo>
                  <a:pt x="615632" y="1103452"/>
                </a:lnTo>
                <a:lnTo>
                  <a:pt x="661555" y="1101343"/>
                </a:lnTo>
                <a:lnTo>
                  <a:pt x="637806" y="1019047"/>
                </a:lnTo>
                <a:lnTo>
                  <a:pt x="854976" y="1153286"/>
                </a:lnTo>
                <a:lnTo>
                  <a:pt x="732802" y="1348485"/>
                </a:lnTo>
                <a:lnTo>
                  <a:pt x="709053" y="1266189"/>
                </a:lnTo>
                <a:lnTo>
                  <a:pt x="663105" y="1268285"/>
                </a:lnTo>
                <a:lnTo>
                  <a:pt x="617943" y="1267777"/>
                </a:lnTo>
                <a:lnTo>
                  <a:pt x="573659" y="1264742"/>
                </a:lnTo>
                <a:lnTo>
                  <a:pt x="530364" y="1259243"/>
                </a:lnTo>
                <a:lnTo>
                  <a:pt x="488188" y="1251343"/>
                </a:lnTo>
                <a:lnTo>
                  <a:pt x="447230" y="1241120"/>
                </a:lnTo>
                <a:lnTo>
                  <a:pt x="407606" y="1228636"/>
                </a:lnTo>
                <a:lnTo>
                  <a:pt x="369443" y="1213942"/>
                </a:lnTo>
                <a:lnTo>
                  <a:pt x="332828" y="1197114"/>
                </a:lnTo>
                <a:lnTo>
                  <a:pt x="297891" y="1178229"/>
                </a:lnTo>
                <a:lnTo>
                  <a:pt x="264744" y="1157338"/>
                </a:lnTo>
                <a:lnTo>
                  <a:pt x="233489" y="1134503"/>
                </a:lnTo>
                <a:lnTo>
                  <a:pt x="204254" y="1109814"/>
                </a:lnTo>
                <a:lnTo>
                  <a:pt x="152273" y="1055077"/>
                </a:lnTo>
                <a:lnTo>
                  <a:pt x="109689" y="993647"/>
                </a:lnTo>
                <a:lnTo>
                  <a:pt x="77406" y="926071"/>
                </a:lnTo>
                <a:lnTo>
                  <a:pt x="17919" y="725423"/>
                </a:lnTo>
                <a:lnTo>
                  <a:pt x="7454" y="680872"/>
                </a:lnTo>
                <a:lnTo>
                  <a:pt x="1524" y="636066"/>
                </a:lnTo>
                <a:lnTo>
                  <a:pt x="0" y="591210"/>
                </a:lnTo>
                <a:lnTo>
                  <a:pt x="2755" y="546468"/>
                </a:lnTo>
                <a:lnTo>
                  <a:pt x="9664" y="502043"/>
                </a:lnTo>
                <a:lnTo>
                  <a:pt x="20586" y="458114"/>
                </a:lnTo>
                <a:lnTo>
                  <a:pt x="35394" y="414883"/>
                </a:lnTo>
                <a:lnTo>
                  <a:pt x="53975" y="372503"/>
                </a:lnTo>
                <a:lnTo>
                  <a:pt x="76174" y="331203"/>
                </a:lnTo>
                <a:lnTo>
                  <a:pt x="101866" y="291134"/>
                </a:lnTo>
                <a:lnTo>
                  <a:pt x="130937" y="252501"/>
                </a:lnTo>
                <a:lnTo>
                  <a:pt x="163233" y="215480"/>
                </a:lnTo>
                <a:lnTo>
                  <a:pt x="198653" y="180276"/>
                </a:lnTo>
                <a:lnTo>
                  <a:pt x="237032" y="147053"/>
                </a:lnTo>
                <a:lnTo>
                  <a:pt x="278269" y="116014"/>
                </a:lnTo>
                <a:lnTo>
                  <a:pt x="322224" y="87337"/>
                </a:lnTo>
                <a:lnTo>
                  <a:pt x="368769" y="61201"/>
                </a:lnTo>
                <a:lnTo>
                  <a:pt x="417766" y="37820"/>
                </a:lnTo>
                <a:lnTo>
                  <a:pt x="469099" y="17348"/>
                </a:lnTo>
                <a:lnTo>
                  <a:pt x="522617" y="0"/>
                </a:lnTo>
                <a:lnTo>
                  <a:pt x="570115" y="164845"/>
                </a:lnTo>
                <a:lnTo>
                  <a:pt x="522198" y="180200"/>
                </a:lnTo>
                <a:lnTo>
                  <a:pt x="475945" y="198094"/>
                </a:lnTo>
                <a:lnTo>
                  <a:pt x="431469" y="218414"/>
                </a:lnTo>
                <a:lnTo>
                  <a:pt x="388861" y="241007"/>
                </a:lnTo>
                <a:lnTo>
                  <a:pt x="348246" y="265747"/>
                </a:lnTo>
                <a:lnTo>
                  <a:pt x="309714" y="292493"/>
                </a:lnTo>
                <a:lnTo>
                  <a:pt x="273380" y="321144"/>
                </a:lnTo>
                <a:lnTo>
                  <a:pt x="239344" y="351548"/>
                </a:lnTo>
                <a:lnTo>
                  <a:pt x="207721" y="383565"/>
                </a:lnTo>
                <a:lnTo>
                  <a:pt x="178625" y="417080"/>
                </a:lnTo>
                <a:lnTo>
                  <a:pt x="152146" y="451967"/>
                </a:lnTo>
                <a:lnTo>
                  <a:pt x="128397" y="488073"/>
                </a:lnTo>
                <a:lnTo>
                  <a:pt x="107492" y="525271"/>
                </a:lnTo>
                <a:lnTo>
                  <a:pt x="89522" y="563448"/>
                </a:lnTo>
                <a:lnTo>
                  <a:pt x="74612" y="602449"/>
                </a:lnTo>
                <a:lnTo>
                  <a:pt x="62852" y="642162"/>
                </a:lnTo>
                <a:lnTo>
                  <a:pt x="54356" y="682447"/>
                </a:lnTo>
                <a:lnTo>
                  <a:pt x="49237" y="723176"/>
                </a:lnTo>
                <a:lnTo>
                  <a:pt x="47599" y="764222"/>
                </a:lnTo>
                <a:lnTo>
                  <a:pt x="49542" y="805433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413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793" y="0"/>
            <a:ext cx="446532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50" dirty="0"/>
              <a:t>Regulation </a:t>
            </a:r>
            <a:r>
              <a:rPr sz="2800" spc="-85" dirty="0"/>
              <a:t>on </a:t>
            </a:r>
            <a:r>
              <a:rPr sz="2800" spc="-114" dirty="0"/>
              <a:t>Health</a:t>
            </a:r>
            <a:r>
              <a:rPr sz="2800" spc="-210" dirty="0"/>
              <a:t> </a:t>
            </a:r>
            <a:r>
              <a:rPr sz="2800" spc="-165" dirty="0"/>
              <a:t>Financing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5943600" y="1447800"/>
            <a:ext cx="3051175" cy="1703070"/>
          </a:xfrm>
          <a:custGeom>
            <a:avLst/>
            <a:gdLst/>
            <a:ahLst/>
            <a:cxnLst/>
            <a:rect l="l" t="t" r="r" b="b"/>
            <a:pathLst>
              <a:path w="3051175" h="1703070">
                <a:moveTo>
                  <a:pt x="2892679" y="0"/>
                </a:moveTo>
                <a:lnTo>
                  <a:pt x="0" y="1369187"/>
                </a:lnTo>
                <a:lnTo>
                  <a:pt x="157987" y="1703070"/>
                </a:lnTo>
                <a:lnTo>
                  <a:pt x="3050666" y="333882"/>
                </a:lnTo>
                <a:lnTo>
                  <a:pt x="289267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2355" y="1677441"/>
            <a:ext cx="2574023" cy="13326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12333" y="3124200"/>
            <a:ext cx="3051175" cy="1703070"/>
          </a:xfrm>
          <a:custGeom>
            <a:avLst/>
            <a:gdLst/>
            <a:ahLst/>
            <a:cxnLst/>
            <a:rect l="l" t="t" r="r" b="b"/>
            <a:pathLst>
              <a:path w="3051175" h="1703070">
                <a:moveTo>
                  <a:pt x="2892679" y="0"/>
                </a:moveTo>
                <a:lnTo>
                  <a:pt x="0" y="1369187"/>
                </a:lnTo>
                <a:lnTo>
                  <a:pt x="157987" y="1703070"/>
                </a:lnTo>
                <a:lnTo>
                  <a:pt x="3050666" y="333882"/>
                </a:lnTo>
                <a:lnTo>
                  <a:pt x="289267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73076" y="3553752"/>
            <a:ext cx="2246325" cy="11196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8770" y="621271"/>
            <a:ext cx="2698750" cy="426720"/>
          </a:xfrm>
          <a:custGeom>
            <a:avLst/>
            <a:gdLst/>
            <a:ahLst/>
            <a:cxnLst/>
            <a:rect l="l" t="t" r="r" b="b"/>
            <a:pathLst>
              <a:path w="2698750" h="426719">
                <a:moveTo>
                  <a:pt x="0" y="0"/>
                </a:moveTo>
                <a:lnTo>
                  <a:pt x="2698305" y="0"/>
                </a:lnTo>
                <a:lnTo>
                  <a:pt x="2698305" y="426720"/>
                </a:lnTo>
                <a:lnTo>
                  <a:pt x="0" y="42672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8770" y="1047991"/>
            <a:ext cx="2698750" cy="274320"/>
          </a:xfrm>
          <a:custGeom>
            <a:avLst/>
            <a:gdLst/>
            <a:ahLst/>
            <a:cxnLst/>
            <a:rect l="l" t="t" r="r" b="b"/>
            <a:pathLst>
              <a:path w="2698750" h="274319">
                <a:moveTo>
                  <a:pt x="0" y="0"/>
                </a:moveTo>
                <a:lnTo>
                  <a:pt x="2698305" y="0"/>
                </a:lnTo>
                <a:lnTo>
                  <a:pt x="2698305" y="274320"/>
                </a:lnTo>
                <a:lnTo>
                  <a:pt x="0" y="27432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4007" y="1047991"/>
            <a:ext cx="8362950" cy="0"/>
          </a:xfrm>
          <a:custGeom>
            <a:avLst/>
            <a:gdLst/>
            <a:ahLst/>
            <a:cxnLst/>
            <a:rect l="l" t="t" r="r" b="b"/>
            <a:pathLst>
              <a:path w="8362950">
                <a:moveTo>
                  <a:pt x="0" y="0"/>
                </a:moveTo>
                <a:lnTo>
                  <a:pt x="8362442" y="0"/>
                </a:lnTo>
              </a:path>
            </a:pathLst>
          </a:custGeom>
          <a:ln w="127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10832" y="621271"/>
          <a:ext cx="8354695" cy="6236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54695"/>
              </a:tblGrid>
              <a:tr h="701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sz="1800" b="1" spc="-100" dirty="0">
                          <a:latin typeface="Arial"/>
                          <a:cs typeface="Arial"/>
                        </a:rPr>
                        <a:t>UU-36 </a:t>
                      </a:r>
                      <a:r>
                        <a:rPr sz="1800" b="1" spc="-85" dirty="0">
                          <a:latin typeface="Arial"/>
                          <a:cs typeface="Arial"/>
                        </a:rPr>
                        <a:t>(Health </a:t>
                      </a:r>
                      <a:r>
                        <a:rPr sz="1800" b="1" spc="-185" dirty="0">
                          <a:latin typeface="Arial"/>
                          <a:cs typeface="Arial"/>
                        </a:rPr>
                        <a:t>Law</a:t>
                      </a:r>
                      <a:r>
                        <a:rPr sz="18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80" dirty="0">
                          <a:latin typeface="Arial"/>
                          <a:cs typeface="Arial"/>
                        </a:rPr>
                        <a:t>2009)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</a:tcPr>
                </a:tc>
              </a:tr>
              <a:tr h="5535295">
                <a:tc>
                  <a:txBody>
                    <a:bodyPr/>
                    <a:lstStyle/>
                    <a:p>
                      <a:pPr marL="92710" indent="1270">
                        <a:lnSpc>
                          <a:spcPts val="2725"/>
                        </a:lnSpc>
                        <a:buSzPct val="95833"/>
                        <a:buAutoNum type="arabicPeriod" startAt="114"/>
                        <a:tabLst>
                          <a:tab pos="610870" algn="l"/>
                        </a:tabLst>
                      </a:pPr>
                      <a:r>
                        <a:rPr sz="2400" spc="-155" dirty="0">
                          <a:latin typeface="Arial"/>
                          <a:cs typeface="Arial"/>
                        </a:rPr>
                        <a:t>Pembiayaan </a:t>
                      </a:r>
                      <a:r>
                        <a:rPr sz="2400" spc="-1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pelayanan </a:t>
                      </a:r>
                      <a:r>
                        <a:rPr sz="2400" spc="-1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kesehatan masyarakat</a:t>
                      </a:r>
                      <a:r>
                        <a:rPr sz="2400" spc="-2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05" dirty="0">
                          <a:latin typeface="Arial"/>
                          <a:cs typeface="Arial"/>
                        </a:rPr>
                        <a:t>merupakan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92075" marR="404495" indent="635">
                        <a:lnSpc>
                          <a:spcPct val="100000"/>
                        </a:lnSpc>
                      </a:pPr>
                      <a:r>
                        <a:rPr sz="2400" spc="-125" dirty="0">
                          <a:latin typeface="Arial"/>
                          <a:cs typeface="Arial"/>
                        </a:rPr>
                        <a:t>barang </a:t>
                      </a:r>
                      <a:r>
                        <a:rPr sz="2400" spc="-55" dirty="0">
                          <a:latin typeface="Arial"/>
                          <a:cs typeface="Arial"/>
                        </a:rPr>
                        <a:t>publik </a:t>
                      </a:r>
                      <a:r>
                        <a:rPr sz="2400" spc="-8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400" i="1" spc="-80" dirty="0">
                          <a:latin typeface="Arial"/>
                          <a:cs typeface="Arial"/>
                        </a:rPr>
                        <a:t>public </a:t>
                      </a:r>
                      <a:r>
                        <a:rPr sz="2400" i="1" spc="-100" dirty="0">
                          <a:latin typeface="Arial"/>
                          <a:cs typeface="Arial"/>
                        </a:rPr>
                        <a:t>good) </a:t>
                      </a:r>
                      <a:r>
                        <a:rPr sz="2400" spc="-160" dirty="0">
                          <a:latin typeface="Arial"/>
                          <a:cs typeface="Arial"/>
                        </a:rPr>
                        <a:t>yang </a:t>
                      </a:r>
                      <a:r>
                        <a:rPr sz="2400" spc="-75" dirty="0">
                          <a:latin typeface="Arial"/>
                          <a:cs typeface="Arial"/>
                        </a:rPr>
                        <a:t>menjadi </a:t>
                      </a:r>
                      <a:r>
                        <a:rPr sz="2400" spc="-114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tanggung </a:t>
                      </a:r>
                      <a:r>
                        <a:rPr sz="2400" spc="-9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jawab  </a:t>
                      </a:r>
                      <a:r>
                        <a:rPr sz="2400" spc="-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pemerintah</a:t>
                      </a:r>
                      <a:r>
                        <a:rPr sz="2400" spc="-70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2400" spc="-155" dirty="0">
                          <a:latin typeface="Arial"/>
                          <a:cs typeface="Arial"/>
                        </a:rPr>
                        <a:t>sedangkan </a:t>
                      </a:r>
                      <a:r>
                        <a:rPr sz="2400" spc="-50" dirty="0">
                          <a:latin typeface="Arial"/>
                          <a:cs typeface="Arial"/>
                        </a:rPr>
                        <a:t>untuk </a:t>
                      </a:r>
                      <a:r>
                        <a:rPr sz="2400" spc="-125" dirty="0">
                          <a:latin typeface="Arial"/>
                          <a:cs typeface="Arial"/>
                        </a:rPr>
                        <a:t>pelayanan </a:t>
                      </a:r>
                      <a:r>
                        <a:rPr sz="2400" spc="-135" dirty="0">
                          <a:latin typeface="Arial"/>
                          <a:cs typeface="Arial"/>
                        </a:rPr>
                        <a:t>kesehatan </a:t>
                      </a:r>
                      <a:r>
                        <a:rPr sz="2400" spc="-110" dirty="0">
                          <a:latin typeface="Arial"/>
                          <a:cs typeface="Arial"/>
                        </a:rPr>
                        <a:t>perorangan  </a:t>
                      </a:r>
                      <a:r>
                        <a:rPr sz="2400" spc="-130" dirty="0">
                          <a:latin typeface="Arial"/>
                          <a:cs typeface="Arial"/>
                        </a:rPr>
                        <a:t>pembiayaannya </a:t>
                      </a:r>
                      <a:r>
                        <a:rPr sz="2400" spc="-70" dirty="0">
                          <a:latin typeface="Arial"/>
                          <a:cs typeface="Arial"/>
                        </a:rPr>
                        <a:t>bersifat </a:t>
                      </a:r>
                      <a:r>
                        <a:rPr sz="2400" spc="-50" dirty="0">
                          <a:latin typeface="Arial"/>
                          <a:cs typeface="Arial"/>
                        </a:rPr>
                        <a:t>privat, </a:t>
                      </a:r>
                      <a:r>
                        <a:rPr sz="2400" spc="-110" dirty="0">
                          <a:latin typeface="Arial"/>
                          <a:cs typeface="Arial"/>
                        </a:rPr>
                        <a:t>kecuali </a:t>
                      </a:r>
                      <a:r>
                        <a:rPr sz="2400" spc="-125" dirty="0">
                          <a:latin typeface="Arial"/>
                          <a:cs typeface="Arial"/>
                        </a:rPr>
                        <a:t>pembiayaan </a:t>
                      </a:r>
                      <a:r>
                        <a:rPr sz="2400" spc="-50" dirty="0">
                          <a:latin typeface="Arial"/>
                          <a:cs typeface="Arial"/>
                        </a:rPr>
                        <a:t>untuk  </a:t>
                      </a:r>
                      <a:r>
                        <a:rPr sz="2400" spc="-135" dirty="0">
                          <a:latin typeface="Arial"/>
                          <a:cs typeface="Arial"/>
                        </a:rPr>
                        <a:t>masyarakat </a:t>
                      </a:r>
                      <a:r>
                        <a:rPr sz="2400" spc="-85" dirty="0">
                          <a:latin typeface="Arial"/>
                          <a:cs typeface="Arial"/>
                        </a:rPr>
                        <a:t>miskin </a:t>
                      </a:r>
                      <a:r>
                        <a:rPr sz="2400" spc="-114" dirty="0">
                          <a:latin typeface="Arial"/>
                          <a:cs typeface="Arial"/>
                        </a:rPr>
                        <a:t>dan </a:t>
                      </a:r>
                      <a:r>
                        <a:rPr sz="2400" spc="-45" dirty="0">
                          <a:latin typeface="Arial"/>
                          <a:cs typeface="Arial"/>
                        </a:rPr>
                        <a:t>tidak</a:t>
                      </a:r>
                      <a:r>
                        <a:rPr sz="2400" spc="-4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00" dirty="0">
                          <a:latin typeface="Arial"/>
                          <a:cs typeface="Arial"/>
                        </a:rPr>
                        <a:t>mampu </a:t>
                      </a:r>
                      <a:r>
                        <a:rPr sz="2400" spc="-75" dirty="0">
                          <a:latin typeface="Arial"/>
                          <a:cs typeface="Arial"/>
                        </a:rPr>
                        <a:t>menjadi </a:t>
                      </a:r>
                      <a:r>
                        <a:rPr sz="2400" spc="-114" dirty="0">
                          <a:latin typeface="Arial"/>
                          <a:cs typeface="Arial"/>
                        </a:rPr>
                        <a:t>tanggung </a:t>
                      </a:r>
                      <a:r>
                        <a:rPr sz="2400" spc="-95" dirty="0">
                          <a:latin typeface="Arial"/>
                          <a:cs typeface="Arial"/>
                        </a:rPr>
                        <a:t>jawab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1751330" algn="l"/>
                        </a:tabLst>
                      </a:pPr>
                      <a:r>
                        <a:rPr sz="2400" spc="-65" dirty="0">
                          <a:latin typeface="Arial"/>
                          <a:cs typeface="Arial"/>
                        </a:rPr>
                        <a:t>pemerintah.	</a:t>
                      </a:r>
                      <a:r>
                        <a:rPr sz="2400" dirty="0">
                          <a:solidFill>
                            <a:srgbClr val="0000FF"/>
                          </a:solidFill>
                          <a:latin typeface="Wingdings"/>
                          <a:cs typeface="Wingdings"/>
                        </a:rPr>
                        <a:t></a:t>
                      </a:r>
                      <a:r>
                        <a:rPr sz="240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3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UKM: </a:t>
                      </a:r>
                      <a:r>
                        <a:rPr sz="2400" spc="-9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tax</a:t>
                      </a:r>
                      <a:r>
                        <a:rPr sz="2400" spc="-27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5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based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92710" marR="130175" indent="1270">
                        <a:lnSpc>
                          <a:spcPct val="100099"/>
                        </a:lnSpc>
                        <a:buSzPct val="95833"/>
                        <a:buAutoNum type="arabicPeriod" startAt="115"/>
                        <a:tabLst>
                          <a:tab pos="610870" algn="l"/>
                        </a:tabLst>
                      </a:pPr>
                      <a:r>
                        <a:rPr sz="2400" spc="-155" dirty="0">
                          <a:latin typeface="Arial"/>
                          <a:cs typeface="Arial"/>
                        </a:rPr>
                        <a:t>Pembiayaan </a:t>
                      </a:r>
                      <a:r>
                        <a:rPr sz="2400" spc="-1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pelayanan </a:t>
                      </a:r>
                      <a:r>
                        <a:rPr sz="2400" spc="-1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kesehatan </a:t>
                      </a:r>
                      <a:r>
                        <a:rPr sz="2400" spc="-114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perorangan </a:t>
                      </a:r>
                      <a:r>
                        <a:rPr sz="2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30" dirty="0">
                          <a:latin typeface="Arial"/>
                          <a:cs typeface="Arial"/>
                        </a:rPr>
                        <a:t>diselenggarakan </a:t>
                      </a:r>
                      <a:r>
                        <a:rPr sz="2400" spc="-65" dirty="0">
                          <a:latin typeface="Arial"/>
                          <a:cs typeface="Arial"/>
                        </a:rPr>
                        <a:t>melalui </a:t>
                      </a:r>
                      <a:r>
                        <a:rPr sz="2400" spc="-80" dirty="0">
                          <a:latin typeface="Arial"/>
                          <a:cs typeface="Arial"/>
                        </a:rPr>
                        <a:t>jaminan </a:t>
                      </a:r>
                      <a:r>
                        <a:rPr sz="2400" spc="-95" dirty="0">
                          <a:latin typeface="Arial"/>
                          <a:cs typeface="Arial"/>
                        </a:rPr>
                        <a:t>pemeliharaan </a:t>
                      </a:r>
                      <a:r>
                        <a:rPr sz="2400" spc="-135" dirty="0">
                          <a:latin typeface="Arial"/>
                          <a:cs typeface="Arial"/>
                        </a:rPr>
                        <a:t>kesehatan</a:t>
                      </a:r>
                      <a:r>
                        <a:rPr sz="2400" spc="-3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40" dirty="0">
                          <a:latin typeface="Arial"/>
                          <a:cs typeface="Arial"/>
                        </a:rPr>
                        <a:t>dengan  </a:t>
                      </a:r>
                      <a:r>
                        <a:rPr sz="2400" spc="-125" dirty="0">
                          <a:latin typeface="Arial"/>
                          <a:cs typeface="Arial"/>
                        </a:rPr>
                        <a:t>mekanisme </a:t>
                      </a:r>
                      <a:r>
                        <a:rPr sz="2400" spc="-1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asuransi </a:t>
                      </a:r>
                      <a:r>
                        <a:rPr sz="2400" spc="-1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sosial </a:t>
                      </a:r>
                      <a:r>
                        <a:rPr sz="2400" spc="-160" dirty="0">
                          <a:latin typeface="Arial"/>
                          <a:cs typeface="Arial"/>
                        </a:rPr>
                        <a:t>yang </a:t>
                      </a:r>
                      <a:r>
                        <a:rPr sz="2400" spc="-135" dirty="0">
                          <a:latin typeface="Arial"/>
                          <a:cs typeface="Arial"/>
                        </a:rPr>
                        <a:t>pada </a:t>
                      </a:r>
                      <a:r>
                        <a:rPr sz="2400" spc="-95" dirty="0">
                          <a:latin typeface="Arial"/>
                          <a:cs typeface="Arial"/>
                        </a:rPr>
                        <a:t>waktunya </a:t>
                      </a:r>
                      <a:r>
                        <a:rPr sz="2400" spc="-105" dirty="0">
                          <a:latin typeface="Arial"/>
                          <a:cs typeface="Arial"/>
                        </a:rPr>
                        <a:t>diharapkan </a:t>
                      </a:r>
                      <a:r>
                        <a:rPr sz="2400" spc="-150" dirty="0">
                          <a:latin typeface="Arial"/>
                          <a:cs typeface="Arial"/>
                        </a:rPr>
                        <a:t>akan  </a:t>
                      </a:r>
                      <a:r>
                        <a:rPr sz="2400" spc="-120" dirty="0">
                          <a:latin typeface="Arial"/>
                          <a:cs typeface="Arial"/>
                        </a:rPr>
                        <a:t>mencapai </a:t>
                      </a:r>
                      <a:r>
                        <a:rPr sz="2400" i="1" spc="-95" dirty="0">
                          <a:latin typeface="Arial"/>
                          <a:cs typeface="Arial"/>
                        </a:rPr>
                        <a:t>universal </a:t>
                      </a:r>
                      <a:r>
                        <a:rPr sz="2400" i="1" spc="-6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2400" i="1" spc="-130" dirty="0">
                          <a:latin typeface="Arial"/>
                          <a:cs typeface="Arial"/>
                        </a:rPr>
                        <a:t>coverage </a:t>
                      </a:r>
                      <a:r>
                        <a:rPr sz="2400" spc="-155" dirty="0">
                          <a:latin typeface="Arial"/>
                          <a:cs typeface="Arial"/>
                        </a:rPr>
                        <a:t>sesuai </a:t>
                      </a:r>
                      <a:r>
                        <a:rPr sz="2400" spc="-140" dirty="0">
                          <a:latin typeface="Arial"/>
                          <a:cs typeface="Arial"/>
                        </a:rPr>
                        <a:t>dengan </a:t>
                      </a:r>
                      <a:r>
                        <a:rPr sz="2400" spc="-130" dirty="0">
                          <a:latin typeface="Arial"/>
                          <a:cs typeface="Arial"/>
                        </a:rPr>
                        <a:t>Undang-  </a:t>
                      </a:r>
                      <a:r>
                        <a:rPr sz="2400" spc="-135" dirty="0">
                          <a:latin typeface="Arial"/>
                          <a:cs typeface="Arial"/>
                        </a:rPr>
                        <a:t>Undang </a:t>
                      </a:r>
                      <a:r>
                        <a:rPr sz="2400" spc="-80" dirty="0">
                          <a:latin typeface="Arial"/>
                          <a:cs typeface="Arial"/>
                        </a:rPr>
                        <a:t>Nomor </a:t>
                      </a:r>
                      <a:r>
                        <a:rPr sz="2400" spc="-120" dirty="0">
                          <a:latin typeface="Arial"/>
                          <a:cs typeface="Arial"/>
                        </a:rPr>
                        <a:t>40 </a:t>
                      </a:r>
                      <a:r>
                        <a:rPr sz="2400" spc="-185" dirty="0">
                          <a:latin typeface="Arial"/>
                          <a:cs typeface="Arial"/>
                        </a:rPr>
                        <a:t>Tahun </a:t>
                      </a:r>
                      <a:r>
                        <a:rPr sz="2400" spc="-125" dirty="0">
                          <a:latin typeface="Arial"/>
                          <a:cs typeface="Arial"/>
                        </a:rPr>
                        <a:t>2004 </a:t>
                      </a:r>
                      <a:r>
                        <a:rPr sz="2400" spc="-75" dirty="0">
                          <a:latin typeface="Arial"/>
                          <a:cs typeface="Arial"/>
                        </a:rPr>
                        <a:t>tentang </a:t>
                      </a:r>
                      <a:r>
                        <a:rPr sz="2400" spc="-150" dirty="0">
                          <a:latin typeface="Arial"/>
                          <a:cs typeface="Arial"/>
                        </a:rPr>
                        <a:t>Sistem Jaminan </a:t>
                      </a:r>
                      <a:r>
                        <a:rPr sz="2400" spc="-165" dirty="0">
                          <a:latin typeface="Arial"/>
                          <a:cs typeface="Arial"/>
                        </a:rPr>
                        <a:t>Sosial  </a:t>
                      </a:r>
                      <a:r>
                        <a:rPr sz="2400" spc="-120" dirty="0">
                          <a:latin typeface="Arial"/>
                          <a:cs typeface="Arial"/>
                        </a:rPr>
                        <a:t>Nasional </a:t>
                      </a:r>
                      <a:r>
                        <a:rPr sz="2400" spc="-295" dirty="0">
                          <a:latin typeface="Arial"/>
                          <a:cs typeface="Arial"/>
                        </a:rPr>
                        <a:t>(SJSN) </a:t>
                      </a:r>
                      <a:r>
                        <a:rPr sz="2400" spc="-114" dirty="0">
                          <a:latin typeface="Arial"/>
                          <a:cs typeface="Arial"/>
                        </a:rPr>
                        <a:t>dan </a:t>
                      </a:r>
                      <a:r>
                        <a:rPr sz="2400" spc="-135" dirty="0">
                          <a:latin typeface="Arial"/>
                          <a:cs typeface="Arial"/>
                        </a:rPr>
                        <a:t>Undang-Undang </a:t>
                      </a:r>
                      <a:r>
                        <a:rPr sz="2400" spc="-80" dirty="0">
                          <a:latin typeface="Arial"/>
                          <a:cs typeface="Arial"/>
                        </a:rPr>
                        <a:t>Nomor </a:t>
                      </a:r>
                      <a:r>
                        <a:rPr sz="2400" spc="-120" dirty="0">
                          <a:latin typeface="Arial"/>
                          <a:cs typeface="Arial"/>
                        </a:rPr>
                        <a:t>24 </a:t>
                      </a:r>
                      <a:r>
                        <a:rPr sz="2400" spc="-185" dirty="0">
                          <a:latin typeface="Arial"/>
                          <a:cs typeface="Arial"/>
                        </a:rPr>
                        <a:t>Tahun </a:t>
                      </a:r>
                      <a:r>
                        <a:rPr sz="2400" spc="-125" dirty="0">
                          <a:latin typeface="Arial"/>
                          <a:cs typeface="Arial"/>
                        </a:rPr>
                        <a:t>2011  </a:t>
                      </a:r>
                      <a:r>
                        <a:rPr sz="2400" spc="-70" dirty="0">
                          <a:latin typeface="Arial"/>
                          <a:cs typeface="Arial"/>
                        </a:rPr>
                        <a:t>tentang </a:t>
                      </a:r>
                      <a:r>
                        <a:rPr sz="2400" spc="-165" dirty="0">
                          <a:latin typeface="Arial"/>
                          <a:cs typeface="Arial"/>
                        </a:rPr>
                        <a:t>Badan </a:t>
                      </a:r>
                      <a:r>
                        <a:rPr sz="2400" spc="-155" dirty="0">
                          <a:latin typeface="Arial"/>
                          <a:cs typeface="Arial"/>
                        </a:rPr>
                        <a:t>Penyelenggara </a:t>
                      </a:r>
                      <a:r>
                        <a:rPr sz="2400" spc="-150" dirty="0">
                          <a:latin typeface="Arial"/>
                          <a:cs typeface="Arial"/>
                        </a:rPr>
                        <a:t>Jaminan Sosial. </a:t>
                      </a:r>
                      <a:r>
                        <a:rPr sz="2400" dirty="0">
                          <a:solidFill>
                            <a:srgbClr val="0000FF"/>
                          </a:solidFill>
                          <a:latin typeface="Wingdings"/>
                          <a:cs typeface="Wingdings"/>
                        </a:rPr>
                        <a:t></a:t>
                      </a:r>
                      <a:r>
                        <a:rPr sz="240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24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UKP:</a:t>
                      </a:r>
                      <a:r>
                        <a:rPr sz="2400" spc="-32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2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askes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951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91588" y="291982"/>
            <a:ext cx="4132541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310" dirty="0" smtClean="0">
                <a:solidFill>
                  <a:srgbClr val="000000"/>
                </a:solidFill>
              </a:rPr>
              <a:t>UHC</a:t>
            </a:r>
            <a:r>
              <a:rPr sz="3200" b="1" spc="-310" dirty="0">
                <a:solidFill>
                  <a:srgbClr val="000000"/>
                </a:solidFill>
              </a:rPr>
              <a:t>: </a:t>
            </a:r>
            <a:r>
              <a:rPr sz="3200" b="1" spc="-229" dirty="0">
                <a:solidFill>
                  <a:srgbClr val="000000"/>
                </a:solidFill>
              </a:rPr>
              <a:t>The </a:t>
            </a:r>
            <a:r>
              <a:rPr sz="3200" b="1" spc="-135" dirty="0">
                <a:solidFill>
                  <a:srgbClr val="000000"/>
                </a:solidFill>
              </a:rPr>
              <a:t>fallacy </a:t>
            </a:r>
            <a:r>
              <a:rPr sz="3200" b="1" spc="-10" dirty="0">
                <a:solidFill>
                  <a:srgbClr val="000000"/>
                </a:solidFill>
              </a:rPr>
              <a:t>of </a:t>
            </a:r>
            <a:r>
              <a:rPr sz="3200" b="1" spc="-40" dirty="0">
                <a:solidFill>
                  <a:srgbClr val="000000"/>
                </a:solidFill>
              </a:rPr>
              <a:t>the </a:t>
            </a:r>
            <a:r>
              <a:rPr sz="3200" b="1" spc="-105" dirty="0">
                <a:solidFill>
                  <a:srgbClr val="000000"/>
                </a:solidFill>
              </a:rPr>
              <a:t>“magic</a:t>
            </a:r>
            <a:r>
              <a:rPr sz="3200" b="1" spc="-220" dirty="0">
                <a:solidFill>
                  <a:srgbClr val="000000"/>
                </a:solidFill>
              </a:rPr>
              <a:t> </a:t>
            </a:r>
            <a:r>
              <a:rPr sz="3200" b="1" spc="-80" dirty="0">
                <a:solidFill>
                  <a:srgbClr val="000000"/>
                </a:solidFill>
              </a:rPr>
              <a:t>cube”</a:t>
            </a:r>
            <a:endParaRPr sz="3200" b="1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399" y="531495"/>
            <a:ext cx="3554729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2400" b="1" spc="-130" dirty="0">
                <a:latin typeface="Arial"/>
                <a:cs typeface="Arial"/>
              </a:rPr>
              <a:t>What </a:t>
            </a:r>
            <a:r>
              <a:rPr sz="2400" b="1" spc="-235" dirty="0">
                <a:latin typeface="Arial"/>
                <a:cs typeface="Arial"/>
              </a:rPr>
              <a:t>is </a:t>
            </a:r>
            <a:r>
              <a:rPr sz="2400" b="1" spc="-185" dirty="0">
                <a:latin typeface="Arial"/>
                <a:cs typeface="Arial"/>
              </a:rPr>
              <a:t>universal </a:t>
            </a:r>
            <a:r>
              <a:rPr sz="2400" b="1" spc="-235" dirty="0">
                <a:latin typeface="Arial"/>
                <a:cs typeface="Arial"/>
              </a:rPr>
              <a:t>coverage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355" dirty="0">
                <a:latin typeface="Arial"/>
                <a:cs typeface="Arial"/>
              </a:rPr>
              <a:t>?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i="1" spc="-150" dirty="0">
                <a:solidFill>
                  <a:srgbClr val="FF0000"/>
                </a:solidFill>
                <a:latin typeface="Arial"/>
                <a:cs typeface="Arial"/>
              </a:rPr>
              <a:t>[WHO:</a:t>
            </a:r>
            <a:r>
              <a:rPr sz="2400" b="1" i="1" spc="-1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i="1" spc="-150" dirty="0">
                <a:solidFill>
                  <a:srgbClr val="FF0000"/>
                </a:solidFill>
                <a:latin typeface="Arial"/>
                <a:cs typeface="Arial"/>
              </a:rPr>
              <a:t>WHR-2010]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Universal </a:t>
            </a:r>
            <a:r>
              <a:rPr spc="-130" dirty="0"/>
              <a:t>coverage </a:t>
            </a:r>
            <a:r>
              <a:rPr spc="-135" dirty="0"/>
              <a:t>(UC), </a:t>
            </a:r>
            <a:r>
              <a:rPr spc="-20" dirty="0"/>
              <a:t>or </a:t>
            </a:r>
            <a:r>
              <a:rPr spc="-80" dirty="0"/>
              <a:t>universal </a:t>
            </a:r>
            <a:r>
              <a:rPr spc="-50" dirty="0"/>
              <a:t>health </a:t>
            </a:r>
            <a:r>
              <a:rPr spc="-130" dirty="0"/>
              <a:t>coverage </a:t>
            </a:r>
            <a:r>
              <a:rPr spc="-155" dirty="0"/>
              <a:t>(UHC), </a:t>
            </a:r>
            <a:r>
              <a:rPr spc="-95" dirty="0"/>
              <a:t>is </a:t>
            </a:r>
            <a:r>
              <a:rPr spc="-55" dirty="0"/>
              <a:t>defined </a:t>
            </a:r>
            <a:r>
              <a:rPr spc="-170" dirty="0"/>
              <a:t>as </a:t>
            </a:r>
            <a:r>
              <a:rPr spc="-80" dirty="0"/>
              <a:t>ensuring  </a:t>
            </a:r>
            <a:r>
              <a:rPr spc="-10" dirty="0"/>
              <a:t>that </a:t>
            </a:r>
            <a:r>
              <a:rPr spc="-40" dirty="0"/>
              <a:t>all </a:t>
            </a:r>
            <a:r>
              <a:rPr spc="-65" dirty="0"/>
              <a:t>people </a:t>
            </a:r>
            <a:r>
              <a:rPr spc="-130" dirty="0"/>
              <a:t>can </a:t>
            </a:r>
            <a:r>
              <a:rPr spc="-125" dirty="0"/>
              <a:t>use </a:t>
            </a:r>
            <a:r>
              <a:rPr spc="-30" dirty="0"/>
              <a:t>the </a:t>
            </a:r>
            <a:r>
              <a:rPr b="1" spc="-114" dirty="0">
                <a:solidFill>
                  <a:srgbClr val="FF0000"/>
                </a:solidFill>
                <a:latin typeface="Arial"/>
                <a:cs typeface="Arial"/>
              </a:rPr>
              <a:t>promotive, </a:t>
            </a:r>
            <a:r>
              <a:rPr b="1" spc="-120" dirty="0">
                <a:solidFill>
                  <a:srgbClr val="FF0000"/>
                </a:solidFill>
                <a:latin typeface="Arial"/>
                <a:cs typeface="Arial"/>
              </a:rPr>
              <a:t>preventive, </a:t>
            </a:r>
            <a:r>
              <a:rPr b="1" spc="-125" dirty="0">
                <a:solidFill>
                  <a:srgbClr val="FF0000"/>
                </a:solidFill>
                <a:latin typeface="Arial"/>
                <a:cs typeface="Arial"/>
              </a:rPr>
              <a:t>curative, </a:t>
            </a:r>
            <a:r>
              <a:rPr b="1" spc="-100" dirty="0">
                <a:solidFill>
                  <a:srgbClr val="FF0000"/>
                </a:solidFill>
                <a:latin typeface="Arial"/>
                <a:cs typeface="Arial"/>
              </a:rPr>
              <a:t>rehabilitative </a:t>
            </a:r>
            <a:r>
              <a:rPr b="1" spc="-145" dirty="0">
                <a:solidFill>
                  <a:srgbClr val="FF0000"/>
                </a:solidFill>
                <a:latin typeface="Arial"/>
                <a:cs typeface="Arial"/>
              </a:rPr>
              <a:t>and  </a:t>
            </a:r>
            <a:r>
              <a:rPr b="1" spc="-90" dirty="0">
                <a:solidFill>
                  <a:srgbClr val="FF0000"/>
                </a:solidFill>
                <a:latin typeface="Arial"/>
                <a:cs typeface="Arial"/>
              </a:rPr>
              <a:t>palliative </a:t>
            </a:r>
            <a:r>
              <a:rPr spc="-45" dirty="0"/>
              <a:t>health </a:t>
            </a:r>
            <a:r>
              <a:rPr spc="-100" dirty="0"/>
              <a:t>services </a:t>
            </a:r>
            <a:r>
              <a:rPr spc="-50" dirty="0"/>
              <a:t>they </a:t>
            </a:r>
            <a:r>
              <a:rPr spc="-80" dirty="0"/>
              <a:t>need, </a:t>
            </a:r>
            <a:r>
              <a:rPr spc="-5" dirty="0"/>
              <a:t>of </a:t>
            </a:r>
            <a:r>
              <a:rPr spc="-45" dirty="0"/>
              <a:t>sufficient </a:t>
            </a:r>
            <a:r>
              <a:rPr spc="-35" dirty="0"/>
              <a:t>quality </a:t>
            </a:r>
            <a:r>
              <a:rPr spc="5" dirty="0"/>
              <a:t>to </a:t>
            </a:r>
            <a:r>
              <a:rPr spc="-85" dirty="0"/>
              <a:t>be </a:t>
            </a:r>
            <a:r>
              <a:rPr spc="-65" dirty="0"/>
              <a:t>effective, </a:t>
            </a:r>
            <a:r>
              <a:rPr spc="-40" dirty="0"/>
              <a:t>while</a:t>
            </a:r>
            <a:r>
              <a:rPr spc="-330" dirty="0"/>
              <a:t> </a:t>
            </a:r>
            <a:r>
              <a:rPr spc="-100" dirty="0"/>
              <a:t>also  </a:t>
            </a:r>
            <a:r>
              <a:rPr spc="-80" dirty="0"/>
              <a:t>ensuring </a:t>
            </a:r>
            <a:r>
              <a:rPr spc="-10" dirty="0"/>
              <a:t>that </a:t>
            </a:r>
            <a:r>
              <a:rPr spc="-30" dirty="0"/>
              <a:t>the </a:t>
            </a:r>
            <a:r>
              <a:rPr spc="-125" dirty="0"/>
              <a:t>use </a:t>
            </a:r>
            <a:r>
              <a:rPr spc="-5" dirty="0"/>
              <a:t>of </a:t>
            </a:r>
            <a:r>
              <a:rPr spc="-85" dirty="0"/>
              <a:t>these </a:t>
            </a:r>
            <a:r>
              <a:rPr spc="-105" dirty="0"/>
              <a:t>services does </a:t>
            </a:r>
            <a:r>
              <a:rPr spc="-5" dirty="0"/>
              <a:t>not </a:t>
            </a:r>
            <a:r>
              <a:rPr spc="-120" dirty="0"/>
              <a:t>expose </a:t>
            </a:r>
            <a:r>
              <a:rPr spc="-30" dirty="0"/>
              <a:t>the </a:t>
            </a:r>
            <a:r>
              <a:rPr spc="-90" dirty="0"/>
              <a:t>user </a:t>
            </a:r>
            <a:r>
              <a:rPr dirty="0"/>
              <a:t>to </a:t>
            </a:r>
            <a:r>
              <a:rPr spc="-55" dirty="0"/>
              <a:t>financial  </a:t>
            </a:r>
            <a:r>
              <a:rPr spc="-70" dirty="0"/>
              <a:t>hardship.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pc="-120" dirty="0"/>
              <a:t>This </a:t>
            </a:r>
            <a:r>
              <a:rPr spc="-20" dirty="0"/>
              <a:t>definition </a:t>
            </a:r>
            <a:r>
              <a:rPr spc="-5" dirty="0"/>
              <a:t>of </a:t>
            </a:r>
            <a:r>
              <a:rPr spc="-260" dirty="0"/>
              <a:t>UC </a:t>
            </a:r>
            <a:r>
              <a:rPr spc="-85" dirty="0"/>
              <a:t>embodies </a:t>
            </a:r>
            <a:r>
              <a:rPr spc="-50" dirty="0"/>
              <a:t>three </a:t>
            </a:r>
            <a:r>
              <a:rPr spc="-65" dirty="0"/>
              <a:t>related</a:t>
            </a:r>
            <a:r>
              <a:rPr spc="-254" dirty="0"/>
              <a:t> </a:t>
            </a:r>
            <a:r>
              <a:rPr spc="-70" dirty="0"/>
              <a:t>objectives:</a:t>
            </a:r>
          </a:p>
        </p:txBody>
      </p:sp>
      <p:sp>
        <p:nvSpPr>
          <p:cNvPr id="5" name="object 5"/>
          <p:cNvSpPr/>
          <p:nvPr/>
        </p:nvSpPr>
        <p:spPr>
          <a:xfrm>
            <a:off x="8077200" y="4648200"/>
            <a:ext cx="301625" cy="609600"/>
          </a:xfrm>
          <a:custGeom>
            <a:avLst/>
            <a:gdLst/>
            <a:ahLst/>
            <a:cxnLst/>
            <a:rect l="l" t="t" r="r" b="b"/>
            <a:pathLst>
              <a:path w="301625" h="609600">
                <a:moveTo>
                  <a:pt x="0" y="0"/>
                </a:moveTo>
                <a:lnTo>
                  <a:pt x="39992" y="889"/>
                </a:lnTo>
                <a:lnTo>
                  <a:pt x="92087" y="5168"/>
                </a:lnTo>
                <a:lnTo>
                  <a:pt x="130505" y="12306"/>
                </a:lnTo>
                <a:lnTo>
                  <a:pt x="152400" y="279400"/>
                </a:lnTo>
                <a:lnTo>
                  <a:pt x="153758" y="282790"/>
                </a:lnTo>
                <a:lnTo>
                  <a:pt x="195910" y="297154"/>
                </a:lnTo>
                <a:lnTo>
                  <a:pt x="243243" y="302628"/>
                </a:lnTo>
                <a:lnTo>
                  <a:pt x="301371" y="304787"/>
                </a:lnTo>
                <a:lnTo>
                  <a:pt x="281305" y="305028"/>
                </a:lnTo>
                <a:lnTo>
                  <a:pt x="226288" y="308330"/>
                </a:lnTo>
                <a:lnTo>
                  <a:pt x="183197" y="314858"/>
                </a:lnTo>
                <a:lnTo>
                  <a:pt x="152400" y="584200"/>
                </a:lnTo>
                <a:lnTo>
                  <a:pt x="151041" y="587590"/>
                </a:lnTo>
                <a:lnTo>
                  <a:pt x="108889" y="601954"/>
                </a:lnTo>
                <a:lnTo>
                  <a:pt x="61556" y="607428"/>
                </a:lnTo>
                <a:lnTo>
                  <a:pt x="23710" y="609295"/>
                </a:lnTo>
                <a:lnTo>
                  <a:pt x="3429" y="609587"/>
                </a:lnTo>
              </a:path>
            </a:pathLst>
          </a:custGeom>
          <a:ln w="2857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53400" y="5562600"/>
            <a:ext cx="103505" cy="452120"/>
          </a:xfrm>
          <a:custGeom>
            <a:avLst/>
            <a:gdLst/>
            <a:ahLst/>
            <a:cxnLst/>
            <a:rect l="l" t="t" r="r" b="b"/>
            <a:pathLst>
              <a:path w="103504" h="452120">
                <a:moveTo>
                  <a:pt x="0" y="0"/>
                </a:moveTo>
                <a:lnTo>
                  <a:pt x="48945" y="4622"/>
                </a:lnTo>
                <a:lnTo>
                  <a:pt x="57150" y="216535"/>
                </a:lnTo>
                <a:lnTo>
                  <a:pt x="60629" y="219811"/>
                </a:lnTo>
                <a:lnTo>
                  <a:pt x="70231" y="222605"/>
                </a:lnTo>
                <a:lnTo>
                  <a:pt x="84734" y="224688"/>
                </a:lnTo>
                <a:lnTo>
                  <a:pt x="102920" y="225869"/>
                </a:lnTo>
                <a:lnTo>
                  <a:pt x="85890" y="226860"/>
                </a:lnTo>
                <a:lnTo>
                  <a:pt x="70218" y="229285"/>
                </a:lnTo>
                <a:lnTo>
                  <a:pt x="59601" y="232765"/>
                </a:lnTo>
                <a:lnTo>
                  <a:pt x="57150" y="442582"/>
                </a:lnTo>
                <a:lnTo>
                  <a:pt x="53670" y="445858"/>
                </a:lnTo>
                <a:lnTo>
                  <a:pt x="44069" y="448652"/>
                </a:lnTo>
                <a:lnTo>
                  <a:pt x="29565" y="450735"/>
                </a:lnTo>
                <a:lnTo>
                  <a:pt x="11379" y="451916"/>
                </a:lnTo>
              </a:path>
            </a:pathLst>
          </a:custGeom>
          <a:ln w="381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538464" y="4646295"/>
            <a:ext cx="19367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4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62311" y="5484686"/>
            <a:ext cx="25019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26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7839" y="4500372"/>
            <a:ext cx="7643495" cy="1927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955" marR="347980" indent="-26225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74955" algn="l"/>
                <a:tab pos="275590" algn="l"/>
              </a:tabLst>
            </a:pPr>
            <a:r>
              <a:rPr sz="1800" b="1" spc="-95" dirty="0">
                <a:solidFill>
                  <a:srgbClr val="FF0000"/>
                </a:solidFill>
                <a:latin typeface="Arial"/>
                <a:cs typeface="Arial"/>
              </a:rPr>
              <a:t>equity </a:t>
            </a:r>
            <a:r>
              <a:rPr sz="1800" b="1" spc="-100" dirty="0">
                <a:solidFill>
                  <a:srgbClr val="FF0000"/>
                </a:solidFill>
                <a:latin typeface="Arial"/>
                <a:cs typeface="Arial"/>
              </a:rPr>
              <a:t>in </a:t>
            </a:r>
            <a:r>
              <a:rPr sz="1800" b="1" spc="-215" dirty="0">
                <a:solidFill>
                  <a:srgbClr val="FF0000"/>
                </a:solidFill>
                <a:latin typeface="Arial"/>
                <a:cs typeface="Arial"/>
              </a:rPr>
              <a:t>access </a:t>
            </a:r>
            <a:r>
              <a:rPr sz="1800" spc="5" dirty="0">
                <a:latin typeface="Arial"/>
                <a:cs typeface="Arial"/>
              </a:rPr>
              <a:t>to </a:t>
            </a:r>
            <a:r>
              <a:rPr sz="1800" spc="-45" dirty="0">
                <a:latin typeface="Arial"/>
                <a:cs typeface="Arial"/>
              </a:rPr>
              <a:t>health </a:t>
            </a:r>
            <a:r>
              <a:rPr sz="1800" spc="-100" dirty="0">
                <a:latin typeface="Arial"/>
                <a:cs typeface="Arial"/>
              </a:rPr>
              <a:t>services </a:t>
            </a:r>
            <a:r>
              <a:rPr sz="1800" spc="-50" dirty="0">
                <a:latin typeface="Arial"/>
                <a:cs typeface="Arial"/>
              </a:rPr>
              <a:t>- </a:t>
            </a:r>
            <a:r>
              <a:rPr sz="1800" spc="-65" dirty="0">
                <a:latin typeface="Arial"/>
                <a:cs typeface="Arial"/>
              </a:rPr>
              <a:t>those </a:t>
            </a:r>
            <a:r>
              <a:rPr sz="1800" spc="-45" dirty="0">
                <a:latin typeface="Arial"/>
                <a:cs typeface="Arial"/>
              </a:rPr>
              <a:t>who </a:t>
            </a:r>
            <a:r>
              <a:rPr sz="1800" spc="-85" dirty="0">
                <a:latin typeface="Arial"/>
                <a:cs typeface="Arial"/>
              </a:rPr>
              <a:t>need </a:t>
            </a:r>
            <a:r>
              <a:rPr sz="1800" spc="-25" dirty="0">
                <a:latin typeface="Arial"/>
                <a:cs typeface="Arial"/>
              </a:rPr>
              <a:t>the </a:t>
            </a:r>
            <a:r>
              <a:rPr sz="1800" spc="-100" dirty="0">
                <a:latin typeface="Arial"/>
                <a:cs typeface="Arial"/>
              </a:rPr>
              <a:t>services </a:t>
            </a:r>
            <a:r>
              <a:rPr sz="1800" spc="-75" dirty="0">
                <a:latin typeface="Arial"/>
                <a:cs typeface="Arial"/>
              </a:rPr>
              <a:t>should</a:t>
            </a:r>
            <a:r>
              <a:rPr sz="1800" spc="-254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get  </a:t>
            </a:r>
            <a:r>
              <a:rPr sz="1800" spc="-50" dirty="0">
                <a:latin typeface="Arial"/>
                <a:cs typeface="Arial"/>
              </a:rPr>
              <a:t>them, </a:t>
            </a:r>
            <a:r>
              <a:rPr sz="1800" spc="-5" dirty="0">
                <a:latin typeface="Arial"/>
                <a:cs typeface="Arial"/>
              </a:rPr>
              <a:t>not </a:t>
            </a:r>
            <a:r>
              <a:rPr sz="1800" spc="-50" dirty="0">
                <a:latin typeface="Arial"/>
                <a:cs typeface="Arial"/>
              </a:rPr>
              <a:t>only </a:t>
            </a:r>
            <a:r>
              <a:rPr sz="1800" spc="-65" dirty="0">
                <a:latin typeface="Arial"/>
                <a:cs typeface="Arial"/>
              </a:rPr>
              <a:t>those </a:t>
            </a:r>
            <a:r>
              <a:rPr sz="1800" spc="-45" dirty="0">
                <a:latin typeface="Arial"/>
                <a:cs typeface="Arial"/>
              </a:rPr>
              <a:t>who </a:t>
            </a:r>
            <a:r>
              <a:rPr sz="1800" spc="-130" dirty="0">
                <a:latin typeface="Arial"/>
                <a:cs typeface="Arial"/>
              </a:rPr>
              <a:t>can </a:t>
            </a:r>
            <a:r>
              <a:rPr sz="1800" spc="-120" dirty="0">
                <a:latin typeface="Arial"/>
                <a:cs typeface="Arial"/>
              </a:rPr>
              <a:t>pay </a:t>
            </a:r>
            <a:r>
              <a:rPr sz="1800" spc="-20" dirty="0">
                <a:latin typeface="Arial"/>
                <a:cs typeface="Arial"/>
              </a:rPr>
              <a:t>for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them;</a:t>
            </a:r>
            <a:endParaRPr sz="1800">
              <a:latin typeface="Arial"/>
              <a:cs typeface="Arial"/>
            </a:endParaRPr>
          </a:p>
          <a:p>
            <a:pPr marL="274955" marR="465455" indent="-262255">
              <a:lnSpc>
                <a:spcPct val="100000"/>
              </a:lnSpc>
              <a:buClr>
                <a:srgbClr val="FF0000"/>
              </a:buClr>
              <a:buChar char="•"/>
              <a:tabLst>
                <a:tab pos="274955" algn="l"/>
                <a:tab pos="275590" algn="l"/>
              </a:tabLst>
            </a:pPr>
            <a:r>
              <a:rPr sz="1800" spc="-10" dirty="0">
                <a:latin typeface="Arial"/>
                <a:cs typeface="Arial"/>
              </a:rPr>
              <a:t>that </a:t>
            </a:r>
            <a:r>
              <a:rPr sz="1800" spc="-30" dirty="0">
                <a:latin typeface="Arial"/>
                <a:cs typeface="Arial"/>
              </a:rPr>
              <a:t>the </a:t>
            </a:r>
            <a:r>
              <a:rPr sz="1800" b="1" spc="-105" dirty="0">
                <a:solidFill>
                  <a:srgbClr val="FF0000"/>
                </a:solidFill>
                <a:latin typeface="Arial"/>
                <a:cs typeface="Arial"/>
              </a:rPr>
              <a:t>quality 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800" b="1" spc="-100" dirty="0">
                <a:solidFill>
                  <a:srgbClr val="FF0000"/>
                </a:solidFill>
                <a:latin typeface="Arial"/>
                <a:cs typeface="Arial"/>
              </a:rPr>
              <a:t>health </a:t>
            </a:r>
            <a:r>
              <a:rPr sz="1800" b="1" spc="-160" dirty="0">
                <a:solidFill>
                  <a:srgbClr val="FF0000"/>
                </a:solidFill>
                <a:latin typeface="Arial"/>
                <a:cs typeface="Arial"/>
              </a:rPr>
              <a:t>services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90" dirty="0">
                <a:latin typeface="Arial"/>
                <a:cs typeface="Arial"/>
              </a:rPr>
              <a:t>good </a:t>
            </a:r>
            <a:r>
              <a:rPr sz="1800" spc="-85" dirty="0">
                <a:latin typeface="Arial"/>
                <a:cs typeface="Arial"/>
              </a:rPr>
              <a:t>enough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75" dirty="0">
                <a:latin typeface="Arial"/>
                <a:cs typeface="Arial"/>
              </a:rPr>
              <a:t>improve </a:t>
            </a:r>
            <a:r>
              <a:rPr sz="1800" spc="-30" dirty="0">
                <a:latin typeface="Arial"/>
                <a:cs typeface="Arial"/>
              </a:rPr>
              <a:t>the </a:t>
            </a:r>
            <a:r>
              <a:rPr sz="1800" spc="-50" dirty="0">
                <a:latin typeface="Arial"/>
                <a:cs typeface="Arial"/>
              </a:rPr>
              <a:t>health</a:t>
            </a:r>
            <a:r>
              <a:rPr sz="1800" spc="-3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  </a:t>
            </a:r>
            <a:r>
              <a:rPr sz="1800" spc="-65" dirty="0">
                <a:latin typeface="Arial"/>
                <a:cs typeface="Arial"/>
              </a:rPr>
              <a:t>those </a:t>
            </a:r>
            <a:r>
              <a:rPr sz="1800" spc="-85" dirty="0">
                <a:latin typeface="Arial"/>
                <a:cs typeface="Arial"/>
              </a:rPr>
              <a:t>receiving </a:t>
            </a:r>
            <a:r>
              <a:rPr sz="1800" spc="-100" dirty="0">
                <a:latin typeface="Arial"/>
                <a:cs typeface="Arial"/>
              </a:rPr>
              <a:t>services;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274955" marR="470534" indent="-262255">
              <a:lnSpc>
                <a:spcPct val="100000"/>
              </a:lnSpc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800" b="1" spc="-120" dirty="0">
                <a:solidFill>
                  <a:srgbClr val="FF0000"/>
                </a:solidFill>
                <a:latin typeface="Arial"/>
                <a:cs typeface="Arial"/>
              </a:rPr>
              <a:t>financial-risk protection </a:t>
            </a:r>
            <a:r>
              <a:rPr sz="1800" spc="-50" dirty="0">
                <a:latin typeface="Arial"/>
                <a:cs typeface="Arial"/>
              </a:rPr>
              <a:t>- </a:t>
            </a:r>
            <a:r>
              <a:rPr sz="1800" spc="-80" dirty="0">
                <a:latin typeface="Arial"/>
                <a:cs typeface="Arial"/>
              </a:rPr>
              <a:t>ensuring </a:t>
            </a:r>
            <a:r>
              <a:rPr sz="1800" spc="-10" dirty="0">
                <a:latin typeface="Arial"/>
                <a:cs typeface="Arial"/>
              </a:rPr>
              <a:t>that </a:t>
            </a:r>
            <a:r>
              <a:rPr sz="1800" spc="-30" dirty="0">
                <a:latin typeface="Arial"/>
                <a:cs typeface="Arial"/>
              </a:rPr>
              <a:t>the </a:t>
            </a:r>
            <a:r>
              <a:rPr sz="1800" spc="-100" dirty="0">
                <a:latin typeface="Arial"/>
                <a:cs typeface="Arial"/>
              </a:rPr>
              <a:t>cost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95" dirty="0">
                <a:latin typeface="Arial"/>
                <a:cs typeface="Arial"/>
              </a:rPr>
              <a:t>using </a:t>
            </a:r>
            <a:r>
              <a:rPr sz="1800" spc="-125" dirty="0">
                <a:latin typeface="Arial"/>
                <a:cs typeface="Arial"/>
              </a:rPr>
              <a:t>care </a:t>
            </a:r>
            <a:r>
              <a:rPr sz="1800" spc="-105" dirty="0">
                <a:latin typeface="Arial"/>
                <a:cs typeface="Arial"/>
              </a:rPr>
              <a:t>does </a:t>
            </a:r>
            <a:r>
              <a:rPr sz="1800" spc="-5" dirty="0">
                <a:latin typeface="Arial"/>
                <a:cs typeface="Arial"/>
              </a:rPr>
              <a:t>not</a:t>
            </a:r>
            <a:r>
              <a:rPr sz="1800" spc="-2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put  </a:t>
            </a:r>
            <a:r>
              <a:rPr sz="1800" spc="-65" dirty="0">
                <a:latin typeface="Arial"/>
                <a:cs typeface="Arial"/>
              </a:rPr>
              <a:t>people </a:t>
            </a:r>
            <a:r>
              <a:rPr sz="1800" spc="-40" dirty="0">
                <a:latin typeface="Arial"/>
                <a:cs typeface="Arial"/>
              </a:rPr>
              <a:t>at </a:t>
            </a:r>
            <a:r>
              <a:rPr sz="1800" spc="-70" dirty="0">
                <a:latin typeface="Arial"/>
                <a:cs typeface="Arial"/>
              </a:rPr>
              <a:t>risk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55" dirty="0">
                <a:latin typeface="Arial"/>
                <a:cs typeface="Arial"/>
              </a:rPr>
              <a:t>financial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hardship.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ts val="2014"/>
              </a:lnSpc>
            </a:pPr>
            <a:r>
              <a:rPr sz="2400" spc="-395" dirty="0">
                <a:latin typeface="Arial"/>
                <a:cs typeface="Arial"/>
              </a:rPr>
              <a:t>JK</a:t>
            </a:r>
            <a:r>
              <a:rPr sz="2400" spc="-185" dirty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261984" y="5810448"/>
            <a:ext cx="186055" cy="361950"/>
          </a:xfrm>
          <a:custGeom>
            <a:avLst/>
            <a:gdLst/>
            <a:ahLst/>
            <a:cxnLst/>
            <a:rect l="l" t="t" r="r" b="b"/>
            <a:pathLst>
              <a:path w="186054" h="361950">
                <a:moveTo>
                  <a:pt x="184975" y="0"/>
                </a:moveTo>
                <a:lnTo>
                  <a:pt x="174396" y="6921"/>
                </a:lnTo>
                <a:lnTo>
                  <a:pt x="0" y="355663"/>
                </a:lnTo>
                <a:lnTo>
                  <a:pt x="11430" y="361340"/>
                </a:lnTo>
                <a:lnTo>
                  <a:pt x="185788" y="12446"/>
                </a:lnTo>
                <a:lnTo>
                  <a:pt x="184975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71458" y="5787923"/>
            <a:ext cx="93332" cy="1058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62800" y="2641345"/>
            <a:ext cx="103250" cy="986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81837" y="2277872"/>
            <a:ext cx="518795" cy="445770"/>
          </a:xfrm>
          <a:custGeom>
            <a:avLst/>
            <a:gdLst/>
            <a:ahLst/>
            <a:cxnLst/>
            <a:rect l="l" t="t" r="r" b="b"/>
            <a:pathLst>
              <a:path w="518795" h="445769">
                <a:moveTo>
                  <a:pt x="510171" y="0"/>
                </a:moveTo>
                <a:lnTo>
                  <a:pt x="4114" y="433908"/>
                </a:lnTo>
                <a:lnTo>
                  <a:pt x="0" y="445731"/>
                </a:lnTo>
                <a:lnTo>
                  <a:pt x="12509" y="443433"/>
                </a:lnTo>
                <a:lnTo>
                  <a:pt x="518553" y="9651"/>
                </a:lnTo>
                <a:lnTo>
                  <a:pt x="510171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01974" y="2871241"/>
            <a:ext cx="2203450" cy="323850"/>
          </a:xfrm>
          <a:custGeom>
            <a:avLst/>
            <a:gdLst/>
            <a:ahLst/>
            <a:cxnLst/>
            <a:rect l="l" t="t" r="r" b="b"/>
            <a:pathLst>
              <a:path w="2203450" h="323850">
                <a:moveTo>
                  <a:pt x="3378" y="89890"/>
                </a:moveTo>
                <a:lnTo>
                  <a:pt x="50304" y="82003"/>
                </a:lnTo>
                <a:lnTo>
                  <a:pt x="102463" y="73113"/>
                </a:lnTo>
                <a:lnTo>
                  <a:pt x="116154" y="70764"/>
                </a:lnTo>
                <a:lnTo>
                  <a:pt x="160261" y="63461"/>
                </a:lnTo>
                <a:lnTo>
                  <a:pt x="201333" y="57530"/>
                </a:lnTo>
                <a:lnTo>
                  <a:pt x="241439" y="52476"/>
                </a:lnTo>
                <a:lnTo>
                  <a:pt x="298272" y="45694"/>
                </a:lnTo>
                <a:lnTo>
                  <a:pt x="310883" y="44132"/>
                </a:lnTo>
                <a:lnTo>
                  <a:pt x="323481" y="42456"/>
                </a:lnTo>
                <a:lnTo>
                  <a:pt x="336080" y="40728"/>
                </a:lnTo>
                <a:lnTo>
                  <a:pt x="348691" y="38976"/>
                </a:lnTo>
                <a:lnTo>
                  <a:pt x="361289" y="37274"/>
                </a:lnTo>
                <a:lnTo>
                  <a:pt x="399160" y="32931"/>
                </a:lnTo>
                <a:lnTo>
                  <a:pt x="469633" y="29933"/>
                </a:lnTo>
                <a:lnTo>
                  <a:pt x="514705" y="28778"/>
                </a:lnTo>
                <a:lnTo>
                  <a:pt x="559701" y="27724"/>
                </a:lnTo>
                <a:lnTo>
                  <a:pt x="604608" y="26746"/>
                </a:lnTo>
                <a:lnTo>
                  <a:pt x="649452" y="25844"/>
                </a:lnTo>
                <a:lnTo>
                  <a:pt x="694207" y="25018"/>
                </a:lnTo>
                <a:lnTo>
                  <a:pt x="738911" y="24256"/>
                </a:lnTo>
                <a:lnTo>
                  <a:pt x="783539" y="23545"/>
                </a:lnTo>
                <a:lnTo>
                  <a:pt x="828116" y="22872"/>
                </a:lnTo>
                <a:lnTo>
                  <a:pt x="872642" y="22250"/>
                </a:lnTo>
                <a:lnTo>
                  <a:pt x="917117" y="21640"/>
                </a:lnTo>
                <a:lnTo>
                  <a:pt x="961542" y="21069"/>
                </a:lnTo>
                <a:lnTo>
                  <a:pt x="1005928" y="20497"/>
                </a:lnTo>
                <a:lnTo>
                  <a:pt x="1050289" y="19938"/>
                </a:lnTo>
                <a:lnTo>
                  <a:pt x="1094613" y="19380"/>
                </a:lnTo>
                <a:lnTo>
                  <a:pt x="1138910" y="18795"/>
                </a:lnTo>
                <a:lnTo>
                  <a:pt x="1183182" y="18211"/>
                </a:lnTo>
                <a:lnTo>
                  <a:pt x="1227442" y="17589"/>
                </a:lnTo>
                <a:lnTo>
                  <a:pt x="1271689" y="16929"/>
                </a:lnTo>
                <a:lnTo>
                  <a:pt x="1315923" y="16230"/>
                </a:lnTo>
                <a:lnTo>
                  <a:pt x="1340370" y="8572"/>
                </a:lnTo>
                <a:lnTo>
                  <a:pt x="1352613" y="4838"/>
                </a:lnTo>
                <a:lnTo>
                  <a:pt x="1364995" y="2235"/>
                </a:lnTo>
                <a:lnTo>
                  <a:pt x="1401597" y="2044"/>
                </a:lnTo>
                <a:lnTo>
                  <a:pt x="1433918" y="1727"/>
                </a:lnTo>
                <a:lnTo>
                  <a:pt x="1462341" y="1346"/>
                </a:lnTo>
                <a:lnTo>
                  <a:pt x="1487220" y="927"/>
                </a:lnTo>
                <a:lnTo>
                  <a:pt x="1508925" y="533"/>
                </a:lnTo>
                <a:lnTo>
                  <a:pt x="1527810" y="215"/>
                </a:lnTo>
                <a:lnTo>
                  <a:pt x="1544231" y="25"/>
                </a:lnTo>
                <a:lnTo>
                  <a:pt x="1558569" y="0"/>
                </a:lnTo>
                <a:lnTo>
                  <a:pt x="1571167" y="190"/>
                </a:lnTo>
                <a:lnTo>
                  <a:pt x="1611553" y="4152"/>
                </a:lnTo>
                <a:lnTo>
                  <a:pt x="1653298" y="15595"/>
                </a:lnTo>
                <a:lnTo>
                  <a:pt x="1699463" y="30962"/>
                </a:lnTo>
                <a:lnTo>
                  <a:pt x="1716951" y="25031"/>
                </a:lnTo>
                <a:lnTo>
                  <a:pt x="1731835" y="19824"/>
                </a:lnTo>
                <a:lnTo>
                  <a:pt x="1744421" y="15328"/>
                </a:lnTo>
                <a:lnTo>
                  <a:pt x="1755013" y="11493"/>
                </a:lnTo>
                <a:lnTo>
                  <a:pt x="1763928" y="8305"/>
                </a:lnTo>
                <a:lnTo>
                  <a:pt x="1799386" y="825"/>
                </a:lnTo>
                <a:lnTo>
                  <a:pt x="1805177" y="1244"/>
                </a:lnTo>
                <a:lnTo>
                  <a:pt x="1811756" y="2057"/>
                </a:lnTo>
                <a:lnTo>
                  <a:pt x="1819427" y="3238"/>
                </a:lnTo>
                <a:lnTo>
                  <a:pt x="1828520" y="4749"/>
                </a:lnTo>
                <a:lnTo>
                  <a:pt x="1839315" y="6553"/>
                </a:lnTo>
                <a:lnTo>
                  <a:pt x="1852142" y="8648"/>
                </a:lnTo>
                <a:lnTo>
                  <a:pt x="1867293" y="10972"/>
                </a:lnTo>
                <a:lnTo>
                  <a:pt x="1885086" y="13512"/>
                </a:lnTo>
                <a:lnTo>
                  <a:pt x="1905838" y="16230"/>
                </a:lnTo>
                <a:lnTo>
                  <a:pt x="1918004" y="19862"/>
                </a:lnTo>
                <a:lnTo>
                  <a:pt x="1955507" y="35217"/>
                </a:lnTo>
                <a:lnTo>
                  <a:pt x="1976196" y="51422"/>
                </a:lnTo>
                <a:lnTo>
                  <a:pt x="1985683" y="57505"/>
                </a:lnTo>
                <a:lnTo>
                  <a:pt x="2025561" y="63957"/>
                </a:lnTo>
                <a:lnTo>
                  <a:pt x="2064359" y="68021"/>
                </a:lnTo>
                <a:lnTo>
                  <a:pt x="2114727" y="71056"/>
                </a:lnTo>
                <a:lnTo>
                  <a:pt x="2151760" y="72580"/>
                </a:lnTo>
                <a:lnTo>
                  <a:pt x="2163991" y="73113"/>
                </a:lnTo>
                <a:lnTo>
                  <a:pt x="2176183" y="73685"/>
                </a:lnTo>
                <a:lnTo>
                  <a:pt x="2188349" y="74358"/>
                </a:lnTo>
                <a:lnTo>
                  <a:pt x="2200490" y="75133"/>
                </a:lnTo>
                <a:lnTo>
                  <a:pt x="2199855" y="87274"/>
                </a:lnTo>
                <a:lnTo>
                  <a:pt x="2199881" y="99644"/>
                </a:lnTo>
                <a:lnTo>
                  <a:pt x="2200376" y="112204"/>
                </a:lnTo>
                <a:lnTo>
                  <a:pt x="2201151" y="124853"/>
                </a:lnTo>
                <a:lnTo>
                  <a:pt x="2202002" y="137540"/>
                </a:lnTo>
                <a:lnTo>
                  <a:pt x="2202764" y="150190"/>
                </a:lnTo>
                <a:lnTo>
                  <a:pt x="2203234" y="162737"/>
                </a:lnTo>
                <a:lnTo>
                  <a:pt x="2203234" y="175120"/>
                </a:lnTo>
                <a:lnTo>
                  <a:pt x="2189543" y="232079"/>
                </a:lnTo>
                <a:lnTo>
                  <a:pt x="2150122" y="257441"/>
                </a:lnTo>
                <a:lnTo>
                  <a:pt x="2100567" y="262750"/>
                </a:lnTo>
                <a:lnTo>
                  <a:pt x="2088260" y="263702"/>
                </a:lnTo>
                <a:lnTo>
                  <a:pt x="2049221" y="272592"/>
                </a:lnTo>
                <a:lnTo>
                  <a:pt x="2001824" y="288670"/>
                </a:lnTo>
                <a:lnTo>
                  <a:pt x="1990725" y="292595"/>
                </a:lnTo>
                <a:lnTo>
                  <a:pt x="1979701" y="296367"/>
                </a:lnTo>
                <a:lnTo>
                  <a:pt x="1935429" y="311124"/>
                </a:lnTo>
                <a:lnTo>
                  <a:pt x="1921408" y="310426"/>
                </a:lnTo>
                <a:lnTo>
                  <a:pt x="1907387" y="309752"/>
                </a:lnTo>
                <a:lnTo>
                  <a:pt x="1865312" y="307924"/>
                </a:lnTo>
                <a:lnTo>
                  <a:pt x="1837258" y="306781"/>
                </a:lnTo>
                <a:lnTo>
                  <a:pt x="1823237" y="306196"/>
                </a:lnTo>
                <a:lnTo>
                  <a:pt x="1781175" y="304368"/>
                </a:lnTo>
                <a:lnTo>
                  <a:pt x="1739125" y="302247"/>
                </a:lnTo>
                <a:lnTo>
                  <a:pt x="1697113" y="299656"/>
                </a:lnTo>
                <a:lnTo>
                  <a:pt x="1655140" y="296392"/>
                </a:lnTo>
                <a:lnTo>
                  <a:pt x="1602346" y="290995"/>
                </a:lnTo>
                <a:lnTo>
                  <a:pt x="1578343" y="285356"/>
                </a:lnTo>
                <a:lnTo>
                  <a:pt x="1580870" y="283984"/>
                </a:lnTo>
                <a:lnTo>
                  <a:pt x="1586903" y="282790"/>
                </a:lnTo>
                <a:lnTo>
                  <a:pt x="1595412" y="281736"/>
                </a:lnTo>
                <a:lnTo>
                  <a:pt x="1605330" y="280809"/>
                </a:lnTo>
                <a:lnTo>
                  <a:pt x="1615605" y="279946"/>
                </a:lnTo>
                <a:lnTo>
                  <a:pt x="1625206" y="279120"/>
                </a:lnTo>
                <a:lnTo>
                  <a:pt x="1633080" y="278282"/>
                </a:lnTo>
                <a:lnTo>
                  <a:pt x="1638160" y="277418"/>
                </a:lnTo>
                <a:lnTo>
                  <a:pt x="1639404" y="276466"/>
                </a:lnTo>
                <a:lnTo>
                  <a:pt x="1635785" y="275386"/>
                </a:lnTo>
                <a:lnTo>
                  <a:pt x="1585112" y="271081"/>
                </a:lnTo>
                <a:lnTo>
                  <a:pt x="1507693" y="266928"/>
                </a:lnTo>
                <a:lnTo>
                  <a:pt x="1456093" y="264617"/>
                </a:lnTo>
                <a:lnTo>
                  <a:pt x="1404492" y="262648"/>
                </a:lnTo>
                <a:lnTo>
                  <a:pt x="1352867" y="260984"/>
                </a:lnTo>
                <a:lnTo>
                  <a:pt x="1301242" y="259549"/>
                </a:lnTo>
                <a:lnTo>
                  <a:pt x="1249616" y="258279"/>
                </a:lnTo>
                <a:lnTo>
                  <a:pt x="1197978" y="257111"/>
                </a:lnTo>
                <a:lnTo>
                  <a:pt x="1146340" y="255981"/>
                </a:lnTo>
                <a:lnTo>
                  <a:pt x="1120520" y="255409"/>
                </a:lnTo>
                <a:lnTo>
                  <a:pt x="1068882" y="254215"/>
                </a:lnTo>
                <a:lnTo>
                  <a:pt x="1017257" y="252907"/>
                </a:lnTo>
                <a:lnTo>
                  <a:pt x="991438" y="252196"/>
                </a:lnTo>
                <a:lnTo>
                  <a:pt x="979144" y="255320"/>
                </a:lnTo>
                <a:lnTo>
                  <a:pt x="966876" y="258521"/>
                </a:lnTo>
                <a:lnTo>
                  <a:pt x="954595" y="261772"/>
                </a:lnTo>
                <a:lnTo>
                  <a:pt x="942314" y="265036"/>
                </a:lnTo>
                <a:lnTo>
                  <a:pt x="930020" y="268274"/>
                </a:lnTo>
                <a:lnTo>
                  <a:pt x="893013" y="277431"/>
                </a:lnTo>
                <a:lnTo>
                  <a:pt x="853401" y="285089"/>
                </a:lnTo>
                <a:lnTo>
                  <a:pt x="815390" y="290423"/>
                </a:lnTo>
                <a:lnTo>
                  <a:pt x="803262" y="291947"/>
                </a:lnTo>
                <a:lnTo>
                  <a:pt x="791298" y="293458"/>
                </a:lnTo>
                <a:lnTo>
                  <a:pt x="744753" y="300431"/>
                </a:lnTo>
                <a:lnTo>
                  <a:pt x="707008" y="306628"/>
                </a:lnTo>
                <a:lnTo>
                  <a:pt x="667791" y="313905"/>
                </a:lnTo>
                <a:lnTo>
                  <a:pt x="619455" y="323583"/>
                </a:lnTo>
                <a:lnTo>
                  <a:pt x="577240" y="320992"/>
                </a:lnTo>
                <a:lnTo>
                  <a:pt x="528383" y="315696"/>
                </a:lnTo>
                <a:lnTo>
                  <a:pt x="481228" y="303174"/>
                </a:lnTo>
                <a:lnTo>
                  <a:pt x="457555" y="292900"/>
                </a:lnTo>
                <a:lnTo>
                  <a:pt x="445719" y="288201"/>
                </a:lnTo>
                <a:lnTo>
                  <a:pt x="433755" y="284441"/>
                </a:lnTo>
                <a:lnTo>
                  <a:pt x="421512" y="282105"/>
                </a:lnTo>
                <a:lnTo>
                  <a:pt x="121361" y="266928"/>
                </a:lnTo>
                <a:lnTo>
                  <a:pt x="109385" y="262699"/>
                </a:lnTo>
                <a:lnTo>
                  <a:pt x="71716" y="252031"/>
                </a:lnTo>
                <a:lnTo>
                  <a:pt x="45021" y="250837"/>
                </a:lnTo>
                <a:lnTo>
                  <a:pt x="32727" y="250380"/>
                </a:lnTo>
                <a:lnTo>
                  <a:pt x="406" y="229107"/>
                </a:lnTo>
                <a:lnTo>
                  <a:pt x="0" y="218363"/>
                </a:lnTo>
                <a:lnTo>
                  <a:pt x="2400" y="207263"/>
                </a:lnTo>
                <a:lnTo>
                  <a:pt x="6540" y="195986"/>
                </a:lnTo>
                <a:lnTo>
                  <a:pt x="11302" y="184657"/>
                </a:lnTo>
                <a:lnTo>
                  <a:pt x="15582" y="173469"/>
                </a:lnTo>
                <a:lnTo>
                  <a:pt x="18872" y="158851"/>
                </a:lnTo>
                <a:lnTo>
                  <a:pt x="18110" y="153898"/>
                </a:lnTo>
                <a:lnTo>
                  <a:pt x="18110" y="148945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92877" y="2871228"/>
            <a:ext cx="2203450" cy="323850"/>
          </a:xfrm>
          <a:custGeom>
            <a:avLst/>
            <a:gdLst/>
            <a:ahLst/>
            <a:cxnLst/>
            <a:rect l="l" t="t" r="r" b="b"/>
            <a:pathLst>
              <a:path w="2203450" h="323850">
                <a:moveTo>
                  <a:pt x="3301" y="89903"/>
                </a:moveTo>
                <a:lnTo>
                  <a:pt x="50266" y="82016"/>
                </a:lnTo>
                <a:lnTo>
                  <a:pt x="102463" y="73126"/>
                </a:lnTo>
                <a:lnTo>
                  <a:pt x="116166" y="70777"/>
                </a:lnTo>
                <a:lnTo>
                  <a:pt x="160286" y="63474"/>
                </a:lnTo>
                <a:lnTo>
                  <a:pt x="201383" y="57543"/>
                </a:lnTo>
                <a:lnTo>
                  <a:pt x="241490" y="52489"/>
                </a:lnTo>
                <a:lnTo>
                  <a:pt x="298322" y="45707"/>
                </a:lnTo>
                <a:lnTo>
                  <a:pt x="310934" y="44145"/>
                </a:lnTo>
                <a:lnTo>
                  <a:pt x="323519" y="42468"/>
                </a:lnTo>
                <a:lnTo>
                  <a:pt x="336118" y="40741"/>
                </a:lnTo>
                <a:lnTo>
                  <a:pt x="348703" y="38989"/>
                </a:lnTo>
                <a:lnTo>
                  <a:pt x="361302" y="37287"/>
                </a:lnTo>
                <a:lnTo>
                  <a:pt x="399160" y="32943"/>
                </a:lnTo>
                <a:lnTo>
                  <a:pt x="469671" y="29946"/>
                </a:lnTo>
                <a:lnTo>
                  <a:pt x="514743" y="28790"/>
                </a:lnTo>
                <a:lnTo>
                  <a:pt x="559739" y="27736"/>
                </a:lnTo>
                <a:lnTo>
                  <a:pt x="604646" y="26758"/>
                </a:lnTo>
                <a:lnTo>
                  <a:pt x="649477" y="25857"/>
                </a:lnTo>
                <a:lnTo>
                  <a:pt x="694232" y="25031"/>
                </a:lnTo>
                <a:lnTo>
                  <a:pt x="738924" y="24269"/>
                </a:lnTo>
                <a:lnTo>
                  <a:pt x="783551" y="23558"/>
                </a:lnTo>
                <a:lnTo>
                  <a:pt x="828128" y="22885"/>
                </a:lnTo>
                <a:lnTo>
                  <a:pt x="872642" y="22263"/>
                </a:lnTo>
                <a:lnTo>
                  <a:pt x="917117" y="21653"/>
                </a:lnTo>
                <a:lnTo>
                  <a:pt x="961542" y="21082"/>
                </a:lnTo>
                <a:lnTo>
                  <a:pt x="1005928" y="20510"/>
                </a:lnTo>
                <a:lnTo>
                  <a:pt x="1050277" y="19951"/>
                </a:lnTo>
                <a:lnTo>
                  <a:pt x="1094613" y="19392"/>
                </a:lnTo>
                <a:lnTo>
                  <a:pt x="1138910" y="18808"/>
                </a:lnTo>
                <a:lnTo>
                  <a:pt x="1183195" y="18224"/>
                </a:lnTo>
                <a:lnTo>
                  <a:pt x="1227467" y="17602"/>
                </a:lnTo>
                <a:lnTo>
                  <a:pt x="1271727" y="16941"/>
                </a:lnTo>
                <a:lnTo>
                  <a:pt x="1315973" y="16243"/>
                </a:lnTo>
                <a:lnTo>
                  <a:pt x="1340370" y="8572"/>
                </a:lnTo>
                <a:lnTo>
                  <a:pt x="1352613" y="4826"/>
                </a:lnTo>
                <a:lnTo>
                  <a:pt x="1365021" y="2235"/>
                </a:lnTo>
                <a:lnTo>
                  <a:pt x="1401610" y="2044"/>
                </a:lnTo>
                <a:lnTo>
                  <a:pt x="1433918" y="1739"/>
                </a:lnTo>
                <a:lnTo>
                  <a:pt x="1462328" y="1346"/>
                </a:lnTo>
                <a:lnTo>
                  <a:pt x="1487195" y="939"/>
                </a:lnTo>
                <a:lnTo>
                  <a:pt x="1508886" y="546"/>
                </a:lnTo>
                <a:lnTo>
                  <a:pt x="1527759" y="228"/>
                </a:lnTo>
                <a:lnTo>
                  <a:pt x="1544180" y="25"/>
                </a:lnTo>
                <a:lnTo>
                  <a:pt x="1558505" y="0"/>
                </a:lnTo>
                <a:lnTo>
                  <a:pt x="1571104" y="203"/>
                </a:lnTo>
                <a:lnTo>
                  <a:pt x="1611477" y="4165"/>
                </a:lnTo>
                <a:lnTo>
                  <a:pt x="1653222" y="15608"/>
                </a:lnTo>
                <a:lnTo>
                  <a:pt x="1699387" y="30975"/>
                </a:lnTo>
                <a:lnTo>
                  <a:pt x="1716900" y="25044"/>
                </a:lnTo>
                <a:lnTo>
                  <a:pt x="1731797" y="19837"/>
                </a:lnTo>
                <a:lnTo>
                  <a:pt x="1744395" y="15341"/>
                </a:lnTo>
                <a:lnTo>
                  <a:pt x="1755000" y="11506"/>
                </a:lnTo>
                <a:lnTo>
                  <a:pt x="1763928" y="8318"/>
                </a:lnTo>
                <a:lnTo>
                  <a:pt x="1799424" y="838"/>
                </a:lnTo>
                <a:lnTo>
                  <a:pt x="1805216" y="1257"/>
                </a:lnTo>
                <a:lnTo>
                  <a:pt x="1811807" y="2070"/>
                </a:lnTo>
                <a:lnTo>
                  <a:pt x="1819478" y="3251"/>
                </a:lnTo>
                <a:lnTo>
                  <a:pt x="1828558" y="4762"/>
                </a:lnTo>
                <a:lnTo>
                  <a:pt x="1839366" y="6565"/>
                </a:lnTo>
                <a:lnTo>
                  <a:pt x="1852193" y="8661"/>
                </a:lnTo>
                <a:lnTo>
                  <a:pt x="1867344" y="10985"/>
                </a:lnTo>
                <a:lnTo>
                  <a:pt x="1885137" y="13525"/>
                </a:lnTo>
                <a:lnTo>
                  <a:pt x="1905889" y="16243"/>
                </a:lnTo>
                <a:lnTo>
                  <a:pt x="1918081" y="19888"/>
                </a:lnTo>
                <a:lnTo>
                  <a:pt x="1955533" y="35267"/>
                </a:lnTo>
                <a:lnTo>
                  <a:pt x="1976196" y="51485"/>
                </a:lnTo>
                <a:lnTo>
                  <a:pt x="1985708" y="57569"/>
                </a:lnTo>
                <a:lnTo>
                  <a:pt x="2025599" y="64008"/>
                </a:lnTo>
                <a:lnTo>
                  <a:pt x="2064397" y="68046"/>
                </a:lnTo>
                <a:lnTo>
                  <a:pt x="2114753" y="71069"/>
                </a:lnTo>
                <a:lnTo>
                  <a:pt x="2151773" y="72605"/>
                </a:lnTo>
                <a:lnTo>
                  <a:pt x="2164003" y="73126"/>
                </a:lnTo>
                <a:lnTo>
                  <a:pt x="2176195" y="73710"/>
                </a:lnTo>
                <a:lnTo>
                  <a:pt x="2188362" y="74371"/>
                </a:lnTo>
                <a:lnTo>
                  <a:pt x="2200503" y="75145"/>
                </a:lnTo>
                <a:lnTo>
                  <a:pt x="2199881" y="87287"/>
                </a:lnTo>
                <a:lnTo>
                  <a:pt x="2199919" y="99656"/>
                </a:lnTo>
                <a:lnTo>
                  <a:pt x="2200414" y="112204"/>
                </a:lnTo>
                <a:lnTo>
                  <a:pt x="2201176" y="124853"/>
                </a:lnTo>
                <a:lnTo>
                  <a:pt x="2202040" y="137541"/>
                </a:lnTo>
                <a:lnTo>
                  <a:pt x="2202802" y="150190"/>
                </a:lnTo>
                <a:lnTo>
                  <a:pt x="2203259" y="162737"/>
                </a:lnTo>
                <a:lnTo>
                  <a:pt x="2203259" y="175120"/>
                </a:lnTo>
                <a:lnTo>
                  <a:pt x="2189492" y="232079"/>
                </a:lnTo>
                <a:lnTo>
                  <a:pt x="2150097" y="257454"/>
                </a:lnTo>
                <a:lnTo>
                  <a:pt x="2100579" y="262763"/>
                </a:lnTo>
                <a:lnTo>
                  <a:pt x="2088248" y="263715"/>
                </a:lnTo>
                <a:lnTo>
                  <a:pt x="2049246" y="272605"/>
                </a:lnTo>
                <a:lnTo>
                  <a:pt x="2001850" y="288671"/>
                </a:lnTo>
                <a:lnTo>
                  <a:pt x="1990737" y="292595"/>
                </a:lnTo>
                <a:lnTo>
                  <a:pt x="1979663" y="296367"/>
                </a:lnTo>
                <a:lnTo>
                  <a:pt x="1935352" y="311137"/>
                </a:lnTo>
                <a:lnTo>
                  <a:pt x="1921332" y="310438"/>
                </a:lnTo>
                <a:lnTo>
                  <a:pt x="1907311" y="309765"/>
                </a:lnTo>
                <a:lnTo>
                  <a:pt x="1865236" y="307936"/>
                </a:lnTo>
                <a:lnTo>
                  <a:pt x="1837182" y="306793"/>
                </a:lnTo>
                <a:lnTo>
                  <a:pt x="1823161" y="306209"/>
                </a:lnTo>
                <a:lnTo>
                  <a:pt x="1781111" y="304380"/>
                </a:lnTo>
                <a:lnTo>
                  <a:pt x="1739087" y="302260"/>
                </a:lnTo>
                <a:lnTo>
                  <a:pt x="1697113" y="299669"/>
                </a:lnTo>
                <a:lnTo>
                  <a:pt x="1655190" y="296405"/>
                </a:lnTo>
                <a:lnTo>
                  <a:pt x="1602358" y="291007"/>
                </a:lnTo>
                <a:lnTo>
                  <a:pt x="1578317" y="285369"/>
                </a:lnTo>
                <a:lnTo>
                  <a:pt x="1580832" y="283997"/>
                </a:lnTo>
                <a:lnTo>
                  <a:pt x="1586864" y="282803"/>
                </a:lnTo>
                <a:lnTo>
                  <a:pt x="1595361" y="281749"/>
                </a:lnTo>
                <a:lnTo>
                  <a:pt x="1605280" y="280822"/>
                </a:lnTo>
                <a:lnTo>
                  <a:pt x="1615554" y="279958"/>
                </a:lnTo>
                <a:lnTo>
                  <a:pt x="1625142" y="279133"/>
                </a:lnTo>
                <a:lnTo>
                  <a:pt x="1633004" y="278295"/>
                </a:lnTo>
                <a:lnTo>
                  <a:pt x="1638084" y="277431"/>
                </a:lnTo>
                <a:lnTo>
                  <a:pt x="1639341" y="276479"/>
                </a:lnTo>
                <a:lnTo>
                  <a:pt x="1635709" y="275399"/>
                </a:lnTo>
                <a:lnTo>
                  <a:pt x="1585036" y="271094"/>
                </a:lnTo>
                <a:lnTo>
                  <a:pt x="1507617" y="266941"/>
                </a:lnTo>
                <a:lnTo>
                  <a:pt x="1456029" y="264629"/>
                </a:lnTo>
                <a:lnTo>
                  <a:pt x="1404429" y="262661"/>
                </a:lnTo>
                <a:lnTo>
                  <a:pt x="1352829" y="260997"/>
                </a:lnTo>
                <a:lnTo>
                  <a:pt x="1301216" y="259562"/>
                </a:lnTo>
                <a:lnTo>
                  <a:pt x="1249603" y="258292"/>
                </a:lnTo>
                <a:lnTo>
                  <a:pt x="1197978" y="257124"/>
                </a:lnTo>
                <a:lnTo>
                  <a:pt x="1146365" y="255993"/>
                </a:lnTo>
                <a:lnTo>
                  <a:pt x="1120546" y="255422"/>
                </a:lnTo>
                <a:lnTo>
                  <a:pt x="1068933" y="254228"/>
                </a:lnTo>
                <a:lnTo>
                  <a:pt x="1017295" y="252920"/>
                </a:lnTo>
                <a:lnTo>
                  <a:pt x="991488" y="252209"/>
                </a:lnTo>
                <a:lnTo>
                  <a:pt x="979169" y="255333"/>
                </a:lnTo>
                <a:lnTo>
                  <a:pt x="966876" y="258533"/>
                </a:lnTo>
                <a:lnTo>
                  <a:pt x="954595" y="261785"/>
                </a:lnTo>
                <a:lnTo>
                  <a:pt x="942314" y="265049"/>
                </a:lnTo>
                <a:lnTo>
                  <a:pt x="930033" y="268287"/>
                </a:lnTo>
                <a:lnTo>
                  <a:pt x="880656" y="280187"/>
                </a:lnTo>
                <a:lnTo>
                  <a:pt x="840384" y="287083"/>
                </a:lnTo>
                <a:lnTo>
                  <a:pt x="803224" y="291960"/>
                </a:lnTo>
                <a:lnTo>
                  <a:pt x="791286" y="293471"/>
                </a:lnTo>
                <a:lnTo>
                  <a:pt x="744753" y="300443"/>
                </a:lnTo>
                <a:lnTo>
                  <a:pt x="706983" y="306641"/>
                </a:lnTo>
                <a:lnTo>
                  <a:pt x="667765" y="313905"/>
                </a:lnTo>
                <a:lnTo>
                  <a:pt x="633704" y="320725"/>
                </a:lnTo>
                <a:lnTo>
                  <a:pt x="619480" y="323570"/>
                </a:lnTo>
                <a:lnTo>
                  <a:pt x="577240" y="321005"/>
                </a:lnTo>
                <a:lnTo>
                  <a:pt x="528383" y="315722"/>
                </a:lnTo>
                <a:lnTo>
                  <a:pt x="481177" y="303187"/>
                </a:lnTo>
                <a:lnTo>
                  <a:pt x="457492" y="292912"/>
                </a:lnTo>
                <a:lnTo>
                  <a:pt x="445668" y="288213"/>
                </a:lnTo>
                <a:lnTo>
                  <a:pt x="433717" y="284441"/>
                </a:lnTo>
                <a:lnTo>
                  <a:pt x="421512" y="282105"/>
                </a:lnTo>
                <a:lnTo>
                  <a:pt x="121284" y="266941"/>
                </a:lnTo>
                <a:lnTo>
                  <a:pt x="109283" y="262712"/>
                </a:lnTo>
                <a:lnTo>
                  <a:pt x="71627" y="252018"/>
                </a:lnTo>
                <a:lnTo>
                  <a:pt x="44957" y="250850"/>
                </a:lnTo>
                <a:lnTo>
                  <a:pt x="32677" y="250393"/>
                </a:lnTo>
                <a:lnTo>
                  <a:pt x="380" y="229082"/>
                </a:lnTo>
                <a:lnTo>
                  <a:pt x="0" y="218325"/>
                </a:lnTo>
                <a:lnTo>
                  <a:pt x="2438" y="207213"/>
                </a:lnTo>
                <a:lnTo>
                  <a:pt x="6591" y="195910"/>
                </a:lnTo>
                <a:lnTo>
                  <a:pt x="11341" y="184581"/>
                </a:lnTo>
                <a:lnTo>
                  <a:pt x="15582" y="173367"/>
                </a:lnTo>
                <a:lnTo>
                  <a:pt x="18922" y="158864"/>
                </a:lnTo>
                <a:lnTo>
                  <a:pt x="18033" y="153911"/>
                </a:lnTo>
                <a:lnTo>
                  <a:pt x="18033" y="148958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270628" y="1792478"/>
            <a:ext cx="8731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270" dirty="0">
                <a:latin typeface="Arial"/>
                <a:cs typeface="Arial"/>
              </a:rPr>
              <a:t>Tax  </a:t>
            </a:r>
            <a:r>
              <a:rPr sz="1800" spc="45" dirty="0">
                <a:latin typeface="Arial"/>
                <a:cs typeface="Arial"/>
              </a:rPr>
              <a:t>f</a:t>
            </a:r>
            <a:r>
              <a:rPr sz="1800" spc="-25" dirty="0">
                <a:latin typeface="Arial"/>
                <a:cs typeface="Arial"/>
              </a:rPr>
              <a:t>in</a:t>
            </a:r>
            <a:r>
              <a:rPr sz="1800" spc="-100" dirty="0">
                <a:latin typeface="Arial"/>
                <a:cs typeface="Arial"/>
              </a:rPr>
              <a:t>an</a:t>
            </a:r>
            <a:r>
              <a:rPr sz="1800" spc="-80" dirty="0">
                <a:latin typeface="Arial"/>
                <a:cs typeface="Arial"/>
              </a:rPr>
              <a:t>ci</a:t>
            </a:r>
            <a:r>
              <a:rPr sz="1800" spc="-60" dirty="0">
                <a:latin typeface="Arial"/>
                <a:cs typeface="Arial"/>
              </a:rPr>
              <a:t>n</a:t>
            </a:r>
            <a:r>
              <a:rPr sz="1800" spc="-155" dirty="0"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47508" y="1917293"/>
            <a:ext cx="361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15" dirty="0">
                <a:latin typeface="Arial"/>
                <a:cs typeface="Arial"/>
              </a:rPr>
              <a:t>JK</a:t>
            </a:r>
            <a:r>
              <a:rPr sz="1800" spc="-140" dirty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293108" y="2765170"/>
            <a:ext cx="94741" cy="1059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12513" y="2365501"/>
            <a:ext cx="227329" cy="483234"/>
          </a:xfrm>
          <a:custGeom>
            <a:avLst/>
            <a:gdLst/>
            <a:ahLst/>
            <a:cxnLst/>
            <a:rect l="l" t="t" r="r" b="b"/>
            <a:pathLst>
              <a:path w="227329" h="483235">
                <a:moveTo>
                  <a:pt x="215671" y="0"/>
                </a:moveTo>
                <a:lnTo>
                  <a:pt x="0" y="469963"/>
                </a:lnTo>
                <a:lnTo>
                  <a:pt x="1244" y="482638"/>
                </a:lnTo>
                <a:lnTo>
                  <a:pt x="11417" y="475475"/>
                </a:lnTo>
                <a:lnTo>
                  <a:pt x="227101" y="5334"/>
                </a:lnTo>
                <a:lnTo>
                  <a:pt x="215671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2529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757</Words>
  <Application>Microsoft Macintosh PowerPoint</Application>
  <PresentationFormat>On-screen Show (4:3)</PresentationFormat>
  <Paragraphs>154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PowerPoint Presentation</vt:lpstr>
      <vt:lpstr>4 strategic policies to improve HF</vt:lpstr>
      <vt:lpstr>1. What to buy ??</vt:lpstr>
      <vt:lpstr>PowerPoint Presentation</vt:lpstr>
      <vt:lpstr>Mostly “merit goods” &amp; “private goods”  Government : steering &amp; monitoring  Financing: insurance, OOP, tax (for the  poor)</vt:lpstr>
      <vt:lpstr>PowerPoint Presentation</vt:lpstr>
      <vt:lpstr>Financing PH</vt:lpstr>
      <vt:lpstr>Regulation on Health Financing</vt:lpstr>
      <vt:lpstr>UHC: The fallacy of the “magic cube”</vt:lpstr>
      <vt:lpstr>PowerPoint Presentation</vt:lpstr>
      <vt:lpstr>* AG 2010 * SEARO 2011</vt:lpstr>
      <vt:lpstr>Health y Indonesia Program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15</cp:revision>
  <dcterms:created xsi:type="dcterms:W3CDTF">2017-11-04T16:59:32Z</dcterms:created>
  <dcterms:modified xsi:type="dcterms:W3CDTF">2018-04-05T07:26:34Z</dcterms:modified>
</cp:coreProperties>
</file>