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F56B7F-1C83-4A44-9F80-7D2359C2F3F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9735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A08F-D976-4716-A217-518B17045A9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2217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2F4-A287-4452-B4E6-7CE9DDBB61B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7907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6632-1CF0-4E9E-9381-F5CFC73F494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87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80B47F-59A5-4F0F-BEEF-C0DE4441F89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1054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1DC-60C4-4023-AEE2-F016D8F2F05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79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CB35-6DE7-4DCD-AA16-EA14491AF86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024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DE38-2690-48BA-A8EF-CF5DA60C289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5307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D011-01D3-40B6-8303-5D1E9F9B1FC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3869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5AD-B52A-4C61-9290-E7913F5354A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057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DF8A60-FFDE-4804-813A-BFE6211258A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0252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0CF1BDF-C02E-44E3-9BDE-2621F66FBADF}" type="slidenum">
              <a:rPr lang="en-US" smtClean="0">
                <a:latin typeface="Franklin Gothic Book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3722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g"/><Relationship Id="rId20" Type="http://schemas.openxmlformats.org/officeDocument/2006/relationships/image" Target="../media/image27.jp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4.png"/><Relationship Id="rId26" Type="http://schemas.openxmlformats.org/officeDocument/2006/relationships/image" Target="../media/image32.png"/><Relationship Id="rId27" Type="http://schemas.openxmlformats.org/officeDocument/2006/relationships/image" Target="../media/image33.jpg"/><Relationship Id="rId28" Type="http://schemas.openxmlformats.org/officeDocument/2006/relationships/image" Target="../media/image34.jpg"/><Relationship Id="rId29" Type="http://schemas.openxmlformats.org/officeDocument/2006/relationships/image" Target="../media/image35.png"/><Relationship Id="rId10" Type="http://schemas.openxmlformats.org/officeDocument/2006/relationships/image" Target="../media/image17.jpg"/><Relationship Id="rId11" Type="http://schemas.openxmlformats.org/officeDocument/2006/relationships/image" Target="../media/image18.jpg"/><Relationship Id="rId12" Type="http://schemas.openxmlformats.org/officeDocument/2006/relationships/image" Target="../media/image19.jpg"/><Relationship Id="rId13" Type="http://schemas.openxmlformats.org/officeDocument/2006/relationships/image" Target="../media/image20.jpg"/><Relationship Id="rId14" Type="http://schemas.openxmlformats.org/officeDocument/2006/relationships/image" Target="../media/image21.jpg"/><Relationship Id="rId15" Type="http://schemas.openxmlformats.org/officeDocument/2006/relationships/image" Target="../media/image22.jpg"/><Relationship Id="rId16" Type="http://schemas.openxmlformats.org/officeDocument/2006/relationships/image" Target="../media/image23.jpg"/><Relationship Id="rId17" Type="http://schemas.openxmlformats.org/officeDocument/2006/relationships/image" Target="../media/image24.jpg"/><Relationship Id="rId18" Type="http://schemas.openxmlformats.org/officeDocument/2006/relationships/image" Target="../media/image25.jpg"/><Relationship Id="rId1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584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81400"/>
            <a:ext cx="563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prstClr val="black"/>
                </a:solidFill>
              </a:rPr>
              <a:t>Pembiayaan</a:t>
            </a:r>
            <a:r>
              <a:rPr lang="en-US" sz="2000" b="1" dirty="0" smtClean="0">
                <a:solidFill>
                  <a:prstClr val="black"/>
                </a:solidFill>
              </a:rPr>
              <a:t> &amp; </a:t>
            </a:r>
            <a:r>
              <a:rPr lang="en-US" sz="2000" b="1" dirty="0" err="1" smtClean="0">
                <a:solidFill>
                  <a:prstClr val="black"/>
                </a:solidFill>
              </a:rPr>
              <a:t>Penganggaran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Kesehatan</a:t>
            </a:r>
            <a:r>
              <a:rPr lang="en-US" sz="2000" b="1" dirty="0" smtClean="0">
                <a:solidFill>
                  <a:prstClr val="black"/>
                </a:solidFill>
              </a:rPr>
              <a:t/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white"/>
                </a:solidFill>
              </a:rPr>
              <a:t>Anggun Nabila, SKM, MKM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3250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75" y="214312"/>
            <a:ext cx="8629650" cy="643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7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3334" y="6278245"/>
            <a:ext cx="2628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HT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0703" y="254000"/>
            <a:ext cx="790320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3230">
              <a:lnSpc>
                <a:spcPct val="100000"/>
              </a:lnSpc>
              <a:spcBef>
                <a:spcPts val="100"/>
              </a:spcBef>
              <a:tabLst>
                <a:tab pos="2384425" algn="l"/>
              </a:tabLst>
            </a:pPr>
            <a:r>
              <a:rPr sz="4000" spc="-5" dirty="0"/>
              <a:t>Perfectly Competitive </a:t>
            </a:r>
            <a:r>
              <a:rPr sz="4000" spc="-495" dirty="0"/>
              <a:t>Market</a:t>
            </a:r>
            <a:r>
              <a:rPr sz="4000" spc="-495" dirty="0">
                <a:latin typeface="Wingdings"/>
                <a:cs typeface="Wingdings"/>
              </a:rPr>
              <a:t></a:t>
            </a:r>
            <a:r>
              <a:rPr sz="4000" spc="-495" dirty="0">
                <a:latin typeface="Times New Roman"/>
                <a:cs typeface="Times New Roman"/>
              </a:rPr>
              <a:t> </a:t>
            </a:r>
            <a:r>
              <a:rPr sz="4000" spc="-5" dirty="0"/>
              <a:t>efficient</a:t>
            </a:r>
            <a:r>
              <a:rPr sz="4000" spc="5" dirty="0"/>
              <a:t> </a:t>
            </a:r>
            <a:r>
              <a:rPr sz="4000" dirty="0"/>
              <a:t>&amp;	</a:t>
            </a:r>
            <a:r>
              <a:rPr sz="4000" spc="-5" dirty="0"/>
              <a:t>Effective, </a:t>
            </a:r>
            <a:r>
              <a:rPr sz="4000" dirty="0"/>
              <a:t>But </a:t>
            </a:r>
            <a:r>
              <a:rPr sz="4000" spc="-5" dirty="0"/>
              <a:t>It Must</a:t>
            </a:r>
            <a:r>
              <a:rPr sz="4000" spc="-55" dirty="0"/>
              <a:t> </a:t>
            </a:r>
            <a:r>
              <a:rPr sz="4000" dirty="0"/>
              <a:t>be: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55496"/>
            <a:ext cx="7899400" cy="41078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Limited resources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Free entry </a:t>
            </a:r>
            <a:r>
              <a:rPr sz="2800" dirty="0">
                <a:latin typeface="Arial"/>
                <a:cs typeface="Arial"/>
              </a:rPr>
              <a:t>and exit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Information symetry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Consumer rational—his/her utility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function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Decision by </a:t>
            </a:r>
            <a:r>
              <a:rPr sz="2800" spc="-5" dirty="0">
                <a:latin typeface="Arial"/>
                <a:cs typeface="Arial"/>
              </a:rPr>
              <a:t>consumer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(independent)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Economy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scale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No</a:t>
            </a:r>
            <a:r>
              <a:rPr sz="2800" spc="-5" dirty="0">
                <a:latin typeface="Arial"/>
                <a:cs typeface="Arial"/>
              </a:rPr>
              <a:t> externality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Term: monopoly, monopsony, natural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monopoly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57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200025"/>
            <a:ext cx="8572500" cy="646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48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2727" y="1479177"/>
            <a:ext cx="2908300" cy="872938"/>
          </a:xfrm>
          <a:custGeom>
            <a:avLst/>
            <a:gdLst/>
            <a:ahLst/>
            <a:cxnLst/>
            <a:rect l="l" t="t" r="r" b="b"/>
            <a:pathLst>
              <a:path w="3199129" h="989330">
                <a:moveTo>
                  <a:pt x="0" y="989076"/>
                </a:moveTo>
                <a:lnTo>
                  <a:pt x="3198876" y="989076"/>
                </a:lnTo>
                <a:lnTo>
                  <a:pt x="3198876" y="0"/>
                </a:lnTo>
                <a:lnTo>
                  <a:pt x="0" y="0"/>
                </a:lnTo>
                <a:lnTo>
                  <a:pt x="0" y="989076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186" y="1473798"/>
            <a:ext cx="2922155" cy="886384"/>
          </a:xfrm>
          <a:custGeom>
            <a:avLst/>
            <a:gdLst/>
            <a:ahLst/>
            <a:cxnLst/>
            <a:rect l="l" t="t" r="r" b="b"/>
            <a:pathLst>
              <a:path w="3214370" h="1004569">
                <a:moveTo>
                  <a:pt x="3214116" y="0"/>
                </a:moveTo>
                <a:lnTo>
                  <a:pt x="0" y="0"/>
                </a:lnTo>
                <a:lnTo>
                  <a:pt x="0" y="1004316"/>
                </a:lnTo>
                <a:lnTo>
                  <a:pt x="3214116" y="1004316"/>
                </a:lnTo>
                <a:lnTo>
                  <a:pt x="3214116" y="996696"/>
                </a:lnTo>
                <a:lnTo>
                  <a:pt x="13715" y="996696"/>
                </a:lnTo>
                <a:lnTo>
                  <a:pt x="6095" y="990600"/>
                </a:lnTo>
                <a:lnTo>
                  <a:pt x="13715" y="990600"/>
                </a:lnTo>
                <a:lnTo>
                  <a:pt x="13715" y="13716"/>
                </a:lnTo>
                <a:lnTo>
                  <a:pt x="6095" y="13716"/>
                </a:lnTo>
                <a:lnTo>
                  <a:pt x="13715" y="6096"/>
                </a:lnTo>
                <a:lnTo>
                  <a:pt x="3214116" y="6096"/>
                </a:lnTo>
                <a:lnTo>
                  <a:pt x="3214116" y="0"/>
                </a:lnTo>
                <a:close/>
              </a:path>
              <a:path w="3214370" h="1004569">
                <a:moveTo>
                  <a:pt x="13715" y="990600"/>
                </a:moveTo>
                <a:lnTo>
                  <a:pt x="6095" y="990600"/>
                </a:lnTo>
                <a:lnTo>
                  <a:pt x="13715" y="996696"/>
                </a:lnTo>
                <a:lnTo>
                  <a:pt x="13715" y="990600"/>
                </a:lnTo>
                <a:close/>
              </a:path>
              <a:path w="3214370" h="1004569">
                <a:moveTo>
                  <a:pt x="3200399" y="990600"/>
                </a:moveTo>
                <a:lnTo>
                  <a:pt x="13715" y="990600"/>
                </a:lnTo>
                <a:lnTo>
                  <a:pt x="13715" y="996696"/>
                </a:lnTo>
                <a:lnTo>
                  <a:pt x="3200399" y="996696"/>
                </a:lnTo>
                <a:lnTo>
                  <a:pt x="3200399" y="990600"/>
                </a:lnTo>
                <a:close/>
              </a:path>
              <a:path w="3214370" h="1004569">
                <a:moveTo>
                  <a:pt x="3200399" y="6096"/>
                </a:moveTo>
                <a:lnTo>
                  <a:pt x="3200399" y="996696"/>
                </a:lnTo>
                <a:lnTo>
                  <a:pt x="3206496" y="990600"/>
                </a:lnTo>
                <a:lnTo>
                  <a:pt x="3214116" y="990600"/>
                </a:lnTo>
                <a:lnTo>
                  <a:pt x="3214116" y="13716"/>
                </a:lnTo>
                <a:lnTo>
                  <a:pt x="3206496" y="13716"/>
                </a:lnTo>
                <a:lnTo>
                  <a:pt x="3200399" y="6096"/>
                </a:lnTo>
                <a:close/>
              </a:path>
              <a:path w="3214370" h="1004569">
                <a:moveTo>
                  <a:pt x="3214116" y="990600"/>
                </a:moveTo>
                <a:lnTo>
                  <a:pt x="3206496" y="990600"/>
                </a:lnTo>
                <a:lnTo>
                  <a:pt x="3200399" y="996696"/>
                </a:lnTo>
                <a:lnTo>
                  <a:pt x="3214116" y="996696"/>
                </a:lnTo>
                <a:lnTo>
                  <a:pt x="3214116" y="990600"/>
                </a:lnTo>
                <a:close/>
              </a:path>
              <a:path w="3214370" h="1004569">
                <a:moveTo>
                  <a:pt x="13715" y="6096"/>
                </a:moveTo>
                <a:lnTo>
                  <a:pt x="6095" y="13716"/>
                </a:lnTo>
                <a:lnTo>
                  <a:pt x="13715" y="13716"/>
                </a:lnTo>
                <a:lnTo>
                  <a:pt x="13715" y="6096"/>
                </a:lnTo>
                <a:close/>
              </a:path>
              <a:path w="3214370" h="1004569">
                <a:moveTo>
                  <a:pt x="3200399" y="6096"/>
                </a:moveTo>
                <a:lnTo>
                  <a:pt x="13715" y="6096"/>
                </a:lnTo>
                <a:lnTo>
                  <a:pt x="13715" y="13716"/>
                </a:lnTo>
                <a:lnTo>
                  <a:pt x="3200399" y="13716"/>
                </a:lnTo>
                <a:lnTo>
                  <a:pt x="3200399" y="6096"/>
                </a:lnTo>
                <a:close/>
              </a:path>
              <a:path w="3214370" h="1004569">
                <a:moveTo>
                  <a:pt x="3214116" y="6096"/>
                </a:moveTo>
                <a:lnTo>
                  <a:pt x="3200399" y="6096"/>
                </a:lnTo>
                <a:lnTo>
                  <a:pt x="3206496" y="13716"/>
                </a:lnTo>
                <a:lnTo>
                  <a:pt x="3214116" y="13716"/>
                </a:lnTo>
                <a:lnTo>
                  <a:pt x="32141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2622177"/>
            <a:ext cx="2908300" cy="808504"/>
          </a:xfrm>
          <a:custGeom>
            <a:avLst/>
            <a:gdLst/>
            <a:ahLst/>
            <a:cxnLst/>
            <a:rect l="l" t="t" r="r" b="b"/>
            <a:pathLst>
              <a:path w="3199129" h="916304">
                <a:moveTo>
                  <a:pt x="3198876" y="915924"/>
                </a:moveTo>
                <a:lnTo>
                  <a:pt x="3198876" y="0"/>
                </a:lnTo>
                <a:lnTo>
                  <a:pt x="0" y="0"/>
                </a:lnTo>
                <a:lnTo>
                  <a:pt x="0" y="915924"/>
                </a:lnTo>
                <a:lnTo>
                  <a:pt x="3198876" y="915924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458" y="2616798"/>
            <a:ext cx="2922155" cy="813546"/>
          </a:xfrm>
          <a:custGeom>
            <a:avLst/>
            <a:gdLst/>
            <a:ahLst/>
            <a:cxnLst/>
            <a:rect l="l" t="t" r="r" b="b"/>
            <a:pathLst>
              <a:path w="3214370" h="922020">
                <a:moveTo>
                  <a:pt x="3214116" y="0"/>
                </a:moveTo>
                <a:lnTo>
                  <a:pt x="0" y="0"/>
                </a:lnTo>
                <a:lnTo>
                  <a:pt x="0" y="922020"/>
                </a:lnTo>
                <a:lnTo>
                  <a:pt x="13715" y="922020"/>
                </a:lnTo>
                <a:lnTo>
                  <a:pt x="13715" y="13716"/>
                </a:lnTo>
                <a:lnTo>
                  <a:pt x="6096" y="13716"/>
                </a:lnTo>
                <a:lnTo>
                  <a:pt x="13715" y="6096"/>
                </a:lnTo>
                <a:lnTo>
                  <a:pt x="3214116" y="6096"/>
                </a:lnTo>
                <a:lnTo>
                  <a:pt x="3214116" y="0"/>
                </a:lnTo>
                <a:close/>
              </a:path>
              <a:path w="3214370" h="922020">
                <a:moveTo>
                  <a:pt x="3200400" y="6096"/>
                </a:moveTo>
                <a:lnTo>
                  <a:pt x="3200400" y="922020"/>
                </a:lnTo>
                <a:lnTo>
                  <a:pt x="3214116" y="922020"/>
                </a:lnTo>
                <a:lnTo>
                  <a:pt x="3214116" y="13716"/>
                </a:lnTo>
                <a:lnTo>
                  <a:pt x="3206496" y="13716"/>
                </a:lnTo>
                <a:lnTo>
                  <a:pt x="3200400" y="6096"/>
                </a:lnTo>
                <a:close/>
              </a:path>
              <a:path w="3214370" h="922020">
                <a:moveTo>
                  <a:pt x="13715" y="6096"/>
                </a:moveTo>
                <a:lnTo>
                  <a:pt x="6096" y="13716"/>
                </a:lnTo>
                <a:lnTo>
                  <a:pt x="13715" y="13716"/>
                </a:lnTo>
                <a:lnTo>
                  <a:pt x="13715" y="6096"/>
                </a:lnTo>
                <a:close/>
              </a:path>
              <a:path w="3214370" h="922020">
                <a:moveTo>
                  <a:pt x="3200400" y="6096"/>
                </a:moveTo>
                <a:lnTo>
                  <a:pt x="13715" y="6096"/>
                </a:lnTo>
                <a:lnTo>
                  <a:pt x="13715" y="13716"/>
                </a:lnTo>
                <a:lnTo>
                  <a:pt x="3200400" y="13716"/>
                </a:lnTo>
                <a:lnTo>
                  <a:pt x="3200400" y="6096"/>
                </a:lnTo>
                <a:close/>
              </a:path>
              <a:path w="3214370" h="922020">
                <a:moveTo>
                  <a:pt x="3214116" y="6096"/>
                </a:moveTo>
                <a:lnTo>
                  <a:pt x="3200400" y="6096"/>
                </a:lnTo>
                <a:lnTo>
                  <a:pt x="3206496" y="13716"/>
                </a:lnTo>
                <a:lnTo>
                  <a:pt x="3214116" y="13716"/>
                </a:lnTo>
                <a:lnTo>
                  <a:pt x="32141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6909" y="1546413"/>
            <a:ext cx="2908300" cy="1884269"/>
          </a:xfrm>
          <a:custGeom>
            <a:avLst/>
            <a:gdLst/>
            <a:ahLst/>
            <a:cxnLst/>
            <a:rect l="l" t="t" r="r" b="b"/>
            <a:pathLst>
              <a:path w="3199129" h="2135504">
                <a:moveTo>
                  <a:pt x="3198876" y="2135124"/>
                </a:moveTo>
                <a:lnTo>
                  <a:pt x="3198876" y="0"/>
                </a:lnTo>
                <a:lnTo>
                  <a:pt x="0" y="0"/>
                </a:lnTo>
                <a:lnTo>
                  <a:pt x="0" y="2135124"/>
                </a:lnTo>
                <a:lnTo>
                  <a:pt x="3198876" y="2135124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51367" y="1541033"/>
            <a:ext cx="2922155" cy="1889312"/>
          </a:xfrm>
          <a:custGeom>
            <a:avLst/>
            <a:gdLst/>
            <a:ahLst/>
            <a:cxnLst/>
            <a:rect l="l" t="t" r="r" b="b"/>
            <a:pathLst>
              <a:path w="3214370" h="2141220">
                <a:moveTo>
                  <a:pt x="3214116" y="0"/>
                </a:moveTo>
                <a:lnTo>
                  <a:pt x="0" y="0"/>
                </a:lnTo>
                <a:lnTo>
                  <a:pt x="0" y="2141220"/>
                </a:lnTo>
                <a:lnTo>
                  <a:pt x="13716" y="2141220"/>
                </a:lnTo>
                <a:lnTo>
                  <a:pt x="13716" y="13716"/>
                </a:lnTo>
                <a:lnTo>
                  <a:pt x="6096" y="13716"/>
                </a:lnTo>
                <a:lnTo>
                  <a:pt x="13716" y="6096"/>
                </a:lnTo>
                <a:lnTo>
                  <a:pt x="3214116" y="6096"/>
                </a:lnTo>
                <a:lnTo>
                  <a:pt x="3214116" y="0"/>
                </a:lnTo>
                <a:close/>
              </a:path>
              <a:path w="3214370" h="2141220">
                <a:moveTo>
                  <a:pt x="3200400" y="6096"/>
                </a:moveTo>
                <a:lnTo>
                  <a:pt x="3200400" y="2141220"/>
                </a:lnTo>
                <a:lnTo>
                  <a:pt x="3214116" y="2141220"/>
                </a:lnTo>
                <a:lnTo>
                  <a:pt x="3214116" y="13716"/>
                </a:lnTo>
                <a:lnTo>
                  <a:pt x="3206496" y="13716"/>
                </a:lnTo>
                <a:lnTo>
                  <a:pt x="3200400" y="6096"/>
                </a:lnTo>
                <a:close/>
              </a:path>
              <a:path w="3214370" h="2141220">
                <a:moveTo>
                  <a:pt x="13716" y="6096"/>
                </a:moveTo>
                <a:lnTo>
                  <a:pt x="6096" y="13716"/>
                </a:lnTo>
                <a:lnTo>
                  <a:pt x="13716" y="13716"/>
                </a:lnTo>
                <a:lnTo>
                  <a:pt x="13716" y="6096"/>
                </a:lnTo>
                <a:close/>
              </a:path>
              <a:path w="3214370" h="2141220">
                <a:moveTo>
                  <a:pt x="3200400" y="6096"/>
                </a:moveTo>
                <a:lnTo>
                  <a:pt x="13716" y="6096"/>
                </a:lnTo>
                <a:lnTo>
                  <a:pt x="13716" y="13716"/>
                </a:lnTo>
                <a:lnTo>
                  <a:pt x="3200400" y="13716"/>
                </a:lnTo>
                <a:lnTo>
                  <a:pt x="3200400" y="6096"/>
                </a:lnTo>
                <a:close/>
              </a:path>
              <a:path w="3214370" h="2141220">
                <a:moveTo>
                  <a:pt x="3214116" y="6096"/>
                </a:moveTo>
                <a:lnTo>
                  <a:pt x="3200400" y="6096"/>
                </a:lnTo>
                <a:lnTo>
                  <a:pt x="3206496" y="13716"/>
                </a:lnTo>
                <a:lnTo>
                  <a:pt x="3214116" y="13716"/>
                </a:lnTo>
                <a:lnTo>
                  <a:pt x="32141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9289" y="756621"/>
            <a:ext cx="1965036" cy="506506"/>
          </a:xfrm>
          <a:prstGeom prst="rect">
            <a:avLst/>
          </a:prstGeom>
        </p:spPr>
        <p:txBody>
          <a:bodyPr vert="horz" wrap="square" lIns="0" tIns="11396" rIns="0" bIns="0" rtlCol="0">
            <a:spAutoFit/>
          </a:bodyPr>
          <a:lstStyle/>
          <a:p>
            <a:pPr marL="372067" marR="4559" indent="-361242">
              <a:spcBef>
                <a:spcPts val="90"/>
              </a:spcBef>
            </a:pPr>
            <a:r>
              <a:rPr sz="1600" b="1" spc="-13" dirty="0">
                <a:latin typeface="Arial Black"/>
                <a:cs typeface="Arial Black"/>
              </a:rPr>
              <a:t>GLOBAL</a:t>
            </a:r>
            <a:r>
              <a:rPr sz="1600" b="1" spc="-85" dirty="0">
                <a:latin typeface="Arial Black"/>
                <a:cs typeface="Arial Black"/>
              </a:rPr>
              <a:t> </a:t>
            </a:r>
            <a:r>
              <a:rPr sz="1600" b="1" spc="-18" dirty="0">
                <a:latin typeface="Arial Black"/>
                <a:cs typeface="Arial Black"/>
              </a:rPr>
              <a:t>HEALTH  </a:t>
            </a:r>
            <a:r>
              <a:rPr sz="1600" b="1" spc="-4" dirty="0">
                <a:latin typeface="Arial Black"/>
                <a:cs typeface="Arial Black"/>
              </a:rPr>
              <a:t>SPENDING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1646" y="756621"/>
            <a:ext cx="2033155" cy="506506"/>
          </a:xfrm>
          <a:prstGeom prst="rect">
            <a:avLst/>
          </a:prstGeom>
        </p:spPr>
        <p:txBody>
          <a:bodyPr vert="horz" wrap="square" lIns="0" tIns="11396" rIns="0" bIns="0" rtlCol="0">
            <a:spAutoFit/>
          </a:bodyPr>
          <a:lstStyle/>
          <a:p>
            <a:pPr marL="521351" marR="4559" indent="-510525">
              <a:spcBef>
                <a:spcPts val="90"/>
              </a:spcBef>
            </a:pPr>
            <a:r>
              <a:rPr sz="1600" b="1" spc="-13" dirty="0">
                <a:latin typeface="Arial Black"/>
                <a:cs typeface="Arial Black"/>
              </a:rPr>
              <a:t>GLOBAL</a:t>
            </a:r>
            <a:r>
              <a:rPr sz="1600" b="1" spc="-85" dirty="0">
                <a:latin typeface="Arial Black"/>
                <a:cs typeface="Arial Black"/>
              </a:rPr>
              <a:t> </a:t>
            </a:r>
            <a:r>
              <a:rPr sz="1600" b="1" spc="-4" dirty="0">
                <a:latin typeface="Arial Black"/>
                <a:cs typeface="Arial Black"/>
              </a:rPr>
              <a:t>DISEASE  </a:t>
            </a:r>
            <a:r>
              <a:rPr sz="1600" b="1" spc="-9" dirty="0">
                <a:latin typeface="Arial Black"/>
                <a:cs typeface="Arial Black"/>
              </a:rPr>
              <a:t>BURDEN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727" y="1704638"/>
            <a:ext cx="2908300" cy="506506"/>
          </a:xfrm>
          <a:prstGeom prst="rect">
            <a:avLst/>
          </a:prstGeom>
        </p:spPr>
        <p:txBody>
          <a:bodyPr vert="horz" wrap="square" lIns="0" tIns="11396" rIns="0" bIns="0" rtlCol="0">
            <a:spAutoFit/>
          </a:bodyPr>
          <a:lstStyle/>
          <a:p>
            <a:pPr marL="385743" marR="380044" indent="151562">
              <a:spcBef>
                <a:spcPts val="90"/>
              </a:spcBef>
            </a:pPr>
            <a:r>
              <a:rPr sz="1600" spc="-9" dirty="0">
                <a:latin typeface="Arial"/>
                <a:cs typeface="Arial"/>
              </a:rPr>
              <a:t>LOW-AND </a:t>
            </a:r>
            <a:r>
              <a:rPr sz="1600" spc="-4" dirty="0">
                <a:latin typeface="Arial"/>
                <a:cs typeface="Arial"/>
              </a:rPr>
              <a:t>MIDDLE 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9" dirty="0">
                <a:latin typeface="Arial"/>
                <a:cs typeface="Arial"/>
              </a:rPr>
              <a:t>NC</a:t>
            </a:r>
            <a:r>
              <a:rPr sz="1600" dirty="0">
                <a:latin typeface="Arial"/>
                <a:cs typeface="Arial"/>
              </a:rPr>
              <a:t>OME-</a:t>
            </a:r>
            <a:r>
              <a:rPr sz="1600" spc="-9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9" dirty="0">
                <a:latin typeface="Arial"/>
                <a:cs typeface="Arial"/>
              </a:rPr>
              <a:t>UN</a:t>
            </a:r>
            <a:r>
              <a:rPr sz="1600" spc="4" dirty="0">
                <a:latin typeface="Arial"/>
                <a:cs typeface="Arial"/>
              </a:rPr>
              <a:t>T</a:t>
            </a:r>
            <a:r>
              <a:rPr sz="1600" spc="-9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4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56909" y="2847638"/>
            <a:ext cx="2908300" cy="506506"/>
          </a:xfrm>
          <a:prstGeom prst="rect">
            <a:avLst/>
          </a:prstGeom>
        </p:spPr>
        <p:txBody>
          <a:bodyPr vert="horz" wrap="square" lIns="0" tIns="11396" rIns="0" bIns="0" rtlCol="0">
            <a:spAutoFit/>
          </a:bodyPr>
          <a:lstStyle/>
          <a:p>
            <a:pPr marL="385743" marR="380044" indent="161248">
              <a:spcBef>
                <a:spcPts val="90"/>
              </a:spcBef>
            </a:pPr>
            <a:r>
              <a:rPr sz="1600" spc="-4" dirty="0">
                <a:latin typeface="Arial"/>
                <a:cs typeface="Arial"/>
              </a:rPr>
              <a:t>LOW </a:t>
            </a:r>
            <a:r>
              <a:rPr sz="1600" spc="-9" dirty="0">
                <a:latin typeface="Arial"/>
                <a:cs typeface="Arial"/>
              </a:rPr>
              <a:t>AND </a:t>
            </a:r>
            <a:r>
              <a:rPr sz="1600" spc="-4" dirty="0">
                <a:latin typeface="Arial"/>
                <a:cs typeface="Arial"/>
              </a:rPr>
              <a:t>MIDDLE 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9" dirty="0">
                <a:latin typeface="Arial"/>
                <a:cs typeface="Arial"/>
              </a:rPr>
              <a:t>NC</a:t>
            </a:r>
            <a:r>
              <a:rPr sz="1600" dirty="0">
                <a:latin typeface="Arial"/>
                <a:cs typeface="Arial"/>
              </a:rPr>
              <a:t>OME-</a:t>
            </a:r>
            <a:r>
              <a:rPr sz="1600" spc="-9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9" dirty="0">
                <a:latin typeface="Arial"/>
                <a:cs typeface="Arial"/>
              </a:rPr>
              <a:t>UN</a:t>
            </a:r>
            <a:r>
              <a:rPr sz="1600" spc="4" dirty="0">
                <a:latin typeface="Arial"/>
                <a:cs typeface="Arial"/>
              </a:rPr>
              <a:t>T</a:t>
            </a:r>
            <a:r>
              <a:rPr sz="1600" spc="-9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4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11189" y="3121063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0832" y="3121063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9093" y="3121063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68734" y="3121063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88377" y="3121063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06638" y="3121063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26280" y="3121063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45923" y="3121063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64184" y="3121063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4003" y="3082067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4003" y="3004073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24003" y="2924737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70">
                <a:moveTo>
                  <a:pt x="13716" y="0"/>
                </a:moveTo>
                <a:lnTo>
                  <a:pt x="0" y="0"/>
                </a:lnTo>
                <a:lnTo>
                  <a:pt x="0" y="51815"/>
                </a:lnTo>
                <a:lnTo>
                  <a:pt x="13716" y="51815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24003" y="2846741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24003" y="2768749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4003" y="2689413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716" y="0"/>
                </a:moveTo>
                <a:lnTo>
                  <a:pt x="0" y="0"/>
                </a:lnTo>
                <a:lnTo>
                  <a:pt x="0" y="51815"/>
                </a:lnTo>
                <a:lnTo>
                  <a:pt x="13716" y="51815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24003" y="2611419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24003" y="2533427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24003" y="2454090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716" y="0"/>
                </a:moveTo>
                <a:lnTo>
                  <a:pt x="0" y="0"/>
                </a:lnTo>
                <a:lnTo>
                  <a:pt x="0" y="51815"/>
                </a:lnTo>
                <a:lnTo>
                  <a:pt x="13716" y="51815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24003" y="2376094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24003" y="2298102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24003" y="2218766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716" y="0"/>
                </a:moveTo>
                <a:lnTo>
                  <a:pt x="0" y="0"/>
                </a:lnTo>
                <a:lnTo>
                  <a:pt x="0" y="51815"/>
                </a:lnTo>
                <a:lnTo>
                  <a:pt x="13716" y="51815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24003" y="2140772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24003" y="2062779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24003" y="1983443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716" y="0"/>
                </a:moveTo>
                <a:lnTo>
                  <a:pt x="0" y="0"/>
                </a:lnTo>
                <a:lnTo>
                  <a:pt x="0" y="51815"/>
                </a:lnTo>
                <a:lnTo>
                  <a:pt x="13716" y="51815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76007" y="1910828"/>
            <a:ext cx="260927" cy="39221"/>
          </a:xfrm>
          <a:custGeom>
            <a:avLst/>
            <a:gdLst/>
            <a:ahLst/>
            <a:cxnLst/>
            <a:rect l="l" t="t" r="r" b="b"/>
            <a:pathLst>
              <a:path w="287020" h="44450">
                <a:moveTo>
                  <a:pt x="272795" y="6096"/>
                </a:moveTo>
                <a:lnTo>
                  <a:pt x="272795" y="44196"/>
                </a:lnTo>
                <a:lnTo>
                  <a:pt x="286512" y="44196"/>
                </a:lnTo>
                <a:lnTo>
                  <a:pt x="286512" y="13716"/>
                </a:lnTo>
                <a:lnTo>
                  <a:pt x="278891" y="13716"/>
                </a:lnTo>
                <a:lnTo>
                  <a:pt x="272795" y="6096"/>
                </a:lnTo>
                <a:close/>
              </a:path>
              <a:path w="287020" h="44450">
                <a:moveTo>
                  <a:pt x="286512" y="0"/>
                </a:moveTo>
                <a:lnTo>
                  <a:pt x="266700" y="0"/>
                </a:lnTo>
                <a:lnTo>
                  <a:pt x="266700" y="13716"/>
                </a:lnTo>
                <a:lnTo>
                  <a:pt x="272795" y="13716"/>
                </a:lnTo>
                <a:lnTo>
                  <a:pt x="272795" y="6096"/>
                </a:lnTo>
                <a:lnTo>
                  <a:pt x="286512" y="6096"/>
                </a:lnTo>
                <a:lnTo>
                  <a:pt x="286512" y="0"/>
                </a:lnTo>
                <a:close/>
              </a:path>
              <a:path w="287020" h="44450">
                <a:moveTo>
                  <a:pt x="286512" y="6096"/>
                </a:moveTo>
                <a:lnTo>
                  <a:pt x="272795" y="6096"/>
                </a:lnTo>
                <a:lnTo>
                  <a:pt x="278891" y="13716"/>
                </a:lnTo>
                <a:lnTo>
                  <a:pt x="286512" y="13716"/>
                </a:lnTo>
                <a:lnTo>
                  <a:pt x="286512" y="6096"/>
                </a:lnTo>
                <a:close/>
              </a:path>
              <a:path w="287020" h="44450">
                <a:moveTo>
                  <a:pt x="228600" y="0"/>
                </a:moveTo>
                <a:lnTo>
                  <a:pt x="178307" y="0"/>
                </a:lnTo>
                <a:lnTo>
                  <a:pt x="178307" y="13716"/>
                </a:lnTo>
                <a:lnTo>
                  <a:pt x="228600" y="13716"/>
                </a:lnTo>
                <a:lnTo>
                  <a:pt x="228600" y="0"/>
                </a:lnTo>
                <a:close/>
              </a:path>
              <a:path w="287020" h="44450">
                <a:moveTo>
                  <a:pt x="140207" y="0"/>
                </a:moveTo>
                <a:lnTo>
                  <a:pt x="88391" y="0"/>
                </a:lnTo>
                <a:lnTo>
                  <a:pt x="88391" y="13716"/>
                </a:lnTo>
                <a:lnTo>
                  <a:pt x="140207" y="13716"/>
                </a:lnTo>
                <a:lnTo>
                  <a:pt x="140207" y="0"/>
                </a:lnTo>
                <a:close/>
              </a:path>
              <a:path w="287020" h="4445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95650" y="1910827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69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13911" y="1910827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69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33553" y="1910827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69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53195" y="1910827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69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71456" y="1910827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69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2182" y="1910827"/>
            <a:ext cx="34636" cy="12326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716"/>
                </a:lnTo>
                <a:lnTo>
                  <a:pt x="38100" y="13716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7595" y="5643732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2000" y="3429000"/>
            <a:ext cx="2908300" cy="2419350"/>
          </a:xfrm>
          <a:custGeom>
            <a:avLst/>
            <a:gdLst/>
            <a:ahLst/>
            <a:cxnLst/>
            <a:rect l="l" t="t" r="r" b="b"/>
            <a:pathLst>
              <a:path w="3199129" h="2741929">
                <a:moveTo>
                  <a:pt x="0" y="2741676"/>
                </a:moveTo>
                <a:lnTo>
                  <a:pt x="3198876" y="2741676"/>
                </a:lnTo>
                <a:lnTo>
                  <a:pt x="3198876" y="0"/>
                </a:lnTo>
                <a:lnTo>
                  <a:pt x="0" y="0"/>
                </a:lnTo>
                <a:lnTo>
                  <a:pt x="0" y="2741676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6458" y="3429000"/>
            <a:ext cx="2922155" cy="2427194"/>
          </a:xfrm>
          <a:custGeom>
            <a:avLst/>
            <a:gdLst/>
            <a:ahLst/>
            <a:cxnLst/>
            <a:rect l="l" t="t" r="r" b="b"/>
            <a:pathLst>
              <a:path w="3214370" h="2750820">
                <a:moveTo>
                  <a:pt x="13715" y="0"/>
                </a:moveTo>
                <a:lnTo>
                  <a:pt x="0" y="0"/>
                </a:lnTo>
                <a:lnTo>
                  <a:pt x="0" y="2750820"/>
                </a:lnTo>
                <a:lnTo>
                  <a:pt x="3214116" y="2750820"/>
                </a:lnTo>
                <a:lnTo>
                  <a:pt x="3214116" y="2743200"/>
                </a:lnTo>
                <a:lnTo>
                  <a:pt x="13715" y="2743200"/>
                </a:lnTo>
                <a:lnTo>
                  <a:pt x="6096" y="2737104"/>
                </a:lnTo>
                <a:lnTo>
                  <a:pt x="13715" y="2737104"/>
                </a:lnTo>
                <a:lnTo>
                  <a:pt x="13715" y="0"/>
                </a:lnTo>
                <a:close/>
              </a:path>
              <a:path w="3214370" h="2750820">
                <a:moveTo>
                  <a:pt x="13715" y="2737104"/>
                </a:moveTo>
                <a:lnTo>
                  <a:pt x="6096" y="2737104"/>
                </a:lnTo>
                <a:lnTo>
                  <a:pt x="13715" y="2743200"/>
                </a:lnTo>
                <a:lnTo>
                  <a:pt x="13715" y="2737104"/>
                </a:lnTo>
                <a:close/>
              </a:path>
              <a:path w="3214370" h="2750820">
                <a:moveTo>
                  <a:pt x="3200400" y="2737104"/>
                </a:moveTo>
                <a:lnTo>
                  <a:pt x="13715" y="2737104"/>
                </a:lnTo>
                <a:lnTo>
                  <a:pt x="13715" y="2743200"/>
                </a:lnTo>
                <a:lnTo>
                  <a:pt x="3200400" y="2743200"/>
                </a:lnTo>
                <a:lnTo>
                  <a:pt x="3200400" y="2737104"/>
                </a:lnTo>
                <a:close/>
              </a:path>
              <a:path w="3214370" h="2750820">
                <a:moveTo>
                  <a:pt x="3214116" y="0"/>
                </a:moveTo>
                <a:lnTo>
                  <a:pt x="3200400" y="0"/>
                </a:lnTo>
                <a:lnTo>
                  <a:pt x="3200400" y="2743200"/>
                </a:lnTo>
                <a:lnTo>
                  <a:pt x="3206496" y="2737104"/>
                </a:lnTo>
                <a:lnTo>
                  <a:pt x="3214116" y="2737104"/>
                </a:lnTo>
                <a:lnTo>
                  <a:pt x="3214116" y="0"/>
                </a:lnTo>
                <a:close/>
              </a:path>
              <a:path w="3214370" h="2750820">
                <a:moveTo>
                  <a:pt x="3214116" y="2737104"/>
                </a:moveTo>
                <a:lnTo>
                  <a:pt x="3206496" y="2737104"/>
                </a:lnTo>
                <a:lnTo>
                  <a:pt x="3200400" y="2743200"/>
                </a:lnTo>
                <a:lnTo>
                  <a:pt x="3214116" y="2743200"/>
                </a:lnTo>
                <a:lnTo>
                  <a:pt x="3214116" y="2737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56909" y="3429000"/>
            <a:ext cx="2908300" cy="1276350"/>
          </a:xfrm>
          <a:custGeom>
            <a:avLst/>
            <a:gdLst/>
            <a:ahLst/>
            <a:cxnLst/>
            <a:rect l="l" t="t" r="r" b="b"/>
            <a:pathLst>
              <a:path w="3199129" h="1446529">
                <a:moveTo>
                  <a:pt x="0" y="1446276"/>
                </a:moveTo>
                <a:lnTo>
                  <a:pt x="3198876" y="1446276"/>
                </a:lnTo>
                <a:lnTo>
                  <a:pt x="3198876" y="0"/>
                </a:lnTo>
                <a:lnTo>
                  <a:pt x="0" y="0"/>
                </a:lnTo>
                <a:lnTo>
                  <a:pt x="0" y="1446276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51367" y="3429000"/>
            <a:ext cx="2922155" cy="1284194"/>
          </a:xfrm>
          <a:custGeom>
            <a:avLst/>
            <a:gdLst/>
            <a:ahLst/>
            <a:cxnLst/>
            <a:rect l="l" t="t" r="r" b="b"/>
            <a:pathLst>
              <a:path w="3214370" h="1455420">
                <a:moveTo>
                  <a:pt x="13716" y="0"/>
                </a:moveTo>
                <a:lnTo>
                  <a:pt x="0" y="0"/>
                </a:lnTo>
                <a:lnTo>
                  <a:pt x="0" y="1455420"/>
                </a:lnTo>
                <a:lnTo>
                  <a:pt x="3214116" y="1455420"/>
                </a:lnTo>
                <a:lnTo>
                  <a:pt x="3214116" y="1447800"/>
                </a:lnTo>
                <a:lnTo>
                  <a:pt x="13716" y="1447800"/>
                </a:lnTo>
                <a:lnTo>
                  <a:pt x="6096" y="1441704"/>
                </a:lnTo>
                <a:lnTo>
                  <a:pt x="13716" y="1441704"/>
                </a:lnTo>
                <a:lnTo>
                  <a:pt x="13716" y="0"/>
                </a:lnTo>
                <a:close/>
              </a:path>
              <a:path w="3214370" h="1455420">
                <a:moveTo>
                  <a:pt x="13716" y="1441704"/>
                </a:moveTo>
                <a:lnTo>
                  <a:pt x="6096" y="1441704"/>
                </a:lnTo>
                <a:lnTo>
                  <a:pt x="13716" y="1447800"/>
                </a:lnTo>
                <a:lnTo>
                  <a:pt x="13716" y="1441704"/>
                </a:lnTo>
                <a:close/>
              </a:path>
              <a:path w="3214370" h="1455420">
                <a:moveTo>
                  <a:pt x="3200400" y="1441704"/>
                </a:moveTo>
                <a:lnTo>
                  <a:pt x="13716" y="1441704"/>
                </a:lnTo>
                <a:lnTo>
                  <a:pt x="13716" y="1447800"/>
                </a:lnTo>
                <a:lnTo>
                  <a:pt x="3200400" y="1447800"/>
                </a:lnTo>
                <a:lnTo>
                  <a:pt x="3200400" y="1441704"/>
                </a:lnTo>
                <a:close/>
              </a:path>
              <a:path w="3214370" h="1455420">
                <a:moveTo>
                  <a:pt x="3214116" y="0"/>
                </a:moveTo>
                <a:lnTo>
                  <a:pt x="3200400" y="0"/>
                </a:lnTo>
                <a:lnTo>
                  <a:pt x="3200400" y="1447800"/>
                </a:lnTo>
                <a:lnTo>
                  <a:pt x="3206496" y="1441704"/>
                </a:lnTo>
                <a:lnTo>
                  <a:pt x="3214116" y="1441704"/>
                </a:lnTo>
                <a:lnTo>
                  <a:pt x="3214116" y="0"/>
                </a:lnTo>
                <a:close/>
              </a:path>
              <a:path w="3214370" h="1455420">
                <a:moveTo>
                  <a:pt x="3214116" y="1441704"/>
                </a:moveTo>
                <a:lnTo>
                  <a:pt x="3206496" y="1441704"/>
                </a:lnTo>
                <a:lnTo>
                  <a:pt x="3200400" y="1447800"/>
                </a:lnTo>
                <a:lnTo>
                  <a:pt x="3214116" y="1447800"/>
                </a:lnTo>
                <a:lnTo>
                  <a:pt x="3214116" y="1441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56909" y="5042648"/>
            <a:ext cx="2908300" cy="805703"/>
          </a:xfrm>
          <a:custGeom>
            <a:avLst/>
            <a:gdLst/>
            <a:ahLst/>
            <a:cxnLst/>
            <a:rect l="l" t="t" r="r" b="b"/>
            <a:pathLst>
              <a:path w="3199129" h="913129">
                <a:moveTo>
                  <a:pt x="0" y="912876"/>
                </a:moveTo>
                <a:lnTo>
                  <a:pt x="3198876" y="912876"/>
                </a:lnTo>
                <a:lnTo>
                  <a:pt x="3198876" y="0"/>
                </a:lnTo>
                <a:lnTo>
                  <a:pt x="0" y="0"/>
                </a:lnTo>
                <a:lnTo>
                  <a:pt x="0" y="912876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51367" y="5037269"/>
            <a:ext cx="2922155" cy="819149"/>
          </a:xfrm>
          <a:custGeom>
            <a:avLst/>
            <a:gdLst/>
            <a:ahLst/>
            <a:cxnLst/>
            <a:rect l="l" t="t" r="r" b="b"/>
            <a:pathLst>
              <a:path w="3214370" h="928370">
                <a:moveTo>
                  <a:pt x="3214116" y="0"/>
                </a:moveTo>
                <a:lnTo>
                  <a:pt x="0" y="0"/>
                </a:lnTo>
                <a:lnTo>
                  <a:pt x="0" y="928116"/>
                </a:lnTo>
                <a:lnTo>
                  <a:pt x="3214116" y="928116"/>
                </a:lnTo>
                <a:lnTo>
                  <a:pt x="3214116" y="920496"/>
                </a:lnTo>
                <a:lnTo>
                  <a:pt x="13716" y="920496"/>
                </a:lnTo>
                <a:lnTo>
                  <a:pt x="6096" y="914400"/>
                </a:lnTo>
                <a:lnTo>
                  <a:pt x="13716" y="914400"/>
                </a:lnTo>
                <a:lnTo>
                  <a:pt x="13716" y="13716"/>
                </a:lnTo>
                <a:lnTo>
                  <a:pt x="6096" y="13716"/>
                </a:lnTo>
                <a:lnTo>
                  <a:pt x="13716" y="6096"/>
                </a:lnTo>
                <a:lnTo>
                  <a:pt x="3214116" y="6096"/>
                </a:lnTo>
                <a:lnTo>
                  <a:pt x="3214116" y="0"/>
                </a:lnTo>
                <a:close/>
              </a:path>
              <a:path w="3214370" h="928370">
                <a:moveTo>
                  <a:pt x="13716" y="914400"/>
                </a:moveTo>
                <a:lnTo>
                  <a:pt x="6096" y="914400"/>
                </a:lnTo>
                <a:lnTo>
                  <a:pt x="13716" y="920496"/>
                </a:lnTo>
                <a:lnTo>
                  <a:pt x="13716" y="914400"/>
                </a:lnTo>
                <a:close/>
              </a:path>
              <a:path w="3214370" h="928370">
                <a:moveTo>
                  <a:pt x="3200400" y="914400"/>
                </a:moveTo>
                <a:lnTo>
                  <a:pt x="13716" y="914400"/>
                </a:lnTo>
                <a:lnTo>
                  <a:pt x="13716" y="920496"/>
                </a:lnTo>
                <a:lnTo>
                  <a:pt x="3200400" y="920496"/>
                </a:lnTo>
                <a:lnTo>
                  <a:pt x="3200400" y="914400"/>
                </a:lnTo>
                <a:close/>
              </a:path>
              <a:path w="3214370" h="928370">
                <a:moveTo>
                  <a:pt x="3200400" y="6096"/>
                </a:moveTo>
                <a:lnTo>
                  <a:pt x="3200400" y="920496"/>
                </a:lnTo>
                <a:lnTo>
                  <a:pt x="3206496" y="914400"/>
                </a:lnTo>
                <a:lnTo>
                  <a:pt x="3214116" y="914400"/>
                </a:lnTo>
                <a:lnTo>
                  <a:pt x="3214116" y="13716"/>
                </a:lnTo>
                <a:lnTo>
                  <a:pt x="3206496" y="13716"/>
                </a:lnTo>
                <a:lnTo>
                  <a:pt x="3200400" y="6096"/>
                </a:lnTo>
                <a:close/>
              </a:path>
              <a:path w="3214370" h="928370">
                <a:moveTo>
                  <a:pt x="3214116" y="914400"/>
                </a:moveTo>
                <a:lnTo>
                  <a:pt x="3206496" y="914400"/>
                </a:lnTo>
                <a:lnTo>
                  <a:pt x="3200400" y="920496"/>
                </a:lnTo>
                <a:lnTo>
                  <a:pt x="3214116" y="920496"/>
                </a:lnTo>
                <a:lnTo>
                  <a:pt x="3214116" y="914400"/>
                </a:lnTo>
                <a:close/>
              </a:path>
              <a:path w="3214370" h="928370">
                <a:moveTo>
                  <a:pt x="13716" y="6096"/>
                </a:moveTo>
                <a:lnTo>
                  <a:pt x="6096" y="13716"/>
                </a:lnTo>
                <a:lnTo>
                  <a:pt x="13716" y="13716"/>
                </a:lnTo>
                <a:lnTo>
                  <a:pt x="13716" y="6096"/>
                </a:lnTo>
                <a:close/>
              </a:path>
              <a:path w="3214370" h="928370">
                <a:moveTo>
                  <a:pt x="3200400" y="6096"/>
                </a:moveTo>
                <a:lnTo>
                  <a:pt x="13716" y="6096"/>
                </a:lnTo>
                <a:lnTo>
                  <a:pt x="13716" y="13716"/>
                </a:lnTo>
                <a:lnTo>
                  <a:pt x="3200400" y="13716"/>
                </a:lnTo>
                <a:lnTo>
                  <a:pt x="3200400" y="6096"/>
                </a:lnTo>
                <a:close/>
              </a:path>
              <a:path w="3214370" h="928370">
                <a:moveTo>
                  <a:pt x="3214116" y="6096"/>
                </a:moveTo>
                <a:lnTo>
                  <a:pt x="3200400" y="6096"/>
                </a:lnTo>
                <a:lnTo>
                  <a:pt x="3206496" y="13716"/>
                </a:lnTo>
                <a:lnTo>
                  <a:pt x="3214116" y="13716"/>
                </a:lnTo>
                <a:lnTo>
                  <a:pt x="32141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056909" y="5200986"/>
            <a:ext cx="2908300" cy="506506"/>
          </a:xfrm>
          <a:prstGeom prst="rect">
            <a:avLst/>
          </a:prstGeom>
        </p:spPr>
        <p:txBody>
          <a:bodyPr vert="horz" wrap="square" lIns="0" tIns="11396" rIns="0" bIns="0" rtlCol="0">
            <a:spAutoFit/>
          </a:bodyPr>
          <a:lstStyle/>
          <a:p>
            <a:pPr marL="831883" marR="725903" indent="-95724">
              <a:spcBef>
                <a:spcPts val="90"/>
              </a:spcBef>
            </a:pPr>
            <a:r>
              <a:rPr sz="1600" spc="-9" dirty="0">
                <a:latin typeface="Arial"/>
                <a:cs typeface="Arial"/>
              </a:rPr>
              <a:t>H</a:t>
            </a:r>
            <a:r>
              <a:rPr sz="1600" dirty="0">
                <a:latin typeface="Arial"/>
                <a:cs typeface="Arial"/>
              </a:rPr>
              <a:t>IG</a:t>
            </a:r>
            <a:r>
              <a:rPr sz="1600" spc="-4" dirty="0">
                <a:latin typeface="Arial"/>
                <a:cs typeface="Arial"/>
              </a:rPr>
              <a:t>H-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9" dirty="0">
                <a:latin typeface="Arial"/>
                <a:cs typeface="Arial"/>
              </a:rPr>
              <a:t>NC</a:t>
            </a:r>
            <a:r>
              <a:rPr sz="1600" dirty="0">
                <a:latin typeface="Arial"/>
                <a:cs typeface="Arial"/>
              </a:rPr>
              <a:t>OME  </a:t>
            </a:r>
            <a:r>
              <a:rPr sz="1600" spc="-4" dirty="0">
                <a:latin typeface="Arial"/>
                <a:cs typeface="Arial"/>
              </a:rPr>
              <a:t>COUNTRIES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2000" y="3923516"/>
            <a:ext cx="2908300" cy="506506"/>
          </a:xfrm>
          <a:prstGeom prst="rect">
            <a:avLst/>
          </a:prstGeom>
        </p:spPr>
        <p:txBody>
          <a:bodyPr vert="horz" wrap="square" lIns="0" tIns="11396" rIns="0" bIns="0" rtlCol="0">
            <a:spAutoFit/>
          </a:bodyPr>
          <a:lstStyle/>
          <a:p>
            <a:pPr marL="831883" marR="733310" indent="-90595">
              <a:spcBef>
                <a:spcPts val="90"/>
              </a:spcBef>
            </a:pPr>
            <a:r>
              <a:rPr sz="1600" spc="-4" dirty="0">
                <a:latin typeface="Arial"/>
                <a:cs typeface="Arial"/>
              </a:rPr>
              <a:t>HIGH</a:t>
            </a:r>
            <a:r>
              <a:rPr sz="1600" spc="-72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INCOME  COUNTRIES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011189" y="5440679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30832" y="5440679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49093" y="5440679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68734" y="5440679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88377" y="5440679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06638" y="5440679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26280" y="5440679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45923" y="5440679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58641" y="5210735"/>
            <a:ext cx="53108" cy="242047"/>
          </a:xfrm>
          <a:custGeom>
            <a:avLst/>
            <a:gdLst/>
            <a:ahLst/>
            <a:cxnLst/>
            <a:rect l="l" t="t" r="r" b="b"/>
            <a:pathLst>
              <a:path w="58420" h="274320">
                <a:moveTo>
                  <a:pt x="57912" y="260603"/>
                </a:moveTo>
                <a:lnTo>
                  <a:pt x="6096" y="260603"/>
                </a:lnTo>
                <a:lnTo>
                  <a:pt x="13716" y="266700"/>
                </a:lnTo>
                <a:lnTo>
                  <a:pt x="0" y="266700"/>
                </a:lnTo>
                <a:lnTo>
                  <a:pt x="0" y="274319"/>
                </a:lnTo>
                <a:lnTo>
                  <a:pt x="57912" y="274319"/>
                </a:lnTo>
                <a:lnTo>
                  <a:pt x="57912" y="260603"/>
                </a:lnTo>
                <a:close/>
              </a:path>
              <a:path w="58420" h="274320">
                <a:moveTo>
                  <a:pt x="13716" y="178307"/>
                </a:moveTo>
                <a:lnTo>
                  <a:pt x="0" y="178307"/>
                </a:lnTo>
                <a:lnTo>
                  <a:pt x="0" y="228600"/>
                </a:lnTo>
                <a:lnTo>
                  <a:pt x="13716" y="228600"/>
                </a:lnTo>
                <a:lnTo>
                  <a:pt x="13716" y="178307"/>
                </a:lnTo>
                <a:close/>
              </a:path>
              <a:path w="58420" h="274320">
                <a:moveTo>
                  <a:pt x="13716" y="89916"/>
                </a:moveTo>
                <a:lnTo>
                  <a:pt x="0" y="89916"/>
                </a:lnTo>
                <a:lnTo>
                  <a:pt x="0" y="140207"/>
                </a:lnTo>
                <a:lnTo>
                  <a:pt x="13716" y="140207"/>
                </a:lnTo>
                <a:lnTo>
                  <a:pt x="13716" y="89916"/>
                </a:lnTo>
                <a:close/>
              </a:path>
              <a:path w="58420" h="274320">
                <a:moveTo>
                  <a:pt x="13716" y="0"/>
                </a:moveTo>
                <a:lnTo>
                  <a:pt x="0" y="0"/>
                </a:lnTo>
                <a:lnTo>
                  <a:pt x="0" y="51816"/>
                </a:lnTo>
                <a:lnTo>
                  <a:pt x="13716" y="51816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58639" y="5132742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58639" y="5054748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58639" y="4975413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70">
                <a:moveTo>
                  <a:pt x="13716" y="0"/>
                </a:moveTo>
                <a:lnTo>
                  <a:pt x="0" y="0"/>
                </a:lnTo>
                <a:lnTo>
                  <a:pt x="0" y="51816"/>
                </a:lnTo>
                <a:lnTo>
                  <a:pt x="13716" y="51816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58639" y="4897419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58639" y="4819426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58639" y="4740090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70">
                <a:moveTo>
                  <a:pt x="13716" y="0"/>
                </a:moveTo>
                <a:lnTo>
                  <a:pt x="0" y="0"/>
                </a:lnTo>
                <a:lnTo>
                  <a:pt x="0" y="51816"/>
                </a:lnTo>
                <a:lnTo>
                  <a:pt x="13716" y="51816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58639" y="4662095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58639" y="4584101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58639" y="4504766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70">
                <a:moveTo>
                  <a:pt x="13716" y="0"/>
                </a:moveTo>
                <a:lnTo>
                  <a:pt x="0" y="0"/>
                </a:lnTo>
                <a:lnTo>
                  <a:pt x="0" y="51816"/>
                </a:lnTo>
                <a:lnTo>
                  <a:pt x="13716" y="51816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58639" y="4426772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58639" y="4348779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58639" y="4269443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70">
                <a:moveTo>
                  <a:pt x="13716" y="0"/>
                </a:moveTo>
                <a:lnTo>
                  <a:pt x="0" y="0"/>
                </a:lnTo>
                <a:lnTo>
                  <a:pt x="0" y="51816"/>
                </a:lnTo>
                <a:lnTo>
                  <a:pt x="13716" y="51816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18462" y="4230444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38104" y="4230444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56365" y="4230444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76007" y="4230444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95650" y="4230444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13911" y="4230444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33553" y="4230444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53195" y="4230444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71456" y="4230444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457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883" y="1696570"/>
            <a:ext cx="5725391" cy="385482"/>
          </a:xfrm>
          <a:prstGeom prst="rect">
            <a:avLst/>
          </a:prstGeom>
        </p:spPr>
        <p:txBody>
          <a:bodyPr vert="horz" wrap="square" lIns="0" tIns="11396" rIns="0" bIns="0" rtlCol="0">
            <a:spAutoFit/>
          </a:bodyPr>
          <a:lstStyle/>
          <a:p>
            <a:pPr marL="11396">
              <a:spcBef>
                <a:spcPts val="90"/>
              </a:spcBef>
              <a:tabLst>
                <a:tab pos="241017" algn="l"/>
              </a:tabLst>
            </a:pPr>
            <a:r>
              <a:rPr sz="1600" spc="9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600" spc="9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400" spc="-4" dirty="0">
                <a:latin typeface="Lucida Sans Unicode"/>
                <a:cs typeface="Lucida Sans Unicode"/>
              </a:rPr>
              <a:t>Sumber pembiayaan </a:t>
            </a:r>
            <a:r>
              <a:rPr sz="2400" dirty="0">
                <a:latin typeface="Lucida Sans Unicode"/>
                <a:cs typeface="Lucida Sans Unicode"/>
              </a:rPr>
              <a:t>sbg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pendanaan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32955" y="907678"/>
            <a:ext cx="54033" cy="363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4684" y="907678"/>
            <a:ext cx="216131" cy="363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3189" y="907678"/>
            <a:ext cx="232756" cy="363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1807" y="927847"/>
            <a:ext cx="270164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5258" y="927847"/>
            <a:ext cx="199505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7394" y="927848"/>
            <a:ext cx="58189" cy="60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5702" y="927847"/>
            <a:ext cx="328353" cy="34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1021" y="968188"/>
            <a:ext cx="153785" cy="3106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4317" y="1012565"/>
            <a:ext cx="216130" cy="266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0324" y="1012565"/>
            <a:ext cx="232755" cy="2662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80113" y="1012565"/>
            <a:ext cx="211975" cy="2581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4433" y="1012565"/>
            <a:ext cx="232756" cy="2662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41223" y="1012565"/>
            <a:ext cx="211975" cy="2581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5543" y="1012565"/>
            <a:ext cx="199505" cy="2662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14554" y="1012565"/>
            <a:ext cx="211975" cy="2581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88872" y="1012565"/>
            <a:ext cx="232756" cy="3509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90556" y="1012565"/>
            <a:ext cx="232756" cy="2662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51666" y="1012565"/>
            <a:ext cx="149629" cy="2581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26233" y="1012565"/>
            <a:ext cx="249382" cy="2662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42954" y="927849"/>
            <a:ext cx="54033" cy="3428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77394" y="1016599"/>
            <a:ext cx="58189" cy="25414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8913" y="1016599"/>
            <a:ext cx="58189" cy="5647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08913" y="1214269"/>
            <a:ext cx="58189" cy="5647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636" y="3429001"/>
            <a:ext cx="8311573" cy="3024467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6" y="3427476"/>
                </a:lnTo>
                <a:lnTo>
                  <a:pt x="9142476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7595" y="5643732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61571" y="2065559"/>
            <a:ext cx="3438236" cy="1799847"/>
          </a:xfrm>
          <a:prstGeom prst="rect">
            <a:avLst/>
          </a:prstGeom>
        </p:spPr>
        <p:txBody>
          <a:bodyPr vert="horz" wrap="square" lIns="0" tIns="45583" rIns="0" bIns="0" rtlCol="0">
            <a:spAutoFit/>
          </a:bodyPr>
          <a:lstStyle/>
          <a:p>
            <a:pPr marL="216517" indent="-205122">
              <a:spcBef>
                <a:spcPts val="359"/>
              </a:spcBef>
              <a:buClr>
                <a:srgbClr val="2DA1BF"/>
              </a:buClr>
              <a:buFont typeface="Verdana"/>
              <a:buChar char="◦"/>
              <a:tabLst>
                <a:tab pos="216517" algn="l"/>
              </a:tabLst>
            </a:pPr>
            <a:r>
              <a:rPr sz="2100" spc="-4" dirty="0">
                <a:latin typeface="Lucida Sans Unicode"/>
                <a:cs typeface="Lucida Sans Unicode"/>
              </a:rPr>
              <a:t>APBN</a:t>
            </a:r>
            <a:endParaRPr sz="2100">
              <a:latin typeface="Lucida Sans Unicode"/>
              <a:cs typeface="Lucida Sans Unicode"/>
            </a:endParaRPr>
          </a:p>
          <a:p>
            <a:pPr marL="216517" indent="-205122">
              <a:spcBef>
                <a:spcPts val="269"/>
              </a:spcBef>
              <a:buClr>
                <a:srgbClr val="2DA1BF"/>
              </a:buClr>
              <a:buFont typeface="Verdana"/>
              <a:buChar char="◦"/>
              <a:tabLst>
                <a:tab pos="216517" algn="l"/>
              </a:tabLst>
            </a:pPr>
            <a:r>
              <a:rPr sz="2100" spc="-4" dirty="0">
                <a:latin typeface="Lucida Sans Unicode"/>
                <a:cs typeface="Lucida Sans Unicode"/>
              </a:rPr>
              <a:t>APBD</a:t>
            </a:r>
            <a:endParaRPr sz="2100">
              <a:latin typeface="Lucida Sans Unicode"/>
              <a:cs typeface="Lucida Sans Unicode"/>
            </a:endParaRPr>
          </a:p>
          <a:p>
            <a:pPr marL="216517" indent="-205122">
              <a:spcBef>
                <a:spcPts val="269"/>
              </a:spcBef>
              <a:buClr>
                <a:srgbClr val="2DA1BF"/>
              </a:buClr>
              <a:buFont typeface="Verdana"/>
              <a:buChar char="◦"/>
              <a:tabLst>
                <a:tab pos="216517" algn="l"/>
              </a:tabLst>
            </a:pPr>
            <a:r>
              <a:rPr sz="2100" spc="-4" dirty="0">
                <a:latin typeface="Lucida Sans Unicode"/>
                <a:cs typeface="Lucida Sans Unicode"/>
              </a:rPr>
              <a:t>ASURANSI/PIHAK</a:t>
            </a:r>
            <a:r>
              <a:rPr sz="2100" spc="-76" dirty="0">
                <a:latin typeface="Lucida Sans Unicode"/>
                <a:cs typeface="Lucida Sans Unicode"/>
              </a:rPr>
              <a:t> </a:t>
            </a:r>
            <a:r>
              <a:rPr sz="2100" spc="-4" dirty="0">
                <a:latin typeface="Lucida Sans Unicode"/>
                <a:cs typeface="Lucida Sans Unicode"/>
              </a:rPr>
              <a:t>KETIGA</a:t>
            </a:r>
            <a:endParaRPr sz="2100">
              <a:latin typeface="Lucida Sans Unicode"/>
              <a:cs typeface="Lucida Sans Unicode"/>
            </a:endParaRPr>
          </a:p>
          <a:p>
            <a:pPr marL="216517" indent="-205122">
              <a:spcBef>
                <a:spcPts val="269"/>
              </a:spcBef>
              <a:buClr>
                <a:srgbClr val="2DA1BF"/>
              </a:buClr>
              <a:buFont typeface="Verdana"/>
              <a:buChar char="◦"/>
              <a:tabLst>
                <a:tab pos="216517" algn="l"/>
              </a:tabLst>
            </a:pPr>
            <a:r>
              <a:rPr sz="2100" spc="-4" dirty="0">
                <a:latin typeface="Lucida Sans Unicode"/>
                <a:cs typeface="Lucida Sans Unicode"/>
              </a:rPr>
              <a:t>OUT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spc="-4" dirty="0">
                <a:latin typeface="Lucida Sans Unicode"/>
                <a:cs typeface="Lucida Sans Unicode"/>
              </a:rPr>
              <a:t>POCKET</a:t>
            </a:r>
            <a:endParaRPr sz="2100">
              <a:latin typeface="Lucida Sans Unicode"/>
              <a:cs typeface="Lucida Sans Unicode"/>
            </a:endParaRPr>
          </a:p>
          <a:p>
            <a:pPr marL="216517" indent="-205122">
              <a:spcBef>
                <a:spcPts val="269"/>
              </a:spcBef>
              <a:buClr>
                <a:srgbClr val="2DA1BF"/>
              </a:buClr>
              <a:buFont typeface="Verdana"/>
              <a:buChar char="◦"/>
              <a:tabLst>
                <a:tab pos="216517" algn="l"/>
              </a:tabLst>
            </a:pPr>
            <a:r>
              <a:rPr sz="2100" spc="-4" dirty="0">
                <a:latin typeface="Lucida Sans Unicode"/>
                <a:cs typeface="Lucida Sans Unicode"/>
              </a:rPr>
              <a:t>DONOR</a:t>
            </a:r>
            <a:endParaRPr sz="21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06436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5074" y="464529"/>
            <a:ext cx="32867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3080" algn="l"/>
              </a:tabLst>
            </a:pPr>
            <a:r>
              <a:rPr dirty="0"/>
              <a:t>Heal</a:t>
            </a:r>
            <a:r>
              <a:rPr spc="-5" dirty="0"/>
              <a:t>t</a:t>
            </a:r>
            <a:r>
              <a:rPr dirty="0"/>
              <a:t>h	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60489"/>
            <a:ext cx="7742555" cy="53568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Many defintions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health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policy: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35"/>
              </a:spcBef>
              <a:buChar char="–"/>
              <a:tabLst>
                <a:tab pos="755650" algn="l"/>
              </a:tabLst>
            </a:pPr>
            <a:r>
              <a:rPr sz="2800" dirty="0">
                <a:latin typeface="Arial"/>
                <a:cs typeface="Arial"/>
              </a:rPr>
              <a:t>Basically, it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40"/>
              </a:spcBef>
              <a:buChar char="•"/>
              <a:tabLst>
                <a:tab pos="1155700" algn="l"/>
              </a:tabLst>
            </a:pPr>
            <a:r>
              <a:rPr sz="2400" dirty="0">
                <a:latin typeface="Arial"/>
                <a:cs typeface="Arial"/>
              </a:rPr>
              <a:t>An </a:t>
            </a:r>
            <a:r>
              <a:rPr sz="2400" spc="-5" dirty="0">
                <a:latin typeface="Arial"/>
                <a:cs typeface="Arial"/>
              </a:rPr>
              <a:t>excutable </a:t>
            </a:r>
            <a:r>
              <a:rPr sz="2400" dirty="0">
                <a:latin typeface="Arial"/>
                <a:cs typeface="Arial"/>
              </a:rPr>
              <a:t>decision </a:t>
            </a:r>
            <a:r>
              <a:rPr sz="2400" spc="-5" dirty="0">
                <a:latin typeface="Arial"/>
                <a:cs typeface="Arial"/>
              </a:rPr>
              <a:t>(written)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620"/>
              </a:spcBef>
              <a:buChar char="•"/>
              <a:tabLst>
                <a:tab pos="1155700" algn="l"/>
              </a:tabLst>
            </a:pPr>
            <a:r>
              <a:rPr sz="2400" spc="-5" dirty="0">
                <a:latin typeface="Arial"/>
                <a:cs typeface="Arial"/>
              </a:rPr>
              <a:t>Many forms: regulation, </a:t>
            </a:r>
            <a:r>
              <a:rPr sz="2400" dirty="0">
                <a:latin typeface="Arial"/>
                <a:cs typeface="Arial"/>
              </a:rPr>
              <a:t>guidelines, </a:t>
            </a:r>
            <a:r>
              <a:rPr sz="2400" spc="-5" dirty="0">
                <a:latin typeface="Arial"/>
                <a:cs typeface="Arial"/>
              </a:rPr>
              <a:t>standard,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etc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1155700" algn="l"/>
              </a:tabLst>
            </a:pPr>
            <a:r>
              <a:rPr sz="2400" dirty="0">
                <a:latin typeface="Arial"/>
                <a:cs typeface="Arial"/>
              </a:rPr>
              <a:t>As a </a:t>
            </a:r>
            <a:r>
              <a:rPr sz="2400" spc="-5" dirty="0">
                <a:latin typeface="Arial"/>
                <a:cs typeface="Arial"/>
              </a:rPr>
              <a:t>tool to </a:t>
            </a:r>
            <a:r>
              <a:rPr sz="2400" dirty="0">
                <a:latin typeface="Arial"/>
                <a:cs typeface="Arial"/>
              </a:rPr>
              <a:t>achieve a </a:t>
            </a:r>
            <a:r>
              <a:rPr sz="2400" spc="-5" dirty="0">
                <a:latin typeface="Arial"/>
                <a:cs typeface="Arial"/>
              </a:rPr>
              <a:t>health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goal/objective</a:t>
            </a:r>
            <a:endParaRPr sz="2400">
              <a:latin typeface="Arial"/>
              <a:cs typeface="Arial"/>
            </a:endParaRPr>
          </a:p>
          <a:p>
            <a:pPr marL="355600" marR="126364" indent="-342900">
              <a:lnSpc>
                <a:spcPct val="99400"/>
              </a:lnSpc>
              <a:spcBef>
                <a:spcPts val="8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Complex health problems </a:t>
            </a:r>
            <a:r>
              <a:rPr sz="3200" dirty="0">
                <a:latin typeface="Arial"/>
                <a:cs typeface="Arial"/>
              </a:rPr>
              <a:t>and causes of  </a:t>
            </a:r>
            <a:r>
              <a:rPr sz="3200" spc="-5" dirty="0">
                <a:latin typeface="Arial"/>
                <a:cs typeface="Arial"/>
              </a:rPr>
              <a:t>the problems require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thorough </a:t>
            </a:r>
            <a:r>
              <a:rPr sz="3200" dirty="0">
                <a:latin typeface="Arial"/>
                <a:cs typeface="Arial"/>
              </a:rPr>
              <a:t>policy  analyses and new policy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development</a:t>
            </a:r>
            <a:endParaRPr sz="3200">
              <a:latin typeface="Arial"/>
              <a:cs typeface="Arial"/>
            </a:endParaRPr>
          </a:p>
          <a:p>
            <a:pPr marL="355600" marR="13335" indent="-342900">
              <a:lnSpc>
                <a:spcPct val="100000"/>
              </a:lnSpc>
              <a:spcBef>
                <a:spcPts val="8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Developed </a:t>
            </a:r>
            <a:r>
              <a:rPr sz="3200" spc="-5" dirty="0">
                <a:latin typeface="Arial"/>
                <a:cs typeface="Arial"/>
              </a:rPr>
              <a:t>countries </a:t>
            </a:r>
            <a:r>
              <a:rPr sz="3200" dirty="0">
                <a:latin typeface="Arial"/>
                <a:cs typeface="Arial"/>
              </a:rPr>
              <a:t>have a </a:t>
            </a:r>
            <a:r>
              <a:rPr sz="3200" spc="-5" dirty="0">
                <a:latin typeface="Arial"/>
                <a:cs typeface="Arial"/>
              </a:rPr>
              <a:t>“permanent”  health system </a:t>
            </a:r>
            <a:r>
              <a:rPr sz="3200" dirty="0">
                <a:latin typeface="Arial"/>
                <a:cs typeface="Arial"/>
              </a:rPr>
              <a:t>as a </a:t>
            </a:r>
            <a:r>
              <a:rPr sz="3200" spc="-5" dirty="0">
                <a:latin typeface="Arial"/>
                <a:cs typeface="Arial"/>
              </a:rPr>
              <a:t>national/global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policy</a:t>
            </a:r>
            <a:endParaRPr sz="3200">
              <a:latin typeface="Arial"/>
              <a:cs typeface="Arial"/>
            </a:endParaRPr>
          </a:p>
          <a:p>
            <a:pPr marL="334645" algn="ctr">
              <a:lnSpc>
                <a:spcPct val="100000"/>
              </a:lnSpc>
              <a:spcBef>
                <a:spcPts val="625"/>
              </a:spcBef>
            </a:pPr>
            <a:r>
              <a:rPr sz="1400" dirty="0">
                <a:latin typeface="Arial"/>
                <a:cs typeface="Arial"/>
              </a:rPr>
              <a:t>HT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39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129" y="284479"/>
            <a:ext cx="7976870" cy="117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240"/>
              </a:lnSpc>
              <a:spcBef>
                <a:spcPts val="100"/>
              </a:spcBef>
              <a:tabLst>
                <a:tab pos="1783080" algn="l"/>
                <a:tab pos="6316980" algn="l"/>
              </a:tabLst>
            </a:pPr>
            <a:r>
              <a:rPr dirty="0"/>
              <a:t>Heal</a:t>
            </a:r>
            <a:r>
              <a:rPr spc="-5" dirty="0"/>
              <a:t>t</a:t>
            </a:r>
            <a:r>
              <a:rPr dirty="0"/>
              <a:t>h	Sys</a:t>
            </a:r>
            <a:r>
              <a:rPr spc="-5" dirty="0"/>
              <a:t>t</a:t>
            </a:r>
            <a:r>
              <a:rPr dirty="0"/>
              <a:t>em</a:t>
            </a:r>
            <a:r>
              <a:rPr spc="-5" dirty="0"/>
              <a:t> </a:t>
            </a:r>
            <a:r>
              <a:rPr dirty="0"/>
              <a:t>as</a:t>
            </a:r>
            <a:r>
              <a:rPr spc="-5" dirty="0"/>
              <a:t> </a:t>
            </a:r>
            <a:r>
              <a:rPr dirty="0"/>
              <a:t>Heal</a:t>
            </a:r>
            <a:r>
              <a:rPr spc="-5" dirty="0"/>
              <a:t>t</a:t>
            </a:r>
            <a:r>
              <a:rPr dirty="0"/>
              <a:t>h	Policy.</a:t>
            </a:r>
          </a:p>
          <a:p>
            <a:pPr marL="57785">
              <a:lnSpc>
                <a:spcPts val="3800"/>
              </a:lnSpc>
            </a:pPr>
            <a:r>
              <a:rPr sz="3200" spc="-5" dirty="0"/>
              <a:t>Main </a:t>
            </a:r>
            <a:r>
              <a:rPr sz="3200" dirty="0"/>
              <a:t>Policy </a:t>
            </a:r>
            <a:r>
              <a:rPr sz="3200" spc="-5" dirty="0"/>
              <a:t>Indicators: Sistem</a:t>
            </a:r>
            <a:r>
              <a:rPr sz="3200" dirty="0"/>
              <a:t> </a:t>
            </a:r>
            <a:r>
              <a:rPr sz="3200" spc="-5" dirty="0"/>
              <a:t>Performance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456034" y="6307787"/>
            <a:ext cx="23749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dirty="0">
                <a:latin typeface="Arial"/>
                <a:cs typeface="Arial"/>
              </a:rPr>
              <a:t>HT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9829" y="1932818"/>
            <a:ext cx="7993079" cy="4385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6281420"/>
            <a:ext cx="1995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Source: WHR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2000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7748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112" y="128588"/>
            <a:ext cx="8105775" cy="6610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892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0" y="128588"/>
            <a:ext cx="8953500" cy="6610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686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5207" y="193040"/>
            <a:ext cx="5835015" cy="13563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503045" marR="5080" indent="-1490980">
              <a:lnSpc>
                <a:spcPts val="5200"/>
              </a:lnSpc>
              <a:spcBef>
                <a:spcPts val="340"/>
              </a:spcBef>
            </a:pPr>
            <a:r>
              <a:rPr dirty="0"/>
              <a:t>Policy Analyses</a:t>
            </a:r>
            <a:r>
              <a:rPr spc="-110" dirty="0"/>
              <a:t> </a:t>
            </a:r>
            <a:r>
              <a:rPr dirty="0"/>
              <a:t>Should  </a:t>
            </a:r>
            <a:r>
              <a:rPr spc="-5" dirty="0"/>
              <a:t>Incorporate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846059" cy="48837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1224915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Health Goal, Equity </a:t>
            </a:r>
            <a:r>
              <a:rPr sz="3200" dirty="0">
                <a:latin typeface="Arial"/>
                <a:cs typeface="Arial"/>
              </a:rPr>
              <a:t>issues; How </a:t>
            </a:r>
            <a:r>
              <a:rPr sz="3200" spc="-5" dirty="0">
                <a:latin typeface="Arial"/>
                <a:cs typeface="Arial"/>
              </a:rPr>
              <a:t>to  measure equity?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699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Efficiency </a:t>
            </a:r>
            <a:r>
              <a:rPr sz="3200" dirty="0">
                <a:latin typeface="Arial"/>
                <a:cs typeface="Arial"/>
              </a:rPr>
              <a:t>in using public </a:t>
            </a:r>
            <a:r>
              <a:rPr sz="3200" spc="-5" dirty="0">
                <a:latin typeface="Arial"/>
                <a:cs typeface="Arial"/>
              </a:rPr>
              <a:t>resources. </a:t>
            </a:r>
            <a:r>
              <a:rPr sz="3200" dirty="0">
                <a:latin typeface="Arial"/>
                <a:cs typeface="Arial"/>
              </a:rPr>
              <a:t>Even  individual </a:t>
            </a:r>
            <a:r>
              <a:rPr sz="3200" spc="-5" dirty="0">
                <a:latin typeface="Arial"/>
                <a:cs typeface="Arial"/>
              </a:rPr>
              <a:t>resources </a:t>
            </a:r>
            <a:r>
              <a:rPr sz="3200" dirty="0">
                <a:latin typeface="Arial"/>
                <a:cs typeface="Arial"/>
              </a:rPr>
              <a:t>can be </a:t>
            </a:r>
            <a:r>
              <a:rPr sz="3200" spc="-5" dirty="0">
                <a:latin typeface="Arial"/>
                <a:cs typeface="Arial"/>
              </a:rPr>
              <a:t>important  </a:t>
            </a:r>
            <a:r>
              <a:rPr sz="3200" dirty="0">
                <a:latin typeface="Arial"/>
                <a:cs typeface="Arial"/>
              </a:rPr>
              <a:t>policy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issues</a:t>
            </a:r>
            <a:endParaRPr sz="3200">
              <a:latin typeface="Arial"/>
              <a:cs typeface="Arial"/>
            </a:endParaRPr>
          </a:p>
          <a:p>
            <a:pPr marL="355600" marR="1337945" indent="-342900">
              <a:lnSpc>
                <a:spcPct val="100000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Quality/effectivness </a:t>
            </a:r>
            <a:r>
              <a:rPr sz="3200" dirty="0">
                <a:latin typeface="Arial"/>
                <a:cs typeface="Arial"/>
              </a:rPr>
              <a:t>of a policy, an  </a:t>
            </a:r>
            <a:r>
              <a:rPr sz="3200" spc="-5" dirty="0">
                <a:latin typeface="Arial"/>
                <a:cs typeface="Arial"/>
              </a:rPr>
              <a:t>intervention/program</a:t>
            </a:r>
            <a:endParaRPr sz="3200">
              <a:latin typeface="Arial"/>
              <a:cs typeface="Arial"/>
            </a:endParaRPr>
          </a:p>
          <a:p>
            <a:pPr marL="355600" marR="591820" indent="-342900">
              <a:lnSpc>
                <a:spcPct val="100000"/>
              </a:lnSpc>
              <a:spcBef>
                <a:spcPts val="82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Methods </a:t>
            </a:r>
            <a:r>
              <a:rPr sz="3200" dirty="0">
                <a:latin typeface="Arial"/>
                <a:cs typeface="Arial"/>
              </a:rPr>
              <a:t>of achieving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goal </a:t>
            </a:r>
            <a:r>
              <a:rPr sz="3200" spc="-5" dirty="0">
                <a:latin typeface="Arial"/>
                <a:cs typeface="Arial"/>
              </a:rPr>
              <a:t>(market  mechanism, regulation,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combination)</a:t>
            </a:r>
            <a:endParaRPr sz="3200">
              <a:latin typeface="Arial"/>
              <a:cs typeface="Arial"/>
            </a:endParaRPr>
          </a:p>
          <a:p>
            <a:pPr marL="231140" algn="ctr">
              <a:lnSpc>
                <a:spcPts val="1405"/>
              </a:lnSpc>
            </a:pPr>
            <a:r>
              <a:rPr sz="1400" dirty="0">
                <a:latin typeface="Arial"/>
                <a:cs typeface="Arial"/>
              </a:rPr>
              <a:t>HT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68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" y="85725"/>
            <a:ext cx="8153400" cy="6696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4067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215</Words>
  <Application>Microsoft Macintosh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PowerPoint Presentation</vt:lpstr>
      <vt:lpstr>PowerPoint Presentation</vt:lpstr>
      <vt:lpstr> Sumber pembiayaan sbg pendanaan</vt:lpstr>
      <vt:lpstr>Health Policy</vt:lpstr>
      <vt:lpstr>Health System as Health Policy. Main Policy Indicators: Sistem Performance</vt:lpstr>
      <vt:lpstr>PowerPoint Presentation</vt:lpstr>
      <vt:lpstr>PowerPoint Presentation</vt:lpstr>
      <vt:lpstr>Policy Analyses Should  Incorporate</vt:lpstr>
      <vt:lpstr>PowerPoint Presentation</vt:lpstr>
      <vt:lpstr>PowerPoint Presentation</vt:lpstr>
      <vt:lpstr>Perfectly Competitive Market efficient &amp; Effective, But It Must be: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anggun nabila</dc:creator>
  <cp:lastModifiedBy>anggun nabila</cp:lastModifiedBy>
  <cp:revision>6</cp:revision>
  <dcterms:created xsi:type="dcterms:W3CDTF">2017-11-04T16:59:32Z</dcterms:created>
  <dcterms:modified xsi:type="dcterms:W3CDTF">2018-05-16T09:12:09Z</dcterms:modified>
</cp:coreProperties>
</file>