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3" r:id="rId3"/>
    <p:sldId id="269" r:id="rId4"/>
    <p:sldId id="270" r:id="rId5"/>
    <p:sldId id="271" r:id="rId6"/>
    <p:sldId id="264" r:id="rId7"/>
    <p:sldId id="265" r:id="rId8"/>
    <p:sldId id="27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 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/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0510847"/>
              </p:ext>
            </p:extLst>
          </p:nvPr>
        </p:nvGraphicFramePr>
        <p:xfrm>
          <a:off x="914400" y="698499"/>
          <a:ext cx="7772400" cy="574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2933"/>
                <a:gridCol w="1659467"/>
              </a:tblGrid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Tarif</a:t>
                      </a:r>
                      <a:r>
                        <a:rPr lang="en-US" b="1" dirty="0" smtClean="0"/>
                        <a:t> Non </a:t>
                      </a:r>
                      <a:r>
                        <a:rPr lang="en-US" b="1" dirty="0" err="1" smtClean="0"/>
                        <a:t>Kapitasi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Tarif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Rp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  <a:tr h="743943">
                <a:tc>
                  <a:txBody>
                    <a:bodyPr/>
                    <a:lstStyle/>
                    <a:p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Paket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Rawat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Inap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hariuntuk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berupa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Puskesmas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perawatan,Rumah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Sakit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Pratama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Pratama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Pemeriksaan</a:t>
                      </a:r>
                      <a:r>
                        <a:rPr lang="en-US" b="1" dirty="0" smtClean="0"/>
                        <a:t> ANC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Pemeriksaan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pervaginam</a:t>
                      </a:r>
                      <a:r>
                        <a:rPr lang="en-US" b="1" dirty="0" smtClean="0"/>
                        <a:t> normal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600.000</a:t>
                      </a:r>
                      <a:endParaRPr lang="en-US" b="1" dirty="0"/>
                    </a:p>
                  </a:txBody>
                  <a:tcPr/>
                </a:tc>
              </a:tr>
              <a:tr h="74394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Penanganan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pendarahan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paska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keguguran</a:t>
                      </a:r>
                      <a:r>
                        <a:rPr lang="en-US" b="1" baseline="0" dirty="0" smtClean="0"/>
                        <a:t>, </a:t>
                      </a:r>
                      <a:r>
                        <a:rPr lang="en-US" b="1" baseline="0" dirty="0" err="1" smtClean="0"/>
                        <a:t>persalinan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pervaginam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dengan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tindakan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emergensi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dasar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750.000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Pemeriksaan</a:t>
                      </a:r>
                      <a:r>
                        <a:rPr lang="en-US" b="1" dirty="0" smtClean="0"/>
                        <a:t> PNC/</a:t>
                      </a:r>
                      <a:r>
                        <a:rPr lang="en-US" b="1" baseline="0" dirty="0" smtClean="0"/>
                        <a:t> neonates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Pelayanan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tindakan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paksa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persalinan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mis</a:t>
                      </a:r>
                      <a:r>
                        <a:rPr lang="en-US" b="1" dirty="0" smtClean="0"/>
                        <a:t>. Placenta</a:t>
                      </a:r>
                      <a:r>
                        <a:rPr lang="en-US" b="1" baseline="0" dirty="0" smtClean="0"/>
                        <a:t> manual)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175.000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Pelayanan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pra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rujukan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pada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komplikasi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kebidanan</a:t>
                      </a:r>
                      <a:r>
                        <a:rPr lang="en-US" b="1" dirty="0" smtClean="0"/>
                        <a:t> &amp; neonatal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125.000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Pelayanan</a:t>
                      </a:r>
                      <a:r>
                        <a:rPr lang="en-US" b="1" dirty="0" smtClean="0"/>
                        <a:t> KB </a:t>
                      </a:r>
                      <a:r>
                        <a:rPr lang="en-US" b="1" dirty="0" err="1" smtClean="0"/>
                        <a:t>Pemasangan</a:t>
                      </a:r>
                      <a:r>
                        <a:rPr lang="en-US" b="1" dirty="0" smtClean="0"/>
                        <a:t> IUD/Implant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100.000</a:t>
                      </a:r>
                      <a:endParaRPr lang="en-US" b="1" dirty="0"/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Pelayanan</a:t>
                      </a:r>
                      <a:r>
                        <a:rPr lang="en-US" b="1" dirty="0" smtClean="0"/>
                        <a:t> KB </a:t>
                      </a:r>
                      <a:r>
                        <a:rPr lang="en-US" b="1" dirty="0" err="1" smtClean="0"/>
                        <a:t>Pemasangan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Suntik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15.000</a:t>
                      </a:r>
                    </a:p>
                  </a:txBody>
                  <a:tcPr/>
                </a:tc>
              </a:tr>
              <a:tr h="43101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Penanganan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Komplikasi</a:t>
                      </a:r>
                      <a:r>
                        <a:rPr lang="en-US" b="1" dirty="0" smtClean="0"/>
                        <a:t> KB </a:t>
                      </a:r>
                      <a:r>
                        <a:rPr lang="en-US" b="1" dirty="0" err="1" smtClean="0"/>
                        <a:t>pasca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persalinan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125.000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48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Tarif</a:t>
            </a:r>
            <a:r>
              <a:rPr lang="en-US" dirty="0" smtClean="0"/>
              <a:t> INA CBG’s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071033"/>
          </a:xfrm>
        </p:spPr>
        <p:txBody>
          <a:bodyPr/>
          <a:lstStyle/>
          <a:p>
            <a:r>
              <a:rPr lang="en-US" dirty="0"/>
              <a:t>PMK No. 69 </a:t>
            </a:r>
            <a:r>
              <a:rPr lang="en-US" dirty="0" err="1"/>
              <a:t>Th</a:t>
            </a:r>
            <a:r>
              <a:rPr lang="en-US" dirty="0"/>
              <a:t> 2013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Program </a:t>
            </a:r>
            <a:r>
              <a:rPr lang="en-US" dirty="0" smtClean="0"/>
              <a:t>JKN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5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78000"/>
            <a:ext cx="7772400" cy="3259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Setiap</a:t>
            </a: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>
                <a:latin typeface="Times New Roman"/>
              </a:rPr>
              <a:t>orang </a:t>
            </a:r>
            <a:r>
              <a:rPr lang="en-US" sz="3200" b="1" dirty="0" err="1">
                <a:latin typeface="Times New Roman"/>
              </a:rPr>
              <a:t>berhak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atas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jaminan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sosial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untuk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dapat</a:t>
            </a: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memenuhi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kebutuhan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dasar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hidup</a:t>
            </a:r>
            <a:r>
              <a:rPr lang="en-US" sz="3200" b="1" dirty="0">
                <a:latin typeface="Times New Roman"/>
              </a:rPr>
              <a:t> yang </a:t>
            </a:r>
            <a:r>
              <a:rPr lang="en-US" sz="3200" b="1" dirty="0" err="1">
                <a:latin typeface="Times New Roman"/>
              </a:rPr>
              <a:t>layak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dan</a:t>
            </a: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meningkatkan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martabatnya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>
                <a:latin typeface="Times New Roman"/>
              </a:rPr>
              <a:t>menuju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terwujudnya</a:t>
            </a: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masyarakat</a:t>
            </a:r>
            <a:r>
              <a:rPr lang="en-US" sz="3200" b="1" dirty="0" smtClean="0">
                <a:latin typeface="Times New Roman"/>
              </a:rPr>
              <a:t> </a:t>
            </a:r>
            <a:r>
              <a:rPr lang="en-US" sz="3200" b="1" dirty="0">
                <a:latin typeface="Times New Roman"/>
              </a:rPr>
              <a:t>Indonesia yang </a:t>
            </a:r>
            <a:r>
              <a:rPr lang="en-US" sz="3200" b="1" dirty="0" err="1">
                <a:latin typeface="Times New Roman"/>
              </a:rPr>
              <a:t>sejahtera</a:t>
            </a:r>
            <a:r>
              <a:rPr lang="en-US" sz="3200" b="1" dirty="0">
                <a:latin typeface="Times New Roman"/>
              </a:rPr>
              <a:t>, </a:t>
            </a:r>
            <a:r>
              <a:rPr lang="en-US" sz="3200" b="1" dirty="0" err="1">
                <a:latin typeface="Times New Roman"/>
              </a:rPr>
              <a:t>adil</a:t>
            </a:r>
            <a:r>
              <a:rPr lang="en-US" sz="3200" b="1" dirty="0">
                <a:latin typeface="Times New Roman"/>
              </a:rPr>
              <a:t>, </a:t>
            </a:r>
            <a:r>
              <a:rPr lang="en-US" sz="3200" b="1" dirty="0" err="1">
                <a:latin typeface="Times New Roman"/>
              </a:rPr>
              <a:t>dan</a:t>
            </a:r>
            <a:r>
              <a:rPr lang="en-US" sz="3200" b="1" dirty="0">
                <a:latin typeface="Times New Roman"/>
              </a:rPr>
              <a:t> </a:t>
            </a:r>
            <a:r>
              <a:rPr lang="en-US" sz="3200" b="1" dirty="0" err="1" smtClean="0">
                <a:latin typeface="Times New Roman"/>
              </a:rPr>
              <a:t>makmur</a:t>
            </a:r>
            <a:r>
              <a:rPr lang="en-US" sz="3200" b="1" dirty="0" smtClean="0">
                <a:latin typeface="Times New Roman"/>
              </a:rPr>
              <a:t>.</a:t>
            </a:r>
            <a:endParaRPr lang="en-US" sz="3200" b="1" dirty="0">
              <a:latin typeface="Times New Roman"/>
            </a:endParaRP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6951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Kesehatan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Nasional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err="1"/>
              <a:t>Undang-Undang</a:t>
            </a:r>
            <a:endParaRPr lang="en-US" b="1" dirty="0"/>
          </a:p>
          <a:p>
            <a:pPr marL="0" lvl="0" indent="0">
              <a:buNone/>
            </a:pPr>
            <a:r>
              <a:rPr lang="en-US" dirty="0"/>
              <a:t>UU No. 40 </a:t>
            </a:r>
            <a:r>
              <a:rPr lang="en-US" dirty="0" err="1"/>
              <a:t>Th</a:t>
            </a:r>
            <a:r>
              <a:rPr lang="en-US" dirty="0"/>
              <a:t> 2004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UU No. 36 </a:t>
            </a:r>
            <a:r>
              <a:rPr lang="en-US" dirty="0" err="1"/>
              <a:t>Th</a:t>
            </a:r>
            <a:r>
              <a:rPr lang="en-US" dirty="0"/>
              <a:t> 2009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UU No. 24 </a:t>
            </a:r>
            <a:r>
              <a:rPr lang="en-US" dirty="0" err="1"/>
              <a:t>Th</a:t>
            </a:r>
            <a:r>
              <a:rPr lang="en-US" dirty="0"/>
              <a:t> 2011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Penyelenggaran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 marL="0" lvl="0" indent="0">
              <a:buNone/>
            </a:pP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endParaRPr lang="en-US" b="1" dirty="0"/>
          </a:p>
          <a:p>
            <a:pPr marL="0" lvl="0" indent="0">
              <a:buNone/>
            </a:pPr>
            <a:r>
              <a:rPr lang="en-US" dirty="0"/>
              <a:t>PP No. 101 </a:t>
            </a:r>
            <a:r>
              <a:rPr lang="en-US" dirty="0" err="1"/>
              <a:t>Th</a:t>
            </a:r>
            <a:r>
              <a:rPr lang="en-US" dirty="0"/>
              <a:t> 2012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Iuran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3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endParaRPr lang="en-US" b="1" dirty="0"/>
          </a:p>
          <a:p>
            <a:r>
              <a:rPr lang="en-US" dirty="0"/>
              <a:t>PERPRES No. 105 Th 2013 ttg Pemeliharaan Kesehatan Menteri dan Pejabat Tertentu</a:t>
            </a:r>
          </a:p>
          <a:p>
            <a:r>
              <a:rPr lang="en-US" dirty="0"/>
              <a:t>PERPRES No. 106 Th 2013 ttg Pemeliharaan Kesehatan Anggota DPR, DPD, MK, Hakim MA</a:t>
            </a:r>
          </a:p>
          <a:p>
            <a:r>
              <a:rPr lang="en-US" dirty="0"/>
              <a:t>PERPRES No. 107 Th 2013 ttg YANKES Tertentu Berkaitan Dengan KEMHAN, TNI, Kepolisian</a:t>
            </a:r>
          </a:p>
          <a:p>
            <a:r>
              <a:rPr lang="en-US" dirty="0"/>
              <a:t>PERPRES No. 108 Th 2013 ttg Bentuk dan Isi Laporan Pengelolaan Program JAMSOS</a:t>
            </a:r>
          </a:p>
          <a:p>
            <a:r>
              <a:rPr lang="en-US" dirty="0"/>
              <a:t>PERPRES No. 109 Th 2013 ttg Penahapan Kepesertaan Program JAMSOS</a:t>
            </a:r>
          </a:p>
          <a:p>
            <a:r>
              <a:rPr lang="en-US" dirty="0"/>
              <a:t>PERPRES No. 110 Th 2013 ttg Gaji Upah Manfaat DEWAS dan Direksi BPJS</a:t>
            </a:r>
          </a:p>
          <a:p>
            <a:r>
              <a:rPr lang="en-US" dirty="0"/>
              <a:t>PERPRES No. 111 Th 2013 ttg Perubahan Atas PERPRES No. 12 Th 2013 ttg </a:t>
            </a:r>
            <a:r>
              <a:rPr lang="en-US" dirty="0" smtClean="0"/>
              <a:t>JAMKES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Menteri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endParaRPr lang="en-US" b="1" dirty="0"/>
          </a:p>
          <a:p>
            <a:r>
              <a:rPr lang="en-US" dirty="0"/>
              <a:t>PMK No. 69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Program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/>
              <a:t>PMK No. 71 </a:t>
            </a:r>
            <a:r>
              <a:rPr lang="en-US" dirty="0" err="1"/>
              <a:t>Th</a:t>
            </a:r>
            <a:r>
              <a:rPr lang="en-US" dirty="0"/>
              <a:t> 2013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JKN</a:t>
            </a:r>
          </a:p>
          <a:p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Menteri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endParaRPr lang="en-US" b="1" dirty="0"/>
          </a:p>
          <a:p>
            <a:r>
              <a:rPr lang="en-US" dirty="0"/>
              <a:t>KMK No. 326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JKN</a:t>
            </a:r>
          </a:p>
          <a:p>
            <a:r>
              <a:rPr lang="en-US" dirty="0"/>
              <a:t>KMK No. 328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Formularium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r>
              <a:rPr lang="en-US" dirty="0"/>
              <a:t>KMK No. 455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0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10-09 at 8.51.1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25" r="-5025"/>
          <a:stretch>
            <a:fillRect/>
          </a:stretch>
        </p:blipFill>
        <p:spPr>
          <a:xfrm>
            <a:off x="508000" y="783167"/>
            <a:ext cx="8178800" cy="5545666"/>
          </a:xfrm>
        </p:spPr>
      </p:pic>
    </p:spTree>
    <p:extLst>
      <p:ext uri="{BB962C8B-B14F-4D97-AF65-F5344CB8AC3E}">
        <p14:creationId xmlns:p14="http://schemas.microsoft.com/office/powerpoint/2010/main" val="391259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10-09 at 9.30.4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2" r="-4102"/>
          <a:stretch>
            <a:fillRect/>
          </a:stretch>
        </p:blipFill>
        <p:spPr>
          <a:xfrm>
            <a:off x="914400" y="846667"/>
            <a:ext cx="7772400" cy="5173133"/>
          </a:xfrm>
        </p:spPr>
      </p:pic>
    </p:spTree>
    <p:extLst>
      <p:ext uri="{BB962C8B-B14F-4D97-AF65-F5344CB8AC3E}">
        <p14:creationId xmlns:p14="http://schemas.microsoft.com/office/powerpoint/2010/main" val="154840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PPK </a:t>
            </a:r>
            <a:r>
              <a:rPr lang="en-US" dirty="0" err="1" smtClean="0"/>
              <a:t>dlm</a:t>
            </a:r>
            <a:r>
              <a:rPr lang="en-US" dirty="0" smtClean="0"/>
              <a:t> JKN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/>
              <a:t>Kapitasi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/>
              <a:t>pembayaran</a:t>
            </a:r>
            <a:r>
              <a:rPr lang="en-US" dirty="0"/>
              <a:t> per-</a:t>
            </a:r>
            <a:r>
              <a:rPr lang="en-US" dirty="0" err="1"/>
              <a:t>bulan</a:t>
            </a:r>
            <a:r>
              <a:rPr lang="en-US" dirty="0"/>
              <a:t> yang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dimuka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Tingkat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</a:p>
          <a:p>
            <a:r>
              <a:rPr lang="en-US" dirty="0" err="1"/>
              <a:t>Tarif</a:t>
            </a:r>
            <a:r>
              <a:rPr lang="en-US" dirty="0"/>
              <a:t> Non </a:t>
            </a:r>
            <a:r>
              <a:rPr lang="en-US" dirty="0" err="1"/>
              <a:t>Kapitasi</a:t>
            </a:r>
            <a:r>
              <a:rPr lang="en-US" dirty="0"/>
              <a:t> 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Tingkat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</a:p>
          <a:p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i="1" dirty="0"/>
              <a:t>Indonesian - Case Based Groups </a:t>
            </a:r>
            <a:r>
              <a:rPr lang="en-US" dirty="0"/>
              <a:t>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INA-CBG’s 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BPJS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Tingkat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diagnosis </a:t>
            </a:r>
            <a:r>
              <a:rPr lang="en-US" dirty="0" err="1"/>
              <a:t>penyakit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7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Tarif</a:t>
            </a:r>
            <a:r>
              <a:rPr lang="en-US" b="1" dirty="0" smtClean="0"/>
              <a:t> FKTP</a:t>
            </a:r>
            <a:r>
              <a:rPr lang="en-US" dirty="0" smtClean="0"/>
              <a:t>: </a:t>
            </a:r>
            <a:r>
              <a:rPr lang="en-US" dirty="0" err="1" smtClean="0"/>
              <a:t>Kapitasi</a:t>
            </a:r>
            <a:r>
              <a:rPr lang="en-US" dirty="0" smtClean="0"/>
              <a:t> &amp; Non-</a:t>
            </a:r>
            <a:r>
              <a:rPr lang="en-US" dirty="0" err="1" smtClean="0"/>
              <a:t>Kapitasi</a:t>
            </a:r>
            <a:r>
              <a:rPr lang="en-US" dirty="0" smtClean="0"/>
              <a:t> (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/>
              <a:t>Inap</a:t>
            </a:r>
            <a:r>
              <a:rPr lang="en-US" dirty="0"/>
              <a:t> Tingkat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Neonatal)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5690"/>
              </p:ext>
            </p:extLst>
          </p:nvPr>
        </p:nvGraphicFramePr>
        <p:xfrm>
          <a:off x="1524000" y="2540000"/>
          <a:ext cx="6477000" cy="300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333"/>
                <a:gridCol w="1862667"/>
              </a:tblGrid>
              <a:tr h="50839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Tarif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Kapitasi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Tarif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Rp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</a:tr>
              <a:tr h="666095">
                <a:tc>
                  <a:txBody>
                    <a:bodyPr/>
                    <a:lstStyle/>
                    <a:p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Puskesmas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3.000-6.000</a:t>
                      </a:r>
                      <a:endParaRPr lang="en-US" b="1" dirty="0"/>
                    </a:p>
                  </a:txBody>
                  <a:tcPr/>
                </a:tc>
              </a:tr>
              <a:tr h="941478"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RS.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Pratama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Pratama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Praktek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Dokter,Fasilitas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8.000-10.000</a:t>
                      </a:r>
                      <a:endParaRPr lang="en-US" b="1" dirty="0"/>
                    </a:p>
                  </a:txBody>
                  <a:tcPr/>
                </a:tc>
              </a:tr>
              <a:tr h="889696">
                <a:tc>
                  <a:txBody>
                    <a:bodyPr/>
                    <a:lstStyle/>
                    <a:p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Dokter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Gigi di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A1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20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506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PowerPoint Presentation</vt:lpstr>
      <vt:lpstr>PowerPoint Presentation</vt:lpstr>
      <vt:lpstr>Jaminan Kesehatan Nasional</vt:lpstr>
      <vt:lpstr>PowerPoint Presentation</vt:lpstr>
      <vt:lpstr>PowerPoint Presentation</vt:lpstr>
      <vt:lpstr>PowerPoint Presentation</vt:lpstr>
      <vt:lpstr>PowerPoint Presentation</vt:lpstr>
      <vt:lpstr>Metode Pembayaran PPK dlm JKN</vt:lpstr>
      <vt:lpstr>PowerPoint Presentation</vt:lpstr>
      <vt:lpstr>PowerPoint Presentation</vt:lpstr>
      <vt:lpstr>Tarif INA CBG’s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9</cp:revision>
  <dcterms:created xsi:type="dcterms:W3CDTF">2017-11-04T16:59:32Z</dcterms:created>
  <dcterms:modified xsi:type="dcterms:W3CDTF">2018-05-23T18:20:19Z</dcterms:modified>
</cp:coreProperties>
</file>