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836C-7179-4DA3-8F13-5B8DBD7DC6C8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160E-093A-4218-A2DE-E2E3019F32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836C-7179-4DA3-8F13-5B8DBD7DC6C8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160E-093A-4218-A2DE-E2E3019F32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836C-7179-4DA3-8F13-5B8DBD7DC6C8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160E-093A-4218-A2DE-E2E3019F32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836C-7179-4DA3-8F13-5B8DBD7DC6C8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160E-093A-4218-A2DE-E2E3019F32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836C-7179-4DA3-8F13-5B8DBD7DC6C8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160E-093A-4218-A2DE-E2E3019F32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836C-7179-4DA3-8F13-5B8DBD7DC6C8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160E-093A-4218-A2DE-E2E3019F32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836C-7179-4DA3-8F13-5B8DBD7DC6C8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160E-093A-4218-A2DE-E2E3019F32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836C-7179-4DA3-8F13-5B8DBD7DC6C8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160E-093A-4218-A2DE-E2E3019F32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836C-7179-4DA3-8F13-5B8DBD7DC6C8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160E-093A-4218-A2DE-E2E3019F32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836C-7179-4DA3-8F13-5B8DBD7DC6C8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160E-093A-4218-A2DE-E2E3019F32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836C-7179-4DA3-8F13-5B8DBD7DC6C8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160E-093A-4218-A2DE-E2E3019F323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6836C-7179-4DA3-8F13-5B8DBD7DC6C8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D160E-093A-4218-A2DE-E2E3019F323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WordArt 5"/>
          <p:cNvSpPr>
            <a:spLocks noChangeArrowheads="1" noChangeShapeType="1" noTextEdit="1"/>
          </p:cNvSpPr>
          <p:nvPr/>
        </p:nvSpPr>
        <p:spPr bwMode="auto">
          <a:xfrm>
            <a:off x="623888" y="2057400"/>
            <a:ext cx="7896225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2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Aplikasi komunikasi di dalam health care setting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457200" y="762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8925" indent="-288925">
              <a:spcBef>
                <a:spcPct val="20000"/>
              </a:spcBef>
              <a:buFontTx/>
              <a:buAutoNum type="arabicPeriod"/>
            </a:pPr>
            <a:r>
              <a:rPr lang="en-US">
                <a:latin typeface="Arial Black" pitchFamily="34" charset="0"/>
                <a:sym typeface="Wingdings" pitchFamily="2" charset="2"/>
              </a:rPr>
              <a:t>Konseling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Berbagai tentang perhatian, permasalahan, perasaan, dan konselor harus menjadi pendengar yg aktif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Komunikasi tingkat ini tujuannnya untuk menumbuh kembangkan kesadaran diri dan memahami secara utuh tentang kebutuhan orang lain dan dapat menurunkan konflik dan kecemasan</a:t>
            </a:r>
          </a:p>
          <a:p>
            <a:pPr marL="288925" indent="-288925">
              <a:spcBef>
                <a:spcPct val="20000"/>
              </a:spcBef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Proses Konseling digambarkan dengan singkatan GATHER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G	: Greet/salam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A	: Ask/tanyakan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T	: Tell/beritahu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H	: Help/bantu klien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E	: Explain/jelaskan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R	: Return/kembalilah untuk tindak lanjut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</a:t>
            </a:r>
          </a:p>
          <a:p>
            <a:pPr marL="288925" indent="-288925">
              <a:spcBef>
                <a:spcPct val="20000"/>
              </a:spcBef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288925" indent="-288925">
              <a:spcBef>
                <a:spcPct val="20000"/>
              </a:spcBef>
              <a:buFontTx/>
              <a:buAutoNum type="arabicPeriod" startAt="2"/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288925" indent="-288925">
              <a:spcBef>
                <a:spcPct val="20000"/>
              </a:spcBef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</a:t>
            </a:r>
          </a:p>
          <a:p>
            <a:pPr marL="288925" indent="-288925">
              <a:spcBef>
                <a:spcPct val="20000"/>
              </a:spcBef>
            </a:pPr>
            <a:endParaRPr lang="en-US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457200" y="762000"/>
            <a:ext cx="8382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2 hal lain yg perlu diperhatikan adalah</a:t>
            </a:r>
          </a:p>
          <a:p>
            <a:pPr marL="396875" indent="-396875">
              <a:spcBef>
                <a:spcPct val="20000"/>
              </a:spcBef>
              <a:buFontTx/>
              <a:buChar char="•"/>
            </a:pPr>
            <a:r>
              <a:rPr lang="en-US">
                <a:latin typeface="Arial Black" pitchFamily="34" charset="0"/>
                <a:sym typeface="Wingdings" pitchFamily="2" charset="2"/>
              </a:rPr>
              <a:t>CLEAR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C	: Clarifying/klarifikasi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L	: Listening/mendengarkan secara aktif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E	: Encouraging/mendorong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A	: Asking for feedback/umpan balik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R	: Repeating/mengulang</a:t>
            </a:r>
          </a:p>
          <a:p>
            <a:pPr marL="396875" indent="-396875">
              <a:spcBef>
                <a:spcPct val="20000"/>
              </a:spcBef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2.  ROLES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R	: Relaxing/santai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O	: Opening up to client/membuka diri terhadap klien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L	: Learning toward client/berorientasi pada klien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E	: Establishing eye contact/mempertahankan kontak mata</a:t>
            </a: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S	: Smiling &amp; Sitting squarely/senyum &amp; duduk yg tepat	</a:t>
            </a:r>
          </a:p>
          <a:p>
            <a:pPr marL="396875" indent="-396875">
              <a:spcBef>
                <a:spcPct val="20000"/>
              </a:spcBef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396875" indent="-396875">
              <a:spcBef>
                <a:spcPct val="20000"/>
              </a:spcBef>
              <a:buFontTx/>
              <a:buAutoNum type="arabicPeriod" startAt="2"/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396875" indent="-396875">
              <a:spcBef>
                <a:spcPct val="20000"/>
              </a:spcBef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396875" indent="-39687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</a:t>
            </a:r>
          </a:p>
          <a:p>
            <a:pPr marL="396875" indent="-396875">
              <a:spcBef>
                <a:spcPct val="20000"/>
              </a:spcBef>
            </a:pPr>
            <a:endParaRPr lang="en-US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457200" y="361950"/>
            <a:ext cx="822960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2. Wawancara</a:t>
            </a: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    Merupakan suatu proses interaksi &amp; komunikasi verbal </a:t>
            </a: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    dengan tujuan untuk mendapatkan informasi penting yg </a:t>
            </a: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    diinginkan</a:t>
            </a: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	</a:t>
            </a: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    Wawancara berbeda dengan percakapan bebas &amp; diskusi, </a:t>
            </a: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    yaitu:</a:t>
            </a: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    a. Pewawancara dan responden biasanya belum saling kenal</a:t>
            </a: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    b. pewawancara adalah pihak yg terus-menerus bertanya, </a:t>
            </a: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        sedangkan responden merupakan pihak tg selalu </a:t>
            </a: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        menjawab pertanyaan tsb</a:t>
            </a: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    c. Urutan pertanyaan yg diajukan sudah ditentukan</a:t>
            </a: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		</a:t>
            </a: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    Faktor yg mempengaruhi wawancara</a:t>
            </a: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    1. Kualitas pewawancara</a:t>
            </a: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    2. Kualitas yg diwawancarai</a:t>
            </a:r>
          </a:p>
          <a:p>
            <a:pPr marL="342900" indent="-342900"/>
            <a:endParaRPr lang="en-US">
              <a:latin typeface="Arial Black" pitchFamily="34" charset="0"/>
              <a:sym typeface="Wingdings" pitchFamily="2" charset="2"/>
            </a:endParaRP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    Peranan Pewawancara</a:t>
            </a: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    a. Menciptakan hubungan baik dengan responden</a:t>
            </a: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    b. Menyampaikan semua pertanyaan dengan baik &amp; tepat</a:t>
            </a: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    c. Mencatat semua jawaban lisan dengan jelas &amp; teliti</a:t>
            </a:r>
          </a:p>
          <a:p>
            <a:pPr marL="342900" indent="-342900"/>
            <a:r>
              <a:rPr lang="en-US">
                <a:latin typeface="Arial Black" pitchFamily="34" charset="0"/>
                <a:sym typeface="Wingdings" pitchFamily="2" charset="2"/>
              </a:rPr>
              <a:t>    d. Menggali informasi tambahan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457200" y="228600"/>
            <a:ext cx="8153400" cy="647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3. Focus Group Discussion/FGD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Salah satu teknik dalam mengumpulkan data kualitatif, dimana sekelompok orang berdiskusi dengan pengarahan dari seorang pemandu atau fasilitator mengenai suatu topik tertentu</a:t>
            </a:r>
          </a:p>
          <a:p>
            <a:pPr marL="288925" indent="-288925">
              <a:spcBef>
                <a:spcPct val="20000"/>
              </a:spcBef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Karakteristik FGD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1. Peserta terdiri dari 6-12 orang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2. Peserta tidak saling kenal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3. Merupakan proses pengumpulan data kualitatif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4. Menggunakan diskusi yg terfokus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5. Waktunya 60-90 menit</a:t>
            </a:r>
          </a:p>
          <a:p>
            <a:pPr marL="288925" indent="-288925">
              <a:spcBef>
                <a:spcPct val="20000"/>
              </a:spcBef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Komposisi kelompok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1. Kelas sosial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2. Daur hidup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3. Status terhadap sesuatu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4. Tingkat keahlian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5. Perbedaan budaya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6. Jenis kelamin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57200" y="228600"/>
            <a:ext cx="8153400" cy="631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Tempat FGD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1. Memberi rasa aman, nyaman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2. Lingkungan netral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3. Mudah dicapai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4. Mudah diamati</a:t>
            </a:r>
          </a:p>
          <a:p>
            <a:pPr marL="288925" indent="-288925">
              <a:spcBef>
                <a:spcPct val="20000"/>
              </a:spcBef>
            </a:pPr>
            <a:endParaRPr lang="en-US">
              <a:latin typeface="Arial Black" pitchFamily="34" charset="0"/>
              <a:sym typeface="Wingdings" pitchFamily="2" charset="2"/>
            </a:endParaRP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Peranan Pemandu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1. Menjelaskan topik diskusi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2. Tidak perlu ahli dalam topik diskusi tetapi memahami 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    topik dan teknik FGD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3. Mengarahkan kelompok bukan diarahkan kelompok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4. Mengajukan pertanyaan &amp; netral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5. Amati peserta &amp; tanggap melihat reaksi mereka &amp; non 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    verbal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6. Mendorong semua untuk berpartisipasi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7. Menciptakan hubungan baik dengan peserta &amp; menggali 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    jawaban lebih dalam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8. Fleksibel &amp; terbuka terhadap saran &amp; perubahan</a:t>
            </a:r>
          </a:p>
          <a:p>
            <a:pPr marL="288925" indent="-288925">
              <a:spcBef>
                <a:spcPct val="20000"/>
              </a:spcBef>
            </a:pPr>
            <a:r>
              <a:rPr lang="en-US">
                <a:latin typeface="Arial Black" pitchFamily="34" charset="0"/>
                <a:sym typeface="Wingdings" pitchFamily="2" charset="2"/>
              </a:rPr>
              <a:t>	9. Menjaga intonasi suara, jangan terdengar tidak sabar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</Words>
  <Application>Microsoft Office PowerPoint</Application>
  <PresentationFormat>On-screen Show (4:3)</PresentationFormat>
  <Paragraphs>93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Nunk</dc:creator>
  <cp:lastModifiedBy>May</cp:lastModifiedBy>
  <cp:revision>1</cp:revision>
  <dcterms:created xsi:type="dcterms:W3CDTF">2012-02-26T10:12:46Z</dcterms:created>
  <dcterms:modified xsi:type="dcterms:W3CDTF">2015-04-15T10:04:31Z</dcterms:modified>
</cp:coreProperties>
</file>