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5" r:id="rId7"/>
    <p:sldId id="264"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396"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43D6754-FF87-4B76-BB58-D3C509546D8D}" type="datetimeFigureOut">
              <a:rPr lang="id-ID" smtClean="0"/>
              <a:pPr/>
              <a:t>15/04/2015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8B4A67-3CF7-42CE-B7A0-05266888B954}"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43D6754-FF87-4B76-BB58-D3C509546D8D}" type="datetimeFigureOut">
              <a:rPr lang="id-ID" smtClean="0"/>
              <a:pPr/>
              <a:t>15/04/2015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8B4A67-3CF7-42CE-B7A0-05266888B95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43D6754-FF87-4B76-BB58-D3C509546D8D}" type="datetimeFigureOut">
              <a:rPr lang="id-ID" smtClean="0"/>
              <a:pPr/>
              <a:t>15/04/2015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8B4A67-3CF7-42CE-B7A0-05266888B954}"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id-ID"/>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91AFFAD3-09BE-4FB2-8721-F7AE5137AFD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43D6754-FF87-4B76-BB58-D3C509546D8D}" type="datetimeFigureOut">
              <a:rPr lang="id-ID" smtClean="0"/>
              <a:pPr/>
              <a:t>15/04/2015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8B4A67-3CF7-42CE-B7A0-05266888B95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3D6754-FF87-4B76-BB58-D3C509546D8D}" type="datetimeFigureOut">
              <a:rPr lang="id-ID" smtClean="0"/>
              <a:pPr/>
              <a:t>15/04/2015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8B4A67-3CF7-42CE-B7A0-05266888B95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43D6754-FF87-4B76-BB58-D3C509546D8D}" type="datetimeFigureOut">
              <a:rPr lang="id-ID" smtClean="0"/>
              <a:pPr/>
              <a:t>15/04/2015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48B4A67-3CF7-42CE-B7A0-05266888B95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43D6754-FF87-4B76-BB58-D3C509546D8D}" type="datetimeFigureOut">
              <a:rPr lang="id-ID" smtClean="0"/>
              <a:pPr/>
              <a:t>15/04/2015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48B4A67-3CF7-42CE-B7A0-05266888B95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43D6754-FF87-4B76-BB58-D3C509546D8D}" type="datetimeFigureOut">
              <a:rPr lang="id-ID" smtClean="0"/>
              <a:pPr/>
              <a:t>15/04/2015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48B4A67-3CF7-42CE-B7A0-05266888B95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3D6754-FF87-4B76-BB58-D3C509546D8D}" type="datetimeFigureOut">
              <a:rPr lang="id-ID" smtClean="0"/>
              <a:pPr/>
              <a:t>15/04/2015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48B4A67-3CF7-42CE-B7A0-05266888B95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D6754-FF87-4B76-BB58-D3C509546D8D}" type="datetimeFigureOut">
              <a:rPr lang="id-ID" smtClean="0"/>
              <a:pPr/>
              <a:t>15/04/2015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48B4A67-3CF7-42CE-B7A0-05266888B95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D6754-FF87-4B76-BB58-D3C509546D8D}" type="datetimeFigureOut">
              <a:rPr lang="id-ID" smtClean="0"/>
              <a:pPr/>
              <a:t>15/04/2015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48B4A67-3CF7-42CE-B7A0-05266888B95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3D6754-FF87-4B76-BB58-D3C509546D8D}" type="datetimeFigureOut">
              <a:rPr lang="id-ID" smtClean="0"/>
              <a:pPr/>
              <a:t>15/04/2015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B4A67-3CF7-42CE-B7A0-05266888B954}"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image" Target="../media/image4.wmf"/><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p:cNvSpPr>
            <a:spLocks noChangeArrowheads="1" noChangeShapeType="1" noTextEdit="1"/>
          </p:cNvSpPr>
          <p:nvPr/>
        </p:nvSpPr>
        <p:spPr bwMode="auto">
          <a:xfrm>
            <a:off x="1828800" y="2547938"/>
            <a:ext cx="5410200" cy="1490662"/>
          </a:xfrm>
          <a:prstGeom prst="rect">
            <a:avLst/>
          </a:prstGeom>
        </p:spPr>
        <p:txBody>
          <a:bodyPr wrap="none" fromWordArt="1">
            <a:prstTxWarp prst="textPlain">
              <a:avLst>
                <a:gd name="adj" fmla="val 50000"/>
              </a:avLst>
            </a:prstTxWarp>
          </a:bodyPr>
          <a:lstStyle/>
          <a:p>
            <a:pPr algn="ctr"/>
            <a:r>
              <a:rPr lang="id-ID" sz="3600" kern="10">
                <a:ln w="9525">
                  <a:noFill/>
                  <a:round/>
                  <a:headEnd/>
                  <a:tailEnd/>
                </a:ln>
                <a:solidFill>
                  <a:srgbClr val="336699"/>
                </a:solidFill>
                <a:effectLst>
                  <a:outerShdw dist="45791" dir="2021404" algn="ctr" rotWithShape="0">
                    <a:srgbClr val="B2B2B2">
                      <a:alpha val="80000"/>
                    </a:srgbClr>
                  </a:outerShdw>
                </a:effectLst>
                <a:latin typeface="Arial Narrow"/>
              </a:rPr>
              <a:t>REVIEW  KOMUNIKASI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92163"/>
          </a:xfrm>
        </p:spPr>
        <p:txBody>
          <a:bodyPr/>
          <a:lstStyle/>
          <a:p>
            <a:r>
              <a:rPr lang="en-US" sz="2800">
                <a:latin typeface="Arial Black" pitchFamily="34" charset="0"/>
              </a:rPr>
              <a:t>PENGERTIAN</a:t>
            </a:r>
          </a:p>
        </p:txBody>
      </p:sp>
      <p:sp>
        <p:nvSpPr>
          <p:cNvPr id="3075" name="Rectangle 3"/>
          <p:cNvSpPr>
            <a:spLocks noGrp="1" noChangeArrowheads="1"/>
          </p:cNvSpPr>
          <p:nvPr>
            <p:ph type="body" idx="1"/>
          </p:nvPr>
        </p:nvSpPr>
        <p:spPr>
          <a:xfrm>
            <a:off x="533400" y="642918"/>
            <a:ext cx="8153400" cy="5638800"/>
          </a:xfrm>
        </p:spPr>
        <p:txBody>
          <a:bodyPr/>
          <a:lstStyle/>
          <a:p>
            <a:pPr marL="808038" indent="-808038">
              <a:lnSpc>
                <a:spcPct val="90000"/>
              </a:lnSpc>
              <a:buFontTx/>
              <a:buNone/>
            </a:pPr>
            <a:r>
              <a:rPr lang="en-US" sz="1400" dirty="0">
                <a:latin typeface="Arial Black" pitchFamily="34" charset="0"/>
              </a:rPr>
              <a:t>Book: </a:t>
            </a:r>
            <a:r>
              <a:rPr lang="en-US" sz="1400" dirty="0" err="1">
                <a:latin typeface="Arial Black" pitchFamily="34" charset="0"/>
              </a:rPr>
              <a:t>Suatu</a:t>
            </a:r>
            <a:r>
              <a:rPr lang="en-US" sz="1400" dirty="0">
                <a:latin typeface="Arial Black" pitchFamily="34" charset="0"/>
              </a:rPr>
              <a:t> </a:t>
            </a:r>
            <a:r>
              <a:rPr lang="en-US" sz="1400" dirty="0" err="1">
                <a:latin typeface="Arial Black" pitchFamily="34" charset="0"/>
              </a:rPr>
              <a:t>transaksi</a:t>
            </a:r>
            <a:r>
              <a:rPr lang="en-US" sz="1400" dirty="0">
                <a:latin typeface="Arial Black" pitchFamily="34" charset="0"/>
              </a:rPr>
              <a:t>, </a:t>
            </a:r>
            <a:r>
              <a:rPr lang="en-US" sz="1400" dirty="0" err="1">
                <a:latin typeface="Arial Black" pitchFamily="34" charset="0"/>
              </a:rPr>
              <a:t>proses</a:t>
            </a:r>
            <a:r>
              <a:rPr lang="en-US" sz="1400" dirty="0">
                <a:latin typeface="Arial Black" pitchFamily="34" charset="0"/>
              </a:rPr>
              <a:t> </a:t>
            </a:r>
            <a:r>
              <a:rPr lang="en-US" sz="1400" dirty="0" err="1">
                <a:latin typeface="Arial Black" pitchFamily="34" charset="0"/>
              </a:rPr>
              <a:t>simbolik</a:t>
            </a:r>
            <a:r>
              <a:rPr lang="en-US" sz="1400" dirty="0">
                <a:latin typeface="Arial Black" pitchFamily="34" charset="0"/>
              </a:rPr>
              <a:t> </a:t>
            </a:r>
            <a:r>
              <a:rPr lang="en-US" sz="1400" dirty="0" err="1">
                <a:latin typeface="Arial Black" pitchFamily="34" charset="0"/>
              </a:rPr>
              <a:t>yg</a:t>
            </a:r>
            <a:r>
              <a:rPr lang="en-US" sz="1400" dirty="0">
                <a:latin typeface="Arial Black" pitchFamily="34" charset="0"/>
              </a:rPr>
              <a:t> </a:t>
            </a:r>
            <a:r>
              <a:rPr lang="en-US" sz="1400" dirty="0" err="1">
                <a:latin typeface="Arial Black" pitchFamily="34" charset="0"/>
              </a:rPr>
              <a:t>menghendaki</a:t>
            </a:r>
            <a:r>
              <a:rPr lang="en-US" sz="1400" dirty="0">
                <a:latin typeface="Arial Black" pitchFamily="34" charset="0"/>
              </a:rPr>
              <a:t> </a:t>
            </a:r>
            <a:r>
              <a:rPr lang="en-US" sz="1400" dirty="0" err="1">
                <a:latin typeface="Arial Black" pitchFamily="34" charset="0"/>
              </a:rPr>
              <a:t>orang-orang</a:t>
            </a:r>
            <a:r>
              <a:rPr lang="en-US" sz="1400" dirty="0">
                <a:latin typeface="Arial Black" pitchFamily="34" charset="0"/>
              </a:rPr>
              <a:t> </a:t>
            </a:r>
            <a:r>
              <a:rPr lang="en-US" sz="1400" dirty="0" err="1">
                <a:latin typeface="Arial Black" pitchFamily="34" charset="0"/>
              </a:rPr>
              <a:t>mengatur</a:t>
            </a:r>
            <a:r>
              <a:rPr lang="en-US" sz="1400" dirty="0">
                <a:latin typeface="Arial Black" pitchFamily="34" charset="0"/>
              </a:rPr>
              <a:t> </a:t>
            </a:r>
            <a:r>
              <a:rPr lang="en-US" sz="1400" dirty="0" err="1">
                <a:latin typeface="Arial Black" pitchFamily="34" charset="0"/>
              </a:rPr>
              <a:t>lingkungannya</a:t>
            </a:r>
            <a:r>
              <a:rPr lang="en-US" sz="1400" dirty="0">
                <a:latin typeface="Arial Black" pitchFamily="34" charset="0"/>
              </a:rPr>
              <a:t> </a:t>
            </a:r>
            <a:r>
              <a:rPr lang="en-US" sz="1400" dirty="0" err="1">
                <a:latin typeface="Arial Black" pitchFamily="34" charset="0"/>
              </a:rPr>
              <a:t>dengan</a:t>
            </a:r>
            <a:r>
              <a:rPr lang="en-US" sz="1400" dirty="0">
                <a:latin typeface="Arial Black" pitchFamily="34" charset="0"/>
              </a:rPr>
              <a:t>: 1) </a:t>
            </a:r>
            <a:r>
              <a:rPr lang="en-US" sz="1400" dirty="0" err="1">
                <a:latin typeface="Arial Black" pitchFamily="34" charset="0"/>
              </a:rPr>
              <a:t>membangun</a:t>
            </a:r>
            <a:r>
              <a:rPr lang="en-US" sz="1400" dirty="0">
                <a:latin typeface="Arial Black" pitchFamily="34" charset="0"/>
              </a:rPr>
              <a:t> </a:t>
            </a:r>
            <a:r>
              <a:rPr lang="en-US" sz="1400" dirty="0" err="1">
                <a:latin typeface="Arial Black" pitchFamily="34" charset="0"/>
              </a:rPr>
              <a:t>hubungan</a:t>
            </a:r>
            <a:r>
              <a:rPr lang="en-US" sz="1400" dirty="0">
                <a:latin typeface="Arial Black" pitchFamily="34" charset="0"/>
              </a:rPr>
              <a:t> </a:t>
            </a:r>
            <a:r>
              <a:rPr lang="en-US" sz="1400" dirty="0" err="1">
                <a:latin typeface="Arial Black" pitchFamily="34" charset="0"/>
              </a:rPr>
              <a:t>antar</a:t>
            </a:r>
            <a:r>
              <a:rPr lang="en-US" sz="1400" dirty="0">
                <a:latin typeface="Arial Black" pitchFamily="34" charset="0"/>
              </a:rPr>
              <a:t> </a:t>
            </a:r>
            <a:r>
              <a:rPr lang="en-US" sz="1400" dirty="0" err="1">
                <a:latin typeface="Arial Black" pitchFamily="34" charset="0"/>
              </a:rPr>
              <a:t>sesama</a:t>
            </a:r>
            <a:r>
              <a:rPr lang="en-US" sz="1400" dirty="0">
                <a:latin typeface="Arial Black" pitchFamily="34" charset="0"/>
              </a:rPr>
              <a:t> </a:t>
            </a:r>
            <a:r>
              <a:rPr lang="en-US" sz="1400" dirty="0" err="1">
                <a:latin typeface="Arial Black" pitchFamily="34" charset="0"/>
              </a:rPr>
              <a:t>manusia</a:t>
            </a:r>
            <a:r>
              <a:rPr lang="en-US" sz="1400" dirty="0">
                <a:latin typeface="Arial Black" pitchFamily="34" charset="0"/>
              </a:rPr>
              <a:t>, 2) </a:t>
            </a:r>
            <a:r>
              <a:rPr lang="en-US" sz="1400" dirty="0" err="1">
                <a:latin typeface="Arial Black" pitchFamily="34" charset="0"/>
              </a:rPr>
              <a:t>melalui</a:t>
            </a:r>
            <a:r>
              <a:rPr lang="en-US" sz="1400" dirty="0">
                <a:latin typeface="Arial Black" pitchFamily="34" charset="0"/>
              </a:rPr>
              <a:t> </a:t>
            </a:r>
            <a:r>
              <a:rPr lang="en-US" sz="1400" dirty="0" err="1">
                <a:latin typeface="Arial Black" pitchFamily="34" charset="0"/>
              </a:rPr>
              <a:t>pertukaran</a:t>
            </a:r>
            <a:r>
              <a:rPr lang="en-US" sz="1400" dirty="0">
                <a:latin typeface="Arial Black" pitchFamily="34" charset="0"/>
              </a:rPr>
              <a:t> </a:t>
            </a:r>
            <a:r>
              <a:rPr lang="en-US" sz="1400" dirty="0" err="1">
                <a:latin typeface="Arial Black" pitchFamily="34" charset="0"/>
              </a:rPr>
              <a:t>informasi</a:t>
            </a:r>
            <a:r>
              <a:rPr lang="en-US" sz="1400" dirty="0">
                <a:latin typeface="Arial Black" pitchFamily="34" charset="0"/>
              </a:rPr>
              <a:t>, 3) </a:t>
            </a:r>
            <a:r>
              <a:rPr lang="en-US" sz="1400" dirty="0" err="1">
                <a:latin typeface="Arial Black" pitchFamily="34" charset="0"/>
              </a:rPr>
              <a:t>untuk</a:t>
            </a:r>
            <a:r>
              <a:rPr lang="en-US" sz="1400" dirty="0">
                <a:latin typeface="Arial Black" pitchFamily="34" charset="0"/>
              </a:rPr>
              <a:t> </a:t>
            </a:r>
            <a:r>
              <a:rPr lang="en-US" sz="1400" dirty="0" err="1">
                <a:latin typeface="Arial Black" pitchFamily="34" charset="0"/>
              </a:rPr>
              <a:t>menguatkan</a:t>
            </a:r>
            <a:r>
              <a:rPr lang="en-US" sz="1400" dirty="0">
                <a:latin typeface="Arial Black" pitchFamily="34" charset="0"/>
              </a:rPr>
              <a:t> </a:t>
            </a:r>
            <a:r>
              <a:rPr lang="en-US" sz="1400" dirty="0" err="1">
                <a:latin typeface="Arial Black" pitchFamily="34" charset="0"/>
              </a:rPr>
              <a:t>sikap</a:t>
            </a:r>
            <a:r>
              <a:rPr lang="en-US" sz="1400" dirty="0">
                <a:latin typeface="Arial Black" pitchFamily="34" charset="0"/>
              </a:rPr>
              <a:t> </a:t>
            </a:r>
            <a:r>
              <a:rPr lang="en-US" sz="1400" dirty="0" err="1">
                <a:latin typeface="Arial Black" pitchFamily="34" charset="0"/>
              </a:rPr>
              <a:t>dan</a:t>
            </a:r>
            <a:r>
              <a:rPr lang="en-US" sz="1400" dirty="0">
                <a:latin typeface="Arial Black" pitchFamily="34" charset="0"/>
              </a:rPr>
              <a:t> </a:t>
            </a:r>
            <a:r>
              <a:rPr lang="en-US" sz="1400" dirty="0" err="1">
                <a:latin typeface="Arial Black" pitchFamily="34" charset="0"/>
              </a:rPr>
              <a:t>tingkah</a:t>
            </a:r>
            <a:r>
              <a:rPr lang="en-US" sz="1400" dirty="0">
                <a:latin typeface="Arial Black" pitchFamily="34" charset="0"/>
              </a:rPr>
              <a:t> </a:t>
            </a:r>
            <a:r>
              <a:rPr lang="en-US" sz="1400" dirty="0" err="1">
                <a:latin typeface="Arial Black" pitchFamily="34" charset="0"/>
              </a:rPr>
              <a:t>laku</a:t>
            </a:r>
            <a:r>
              <a:rPr lang="en-US" sz="1400" dirty="0">
                <a:latin typeface="Arial Black" pitchFamily="34" charset="0"/>
              </a:rPr>
              <a:t> </a:t>
            </a:r>
            <a:r>
              <a:rPr lang="en-US" sz="1400" dirty="0" err="1">
                <a:latin typeface="Arial Black" pitchFamily="34" charset="0"/>
              </a:rPr>
              <a:t>orang</a:t>
            </a:r>
            <a:r>
              <a:rPr lang="en-US" sz="1400" dirty="0">
                <a:latin typeface="Arial Black" pitchFamily="34" charset="0"/>
              </a:rPr>
              <a:t> lain, 4) </a:t>
            </a:r>
            <a:r>
              <a:rPr lang="en-US" sz="1400" dirty="0" err="1">
                <a:latin typeface="Arial Black" pitchFamily="34" charset="0"/>
              </a:rPr>
              <a:t>serta</a:t>
            </a:r>
            <a:r>
              <a:rPr lang="en-US" sz="1400" dirty="0">
                <a:latin typeface="Arial Black" pitchFamily="34" charset="0"/>
              </a:rPr>
              <a:t> </a:t>
            </a:r>
            <a:r>
              <a:rPr lang="en-US" sz="1400" dirty="0" err="1">
                <a:latin typeface="Arial Black" pitchFamily="34" charset="0"/>
              </a:rPr>
              <a:t>berusaha</a:t>
            </a:r>
            <a:r>
              <a:rPr lang="en-US" sz="1400" dirty="0">
                <a:latin typeface="Arial Black" pitchFamily="34" charset="0"/>
              </a:rPr>
              <a:t> </a:t>
            </a:r>
            <a:r>
              <a:rPr lang="en-US" sz="1400" dirty="0" err="1">
                <a:latin typeface="Arial Black" pitchFamily="34" charset="0"/>
              </a:rPr>
              <a:t>mengubah</a:t>
            </a:r>
            <a:r>
              <a:rPr lang="en-US" sz="1400" dirty="0">
                <a:latin typeface="Arial Black" pitchFamily="34" charset="0"/>
              </a:rPr>
              <a:t> </a:t>
            </a:r>
            <a:r>
              <a:rPr lang="en-US" sz="1400" dirty="0" err="1">
                <a:latin typeface="Arial Black" pitchFamily="34" charset="0"/>
              </a:rPr>
              <a:t>sikap</a:t>
            </a:r>
            <a:r>
              <a:rPr lang="en-US" sz="1400" dirty="0">
                <a:latin typeface="Arial Black" pitchFamily="34" charset="0"/>
              </a:rPr>
              <a:t> </a:t>
            </a:r>
            <a:r>
              <a:rPr lang="en-US" sz="1400" dirty="0" err="1">
                <a:latin typeface="Arial Black" pitchFamily="34" charset="0"/>
              </a:rPr>
              <a:t>dan</a:t>
            </a:r>
            <a:r>
              <a:rPr lang="en-US" sz="1400" dirty="0">
                <a:latin typeface="Arial Black" pitchFamily="34" charset="0"/>
              </a:rPr>
              <a:t> </a:t>
            </a:r>
            <a:r>
              <a:rPr lang="en-US" sz="1400" dirty="0" err="1">
                <a:latin typeface="Arial Black" pitchFamily="34" charset="0"/>
              </a:rPr>
              <a:t>tingkah</a:t>
            </a:r>
            <a:r>
              <a:rPr lang="en-US" sz="1400" dirty="0">
                <a:latin typeface="Arial Black" pitchFamily="34" charset="0"/>
              </a:rPr>
              <a:t> </a:t>
            </a:r>
            <a:r>
              <a:rPr lang="en-US" sz="1400" dirty="0" err="1">
                <a:latin typeface="Arial Black" pitchFamily="34" charset="0"/>
              </a:rPr>
              <a:t>laku</a:t>
            </a:r>
            <a:endParaRPr lang="en-US" sz="1400" dirty="0">
              <a:latin typeface="Arial Black" pitchFamily="34" charset="0"/>
            </a:endParaRPr>
          </a:p>
          <a:p>
            <a:pPr marL="808038" indent="-808038">
              <a:lnSpc>
                <a:spcPct val="90000"/>
              </a:lnSpc>
              <a:buFontTx/>
              <a:buNone/>
            </a:pPr>
            <a:endParaRPr lang="en-US" sz="1400" dirty="0">
              <a:latin typeface="Arial Black" pitchFamily="34" charset="0"/>
            </a:endParaRPr>
          </a:p>
          <a:p>
            <a:pPr marL="808038" indent="-808038">
              <a:lnSpc>
                <a:spcPct val="90000"/>
              </a:lnSpc>
              <a:buFontTx/>
              <a:buNone/>
            </a:pPr>
            <a:r>
              <a:rPr lang="en-US" sz="1400" dirty="0">
                <a:latin typeface="Arial Black" pitchFamily="34" charset="0"/>
              </a:rPr>
              <a:t>Everett </a:t>
            </a:r>
            <a:r>
              <a:rPr lang="en-US" sz="1400" dirty="0" err="1">
                <a:latin typeface="Arial Black" pitchFamily="34" charset="0"/>
              </a:rPr>
              <a:t>M.Rogers</a:t>
            </a:r>
            <a:r>
              <a:rPr lang="en-US" sz="1400" dirty="0">
                <a:latin typeface="Arial Black" pitchFamily="34" charset="0"/>
              </a:rPr>
              <a:t>: </a:t>
            </a:r>
            <a:r>
              <a:rPr lang="en-US" sz="1400" dirty="0" err="1">
                <a:latin typeface="Arial Black" pitchFamily="34" charset="0"/>
              </a:rPr>
              <a:t>Proses</a:t>
            </a:r>
            <a:r>
              <a:rPr lang="en-US" sz="1400" dirty="0">
                <a:latin typeface="Arial Black" pitchFamily="34" charset="0"/>
              </a:rPr>
              <a:t> </a:t>
            </a:r>
            <a:r>
              <a:rPr lang="en-US" sz="1400" dirty="0" err="1">
                <a:latin typeface="Arial Black" pitchFamily="34" charset="0"/>
              </a:rPr>
              <a:t>dimana</a:t>
            </a:r>
            <a:r>
              <a:rPr lang="en-US" sz="1400" dirty="0">
                <a:latin typeface="Arial Black" pitchFamily="34" charset="0"/>
              </a:rPr>
              <a:t> </a:t>
            </a:r>
            <a:r>
              <a:rPr lang="en-US" sz="1400" dirty="0" err="1">
                <a:latin typeface="Arial Black" pitchFamily="34" charset="0"/>
              </a:rPr>
              <a:t>suatu</a:t>
            </a:r>
            <a:r>
              <a:rPr lang="en-US" sz="1400" dirty="0">
                <a:latin typeface="Arial Black" pitchFamily="34" charset="0"/>
              </a:rPr>
              <a:t> </a:t>
            </a:r>
            <a:r>
              <a:rPr lang="en-US" sz="1400" dirty="0" err="1">
                <a:latin typeface="Arial Black" pitchFamily="34" charset="0"/>
              </a:rPr>
              <a:t>ide</a:t>
            </a:r>
            <a:r>
              <a:rPr lang="en-US" sz="1400" dirty="0">
                <a:latin typeface="Arial Black" pitchFamily="34" charset="0"/>
              </a:rPr>
              <a:t> </a:t>
            </a:r>
            <a:r>
              <a:rPr lang="en-US" sz="1400" dirty="0" err="1">
                <a:latin typeface="Arial Black" pitchFamily="34" charset="0"/>
              </a:rPr>
              <a:t>dialihkan</a:t>
            </a:r>
            <a:r>
              <a:rPr lang="en-US" sz="1400" dirty="0">
                <a:latin typeface="Arial Black" pitchFamily="34" charset="0"/>
              </a:rPr>
              <a:t> </a:t>
            </a:r>
            <a:r>
              <a:rPr lang="en-US" sz="1400" dirty="0" err="1">
                <a:latin typeface="Arial Black" pitchFamily="34" charset="0"/>
              </a:rPr>
              <a:t>dari</a:t>
            </a:r>
            <a:r>
              <a:rPr lang="en-US" sz="1400" dirty="0">
                <a:latin typeface="Arial Black" pitchFamily="34" charset="0"/>
              </a:rPr>
              <a:t> </a:t>
            </a:r>
            <a:r>
              <a:rPr lang="en-US" sz="1400" dirty="0" err="1">
                <a:latin typeface="Arial Black" pitchFamily="34" charset="0"/>
              </a:rPr>
              <a:t>sumber</a:t>
            </a:r>
            <a:r>
              <a:rPr lang="en-US" sz="1400" dirty="0">
                <a:latin typeface="Arial Black" pitchFamily="34" charset="0"/>
              </a:rPr>
              <a:t> </a:t>
            </a:r>
            <a:r>
              <a:rPr lang="en-US" sz="1400" dirty="0" err="1">
                <a:latin typeface="Arial Black" pitchFamily="34" charset="0"/>
              </a:rPr>
              <a:t>kepada</a:t>
            </a:r>
            <a:r>
              <a:rPr lang="en-US" sz="1400" dirty="0">
                <a:latin typeface="Arial Black" pitchFamily="34" charset="0"/>
              </a:rPr>
              <a:t> </a:t>
            </a:r>
            <a:r>
              <a:rPr lang="en-US" sz="1400" dirty="0" err="1">
                <a:latin typeface="Arial Black" pitchFamily="34" charset="0"/>
              </a:rPr>
              <a:t>satu</a:t>
            </a:r>
            <a:r>
              <a:rPr lang="en-US" sz="1400" dirty="0">
                <a:latin typeface="Arial Black" pitchFamily="34" charset="0"/>
              </a:rPr>
              <a:t> </a:t>
            </a:r>
            <a:r>
              <a:rPr lang="en-US" sz="1400" dirty="0" err="1">
                <a:latin typeface="Arial Black" pitchFamily="34" charset="0"/>
              </a:rPr>
              <a:t>penerima</a:t>
            </a:r>
            <a:r>
              <a:rPr lang="en-US" sz="1400" dirty="0">
                <a:latin typeface="Arial Black" pitchFamily="34" charset="0"/>
              </a:rPr>
              <a:t> </a:t>
            </a:r>
            <a:r>
              <a:rPr lang="en-US" sz="1400" dirty="0" err="1">
                <a:latin typeface="Arial Black" pitchFamily="34" charset="0"/>
              </a:rPr>
              <a:t>atau</a:t>
            </a:r>
            <a:r>
              <a:rPr lang="en-US" sz="1400" dirty="0">
                <a:latin typeface="Arial Black" pitchFamily="34" charset="0"/>
              </a:rPr>
              <a:t> </a:t>
            </a:r>
            <a:r>
              <a:rPr lang="en-US" sz="1400" dirty="0" err="1">
                <a:latin typeface="Arial Black" pitchFamily="34" charset="0"/>
              </a:rPr>
              <a:t>lebih</a:t>
            </a:r>
            <a:r>
              <a:rPr lang="en-US" sz="1400" dirty="0">
                <a:latin typeface="Arial Black" pitchFamily="34" charset="0"/>
              </a:rPr>
              <a:t> </a:t>
            </a:r>
            <a:r>
              <a:rPr lang="en-US" sz="1400" dirty="0" err="1">
                <a:latin typeface="Arial Black" pitchFamily="34" charset="0"/>
              </a:rPr>
              <a:t>dengan</a:t>
            </a:r>
            <a:r>
              <a:rPr lang="en-US" sz="1400" dirty="0">
                <a:latin typeface="Arial Black" pitchFamily="34" charset="0"/>
              </a:rPr>
              <a:t> </a:t>
            </a:r>
            <a:r>
              <a:rPr lang="en-US" sz="1400" dirty="0" err="1">
                <a:latin typeface="Arial Black" pitchFamily="34" charset="0"/>
              </a:rPr>
              <a:t>maksud</a:t>
            </a:r>
            <a:r>
              <a:rPr lang="en-US" sz="1400" dirty="0">
                <a:latin typeface="Arial Black" pitchFamily="34" charset="0"/>
              </a:rPr>
              <a:t> </a:t>
            </a:r>
            <a:r>
              <a:rPr lang="en-US" sz="1400" dirty="0" err="1">
                <a:latin typeface="Arial Black" pitchFamily="34" charset="0"/>
              </a:rPr>
              <a:t>untuk</a:t>
            </a:r>
            <a:r>
              <a:rPr lang="en-US" sz="1400" dirty="0">
                <a:latin typeface="Arial Black" pitchFamily="34" charset="0"/>
              </a:rPr>
              <a:t> </a:t>
            </a:r>
            <a:r>
              <a:rPr lang="en-US" sz="1400" dirty="0" err="1">
                <a:latin typeface="Arial Black" pitchFamily="34" charset="0"/>
              </a:rPr>
              <a:t>mengubah</a:t>
            </a:r>
            <a:r>
              <a:rPr lang="en-US" sz="1400" dirty="0">
                <a:latin typeface="Arial Black" pitchFamily="34" charset="0"/>
              </a:rPr>
              <a:t> </a:t>
            </a:r>
            <a:r>
              <a:rPr lang="en-US" sz="1400" dirty="0" err="1">
                <a:latin typeface="Arial Black" pitchFamily="34" charset="0"/>
              </a:rPr>
              <a:t>tingkah</a:t>
            </a:r>
            <a:r>
              <a:rPr lang="en-US" sz="1400" dirty="0">
                <a:latin typeface="Arial Black" pitchFamily="34" charset="0"/>
              </a:rPr>
              <a:t> </a:t>
            </a:r>
            <a:r>
              <a:rPr lang="en-US" sz="1400" dirty="0" err="1">
                <a:latin typeface="Arial Black" pitchFamily="34" charset="0"/>
              </a:rPr>
              <a:t>laku</a:t>
            </a:r>
            <a:r>
              <a:rPr lang="en-US" sz="1400" dirty="0">
                <a:latin typeface="Arial Black" pitchFamily="34" charset="0"/>
              </a:rPr>
              <a:t> </a:t>
            </a:r>
            <a:r>
              <a:rPr lang="en-US" sz="1400" dirty="0" err="1">
                <a:latin typeface="Arial Black" pitchFamily="34" charset="0"/>
              </a:rPr>
              <a:t>mereka</a:t>
            </a:r>
            <a:endParaRPr lang="en-US" sz="1400" dirty="0">
              <a:latin typeface="Arial Black" pitchFamily="34" charset="0"/>
            </a:endParaRPr>
          </a:p>
          <a:p>
            <a:pPr marL="808038" indent="-808038">
              <a:lnSpc>
                <a:spcPct val="90000"/>
              </a:lnSpc>
              <a:buFontTx/>
              <a:buNone/>
            </a:pPr>
            <a:endParaRPr lang="en-US" sz="1400" dirty="0">
              <a:latin typeface="Arial Black" pitchFamily="34" charset="0"/>
            </a:endParaRPr>
          </a:p>
          <a:p>
            <a:pPr marL="808038" indent="-808038">
              <a:lnSpc>
                <a:spcPct val="90000"/>
              </a:lnSpc>
              <a:buFontTx/>
              <a:buNone/>
            </a:pPr>
            <a:r>
              <a:rPr lang="en-US" sz="1400" dirty="0">
                <a:latin typeface="Arial Black" pitchFamily="34" charset="0"/>
              </a:rPr>
              <a:t>Rogers &amp; </a:t>
            </a:r>
            <a:r>
              <a:rPr lang="en-US" sz="1400" dirty="0" err="1">
                <a:latin typeface="Arial Black" pitchFamily="34" charset="0"/>
              </a:rPr>
              <a:t>D.L.Kincaid</a:t>
            </a:r>
            <a:r>
              <a:rPr lang="en-US" sz="1400" dirty="0">
                <a:latin typeface="Arial Black" pitchFamily="34" charset="0"/>
              </a:rPr>
              <a:t>: </a:t>
            </a:r>
            <a:r>
              <a:rPr lang="en-US" sz="1400" dirty="0" err="1">
                <a:latin typeface="Arial Black" pitchFamily="34" charset="0"/>
              </a:rPr>
              <a:t>Suatu</a:t>
            </a:r>
            <a:r>
              <a:rPr lang="en-US" sz="1400" dirty="0">
                <a:latin typeface="Arial Black" pitchFamily="34" charset="0"/>
              </a:rPr>
              <a:t> </a:t>
            </a:r>
            <a:r>
              <a:rPr lang="en-US" sz="1400" dirty="0" err="1">
                <a:latin typeface="Arial Black" pitchFamily="34" charset="0"/>
              </a:rPr>
              <a:t>proses</a:t>
            </a:r>
            <a:r>
              <a:rPr lang="en-US" sz="1400" dirty="0">
                <a:latin typeface="Arial Black" pitchFamily="34" charset="0"/>
              </a:rPr>
              <a:t> </a:t>
            </a:r>
            <a:r>
              <a:rPr lang="en-US" sz="1400" dirty="0" err="1">
                <a:latin typeface="Arial Black" pitchFamily="34" charset="0"/>
              </a:rPr>
              <a:t>dimana</a:t>
            </a:r>
            <a:r>
              <a:rPr lang="en-US" sz="1400" dirty="0">
                <a:latin typeface="Arial Black" pitchFamily="34" charset="0"/>
              </a:rPr>
              <a:t> </a:t>
            </a:r>
            <a:r>
              <a:rPr lang="en-US" sz="1400" dirty="0" err="1">
                <a:latin typeface="Arial Black" pitchFamily="34" charset="0"/>
              </a:rPr>
              <a:t>dua</a:t>
            </a:r>
            <a:r>
              <a:rPr lang="en-US" sz="1400" dirty="0">
                <a:latin typeface="Arial Black" pitchFamily="34" charset="0"/>
              </a:rPr>
              <a:t> </a:t>
            </a:r>
            <a:r>
              <a:rPr lang="en-US" sz="1400" dirty="0" err="1">
                <a:latin typeface="Arial Black" pitchFamily="34" charset="0"/>
              </a:rPr>
              <a:t>orang</a:t>
            </a:r>
            <a:r>
              <a:rPr lang="en-US" sz="1400" dirty="0">
                <a:latin typeface="Arial Black" pitchFamily="34" charset="0"/>
              </a:rPr>
              <a:t> </a:t>
            </a:r>
            <a:r>
              <a:rPr lang="en-US" sz="1400" dirty="0" err="1">
                <a:latin typeface="Arial Black" pitchFamily="34" charset="0"/>
              </a:rPr>
              <a:t>atau</a:t>
            </a:r>
            <a:r>
              <a:rPr lang="en-US" sz="1400" dirty="0">
                <a:latin typeface="Arial Black" pitchFamily="34" charset="0"/>
              </a:rPr>
              <a:t> </a:t>
            </a:r>
            <a:r>
              <a:rPr lang="en-US" sz="1400" dirty="0" err="1">
                <a:latin typeface="Arial Black" pitchFamily="34" charset="0"/>
              </a:rPr>
              <a:t>lebih</a:t>
            </a:r>
            <a:r>
              <a:rPr lang="en-US" sz="1400" dirty="0">
                <a:latin typeface="Arial Black" pitchFamily="34" charset="0"/>
              </a:rPr>
              <a:t> </a:t>
            </a:r>
            <a:r>
              <a:rPr lang="en-US" sz="1400" dirty="0" err="1">
                <a:latin typeface="Arial Black" pitchFamily="34" charset="0"/>
              </a:rPr>
              <a:t>membentuk</a:t>
            </a:r>
            <a:r>
              <a:rPr lang="en-US" sz="1400" dirty="0">
                <a:latin typeface="Arial Black" pitchFamily="34" charset="0"/>
              </a:rPr>
              <a:t> </a:t>
            </a:r>
            <a:r>
              <a:rPr lang="en-US" sz="1400" dirty="0" err="1">
                <a:latin typeface="Arial Black" pitchFamily="34" charset="0"/>
              </a:rPr>
              <a:t>atau</a:t>
            </a:r>
            <a:r>
              <a:rPr lang="en-US" sz="1400" dirty="0">
                <a:latin typeface="Arial Black" pitchFamily="34" charset="0"/>
              </a:rPr>
              <a:t> </a:t>
            </a:r>
            <a:r>
              <a:rPr lang="en-US" sz="1400" dirty="0" err="1">
                <a:latin typeface="Arial Black" pitchFamily="34" charset="0"/>
              </a:rPr>
              <a:t>melakukan</a:t>
            </a:r>
            <a:r>
              <a:rPr lang="en-US" sz="1400" dirty="0">
                <a:latin typeface="Arial Black" pitchFamily="34" charset="0"/>
              </a:rPr>
              <a:t> </a:t>
            </a:r>
            <a:r>
              <a:rPr lang="en-US" sz="1400" dirty="0" err="1">
                <a:latin typeface="Arial Black" pitchFamily="34" charset="0"/>
              </a:rPr>
              <a:t>pertukaran</a:t>
            </a:r>
            <a:r>
              <a:rPr lang="en-US" sz="1400" dirty="0">
                <a:latin typeface="Arial Black" pitchFamily="34" charset="0"/>
              </a:rPr>
              <a:t> </a:t>
            </a:r>
            <a:r>
              <a:rPr lang="en-US" sz="1400" dirty="0" err="1">
                <a:latin typeface="Arial Black" pitchFamily="34" charset="0"/>
              </a:rPr>
              <a:t>informasi</a:t>
            </a:r>
            <a:r>
              <a:rPr lang="en-US" sz="1400" dirty="0">
                <a:latin typeface="Arial Black" pitchFamily="34" charset="0"/>
              </a:rPr>
              <a:t> </a:t>
            </a:r>
            <a:r>
              <a:rPr lang="en-US" sz="1400" dirty="0" err="1">
                <a:latin typeface="Arial Black" pitchFamily="34" charset="0"/>
              </a:rPr>
              <a:t>dengan</a:t>
            </a:r>
            <a:r>
              <a:rPr lang="en-US" sz="1400" dirty="0">
                <a:latin typeface="Arial Black" pitchFamily="34" charset="0"/>
              </a:rPr>
              <a:t> </a:t>
            </a:r>
            <a:r>
              <a:rPr lang="en-US" sz="1400" dirty="0" err="1">
                <a:latin typeface="Arial Black" pitchFamily="34" charset="0"/>
              </a:rPr>
              <a:t>satu</a:t>
            </a:r>
            <a:r>
              <a:rPr lang="en-US" sz="1400" dirty="0">
                <a:latin typeface="Arial Black" pitchFamily="34" charset="0"/>
              </a:rPr>
              <a:t> </a:t>
            </a:r>
            <a:r>
              <a:rPr lang="en-US" sz="1400" dirty="0" err="1">
                <a:latin typeface="Arial Black" pitchFamily="34" charset="0"/>
              </a:rPr>
              <a:t>sama</a:t>
            </a:r>
            <a:r>
              <a:rPr lang="en-US" sz="1400" dirty="0">
                <a:latin typeface="Arial Black" pitchFamily="34" charset="0"/>
              </a:rPr>
              <a:t> </a:t>
            </a:r>
            <a:r>
              <a:rPr lang="en-US" sz="1400" dirty="0" err="1">
                <a:latin typeface="Arial Black" pitchFamily="34" charset="0"/>
              </a:rPr>
              <a:t>lainnya</a:t>
            </a:r>
            <a:r>
              <a:rPr lang="en-US" sz="1400" dirty="0">
                <a:latin typeface="Arial Black" pitchFamily="34" charset="0"/>
              </a:rPr>
              <a:t> </a:t>
            </a:r>
            <a:r>
              <a:rPr lang="en-US" sz="1400" dirty="0" err="1">
                <a:latin typeface="Arial Black" pitchFamily="34" charset="0"/>
              </a:rPr>
              <a:t>yg</a:t>
            </a:r>
            <a:r>
              <a:rPr lang="en-US" sz="1400" dirty="0">
                <a:latin typeface="Arial Black" pitchFamily="34" charset="0"/>
              </a:rPr>
              <a:t> </a:t>
            </a:r>
            <a:r>
              <a:rPr lang="en-US" sz="1400" dirty="0" err="1">
                <a:latin typeface="Arial Black" pitchFamily="34" charset="0"/>
              </a:rPr>
              <a:t>pada</a:t>
            </a:r>
            <a:r>
              <a:rPr lang="en-US" sz="1400" dirty="0">
                <a:latin typeface="Arial Black" pitchFamily="34" charset="0"/>
              </a:rPr>
              <a:t> </a:t>
            </a:r>
            <a:r>
              <a:rPr lang="en-US" sz="1400" dirty="0" err="1">
                <a:latin typeface="Arial Black" pitchFamily="34" charset="0"/>
              </a:rPr>
              <a:t>gilirannya</a:t>
            </a:r>
            <a:r>
              <a:rPr lang="en-US" sz="1400" dirty="0">
                <a:latin typeface="Arial Black" pitchFamily="34" charset="0"/>
              </a:rPr>
              <a:t> </a:t>
            </a:r>
            <a:r>
              <a:rPr lang="en-US" sz="1400" dirty="0" err="1">
                <a:latin typeface="Arial Black" pitchFamily="34" charset="0"/>
              </a:rPr>
              <a:t>akan</a:t>
            </a:r>
            <a:r>
              <a:rPr lang="en-US" sz="1400" dirty="0">
                <a:latin typeface="Arial Black" pitchFamily="34" charset="0"/>
              </a:rPr>
              <a:t> </a:t>
            </a:r>
            <a:r>
              <a:rPr lang="en-US" sz="1400" dirty="0" err="1">
                <a:latin typeface="Arial Black" pitchFamily="34" charset="0"/>
              </a:rPr>
              <a:t>tiba</a:t>
            </a:r>
            <a:r>
              <a:rPr lang="en-US" sz="1400" dirty="0">
                <a:latin typeface="Arial Black" pitchFamily="34" charset="0"/>
              </a:rPr>
              <a:t> </a:t>
            </a:r>
            <a:r>
              <a:rPr lang="en-US" sz="1400" dirty="0" err="1">
                <a:latin typeface="Arial Black" pitchFamily="34" charset="0"/>
              </a:rPr>
              <a:t>pada</a:t>
            </a:r>
            <a:r>
              <a:rPr lang="en-US" sz="1400" dirty="0">
                <a:latin typeface="Arial Black" pitchFamily="34" charset="0"/>
              </a:rPr>
              <a:t> </a:t>
            </a:r>
            <a:r>
              <a:rPr lang="en-US" sz="1400" dirty="0" err="1">
                <a:latin typeface="Arial Black" pitchFamily="34" charset="0"/>
              </a:rPr>
              <a:t>saling</a:t>
            </a:r>
            <a:r>
              <a:rPr lang="en-US" sz="1400" dirty="0">
                <a:latin typeface="Arial Black" pitchFamily="34" charset="0"/>
              </a:rPr>
              <a:t> </a:t>
            </a:r>
            <a:r>
              <a:rPr lang="en-US" sz="1400" dirty="0" err="1">
                <a:latin typeface="Arial Black" pitchFamily="34" charset="0"/>
              </a:rPr>
              <a:t>pengertian</a:t>
            </a:r>
            <a:r>
              <a:rPr lang="en-US" sz="1400" dirty="0">
                <a:latin typeface="Arial Black" pitchFamily="34" charset="0"/>
              </a:rPr>
              <a:t> </a:t>
            </a:r>
            <a:r>
              <a:rPr lang="en-US" sz="1400" dirty="0" err="1">
                <a:latin typeface="Arial Black" pitchFamily="34" charset="0"/>
              </a:rPr>
              <a:t>yg</a:t>
            </a:r>
            <a:r>
              <a:rPr lang="en-US" sz="1400" dirty="0">
                <a:latin typeface="Arial Black" pitchFamily="34" charset="0"/>
              </a:rPr>
              <a:t> </a:t>
            </a:r>
            <a:r>
              <a:rPr lang="en-US" sz="1400" dirty="0" err="1">
                <a:latin typeface="Arial Black" pitchFamily="34" charset="0"/>
              </a:rPr>
              <a:t>mendalam</a:t>
            </a:r>
            <a:endParaRPr lang="en-US" sz="1400" dirty="0">
              <a:latin typeface="Arial Black" pitchFamily="34" charset="0"/>
            </a:endParaRPr>
          </a:p>
          <a:p>
            <a:pPr marL="808038" indent="-808038">
              <a:lnSpc>
                <a:spcPct val="90000"/>
              </a:lnSpc>
              <a:buFontTx/>
              <a:buNone/>
            </a:pPr>
            <a:endParaRPr lang="en-US" sz="1400" dirty="0">
              <a:latin typeface="Arial Black" pitchFamily="34" charset="0"/>
            </a:endParaRPr>
          </a:p>
          <a:p>
            <a:pPr marL="808038" indent="-808038">
              <a:lnSpc>
                <a:spcPct val="90000"/>
              </a:lnSpc>
              <a:buFontTx/>
              <a:buNone/>
            </a:pPr>
            <a:r>
              <a:rPr lang="en-US" sz="1400" dirty="0">
                <a:latin typeface="Arial Black" pitchFamily="34" charset="0"/>
              </a:rPr>
              <a:t>Shannon &amp; Weaver: </a:t>
            </a:r>
            <a:r>
              <a:rPr lang="en-US" sz="1400" dirty="0" err="1">
                <a:latin typeface="Arial Black" pitchFamily="34" charset="0"/>
              </a:rPr>
              <a:t>Bentuk</a:t>
            </a:r>
            <a:r>
              <a:rPr lang="en-US" sz="1400" dirty="0">
                <a:latin typeface="Arial Black" pitchFamily="34" charset="0"/>
              </a:rPr>
              <a:t> </a:t>
            </a:r>
            <a:r>
              <a:rPr lang="en-US" sz="1400" dirty="0" err="1">
                <a:latin typeface="Arial Black" pitchFamily="34" charset="0"/>
              </a:rPr>
              <a:t>interaksi</a:t>
            </a:r>
            <a:r>
              <a:rPr lang="en-US" sz="1400" dirty="0">
                <a:latin typeface="Arial Black" pitchFamily="34" charset="0"/>
              </a:rPr>
              <a:t> </a:t>
            </a:r>
            <a:r>
              <a:rPr lang="en-US" sz="1400" dirty="0" err="1">
                <a:latin typeface="Arial Black" pitchFamily="34" charset="0"/>
              </a:rPr>
              <a:t>manusia</a:t>
            </a:r>
            <a:r>
              <a:rPr lang="en-US" sz="1400" dirty="0">
                <a:latin typeface="Arial Black" pitchFamily="34" charset="0"/>
              </a:rPr>
              <a:t> </a:t>
            </a:r>
            <a:r>
              <a:rPr lang="en-US" sz="1400" dirty="0" err="1">
                <a:latin typeface="Arial Black" pitchFamily="34" charset="0"/>
              </a:rPr>
              <a:t>yg</a:t>
            </a:r>
            <a:r>
              <a:rPr lang="en-US" sz="1400" dirty="0">
                <a:latin typeface="Arial Black" pitchFamily="34" charset="0"/>
              </a:rPr>
              <a:t> </a:t>
            </a:r>
            <a:r>
              <a:rPr lang="en-US" sz="1400" dirty="0" err="1">
                <a:latin typeface="Arial Black" pitchFamily="34" charset="0"/>
              </a:rPr>
              <a:t>saling</a:t>
            </a:r>
            <a:r>
              <a:rPr lang="en-US" sz="1400" dirty="0">
                <a:latin typeface="Arial Black" pitchFamily="34" charset="0"/>
              </a:rPr>
              <a:t> </a:t>
            </a:r>
            <a:r>
              <a:rPr lang="en-US" sz="1400" dirty="0" err="1">
                <a:latin typeface="Arial Black" pitchFamily="34" charset="0"/>
              </a:rPr>
              <a:t>pengaruh</a:t>
            </a:r>
            <a:r>
              <a:rPr lang="en-US" sz="1400" dirty="0">
                <a:latin typeface="Arial Black" pitchFamily="34" charset="0"/>
              </a:rPr>
              <a:t> </a:t>
            </a:r>
            <a:r>
              <a:rPr lang="en-US" sz="1400" dirty="0" err="1">
                <a:latin typeface="Arial Black" pitchFamily="34" charset="0"/>
              </a:rPr>
              <a:t>mempengaruhi</a:t>
            </a:r>
            <a:r>
              <a:rPr lang="en-US" sz="1400" dirty="0">
                <a:latin typeface="Arial Black" pitchFamily="34" charset="0"/>
              </a:rPr>
              <a:t> </a:t>
            </a:r>
            <a:r>
              <a:rPr lang="en-US" sz="1400" dirty="0" err="1">
                <a:latin typeface="Arial Black" pitchFamily="34" charset="0"/>
              </a:rPr>
              <a:t>satu</a:t>
            </a:r>
            <a:r>
              <a:rPr lang="en-US" sz="1400" dirty="0">
                <a:latin typeface="Arial Black" pitchFamily="34" charset="0"/>
              </a:rPr>
              <a:t> </a:t>
            </a:r>
            <a:r>
              <a:rPr lang="en-US" sz="1400" dirty="0" err="1">
                <a:latin typeface="Arial Black" pitchFamily="34" charset="0"/>
              </a:rPr>
              <a:t>sama</a:t>
            </a:r>
            <a:r>
              <a:rPr lang="en-US" sz="1400" dirty="0">
                <a:latin typeface="Arial Black" pitchFamily="34" charset="0"/>
              </a:rPr>
              <a:t> </a:t>
            </a:r>
            <a:r>
              <a:rPr lang="en-US" sz="1400" dirty="0" err="1">
                <a:latin typeface="Arial Black" pitchFamily="34" charset="0"/>
              </a:rPr>
              <a:t>lainnya</a:t>
            </a:r>
            <a:r>
              <a:rPr lang="en-US" sz="1400" dirty="0">
                <a:latin typeface="Arial Black" pitchFamily="34" charset="0"/>
              </a:rPr>
              <a:t>, </a:t>
            </a:r>
            <a:r>
              <a:rPr lang="en-US" sz="1400" dirty="0" err="1">
                <a:latin typeface="Arial Black" pitchFamily="34" charset="0"/>
              </a:rPr>
              <a:t>sengaja</a:t>
            </a:r>
            <a:r>
              <a:rPr lang="en-US" sz="1400" dirty="0">
                <a:latin typeface="Arial Black" pitchFamily="34" charset="0"/>
              </a:rPr>
              <a:t> </a:t>
            </a:r>
            <a:r>
              <a:rPr lang="en-US" sz="1400" dirty="0" err="1">
                <a:latin typeface="Arial Black" pitchFamily="34" charset="0"/>
              </a:rPr>
              <a:t>atau</a:t>
            </a:r>
            <a:r>
              <a:rPr lang="en-US" sz="1400" dirty="0">
                <a:latin typeface="Arial Black" pitchFamily="34" charset="0"/>
              </a:rPr>
              <a:t> </a:t>
            </a:r>
            <a:r>
              <a:rPr lang="en-US" sz="1400" dirty="0" err="1">
                <a:latin typeface="Arial Black" pitchFamily="34" charset="0"/>
              </a:rPr>
              <a:t>tidak</a:t>
            </a:r>
            <a:r>
              <a:rPr lang="en-US" sz="1400" dirty="0">
                <a:latin typeface="Arial Black" pitchFamily="34" charset="0"/>
              </a:rPr>
              <a:t> </a:t>
            </a:r>
            <a:r>
              <a:rPr lang="en-US" sz="1400" dirty="0" err="1">
                <a:latin typeface="Arial Black" pitchFamily="34" charset="0"/>
              </a:rPr>
              <a:t>disengaja</a:t>
            </a:r>
            <a:r>
              <a:rPr lang="en-US" sz="1400" dirty="0">
                <a:latin typeface="Arial Black" pitchFamily="34" charset="0"/>
              </a:rPr>
              <a:t>, </a:t>
            </a:r>
            <a:r>
              <a:rPr lang="en-US" sz="1400" dirty="0" err="1">
                <a:latin typeface="Arial Black" pitchFamily="34" charset="0"/>
              </a:rPr>
              <a:t>tidak</a:t>
            </a:r>
            <a:r>
              <a:rPr lang="en-US" sz="1400" dirty="0">
                <a:latin typeface="Arial Black" pitchFamily="34" charset="0"/>
              </a:rPr>
              <a:t> </a:t>
            </a:r>
            <a:r>
              <a:rPr lang="en-US" sz="1400" dirty="0" err="1">
                <a:latin typeface="Arial Black" pitchFamily="34" charset="0"/>
              </a:rPr>
              <a:t>terbatas</a:t>
            </a:r>
            <a:r>
              <a:rPr lang="en-US" sz="1400" dirty="0">
                <a:latin typeface="Arial Black" pitchFamily="34" charset="0"/>
              </a:rPr>
              <a:t> </a:t>
            </a:r>
            <a:r>
              <a:rPr lang="en-US" sz="1400" dirty="0" err="1">
                <a:latin typeface="Arial Black" pitchFamily="34" charset="0"/>
              </a:rPr>
              <a:t>pada</a:t>
            </a:r>
            <a:r>
              <a:rPr lang="en-US" sz="1400" dirty="0">
                <a:latin typeface="Arial Black" pitchFamily="34" charset="0"/>
              </a:rPr>
              <a:t> </a:t>
            </a:r>
            <a:r>
              <a:rPr lang="en-US" sz="1400" dirty="0" err="1">
                <a:latin typeface="Arial Black" pitchFamily="34" charset="0"/>
              </a:rPr>
              <a:t>menggunakan</a:t>
            </a:r>
            <a:r>
              <a:rPr lang="en-US" sz="1400" dirty="0">
                <a:latin typeface="Arial Black" pitchFamily="34" charset="0"/>
              </a:rPr>
              <a:t> </a:t>
            </a:r>
            <a:r>
              <a:rPr lang="en-US" sz="1400" dirty="0" err="1">
                <a:latin typeface="Arial Black" pitchFamily="34" charset="0"/>
              </a:rPr>
              <a:t>bahasa</a:t>
            </a:r>
            <a:r>
              <a:rPr lang="en-US" sz="1400" dirty="0">
                <a:latin typeface="Arial Black" pitchFamily="34" charset="0"/>
              </a:rPr>
              <a:t> verbal </a:t>
            </a:r>
            <a:r>
              <a:rPr lang="en-US" sz="1400" dirty="0" err="1">
                <a:latin typeface="Arial Black" pitchFamily="34" charset="0"/>
              </a:rPr>
              <a:t>tetapi</a:t>
            </a:r>
            <a:r>
              <a:rPr lang="en-US" sz="1400" dirty="0">
                <a:latin typeface="Arial Black" pitchFamily="34" charset="0"/>
              </a:rPr>
              <a:t> </a:t>
            </a:r>
            <a:r>
              <a:rPr lang="en-US" sz="1400" dirty="0" err="1">
                <a:latin typeface="Arial Black" pitchFamily="34" charset="0"/>
              </a:rPr>
              <a:t>juga</a:t>
            </a:r>
            <a:r>
              <a:rPr lang="en-US" sz="1400" dirty="0">
                <a:latin typeface="Arial Black" pitchFamily="34" charset="0"/>
              </a:rPr>
              <a:t> </a:t>
            </a:r>
            <a:r>
              <a:rPr lang="en-US" sz="1400" dirty="0" err="1">
                <a:latin typeface="Arial Black" pitchFamily="34" charset="0"/>
              </a:rPr>
              <a:t>dalam</a:t>
            </a:r>
            <a:r>
              <a:rPr lang="en-US" sz="1400" dirty="0">
                <a:latin typeface="Arial Black" pitchFamily="34" charset="0"/>
              </a:rPr>
              <a:t> </a:t>
            </a:r>
            <a:r>
              <a:rPr lang="en-US" sz="1400" dirty="0" err="1">
                <a:latin typeface="Arial Black" pitchFamily="34" charset="0"/>
              </a:rPr>
              <a:t>hal</a:t>
            </a:r>
            <a:r>
              <a:rPr lang="en-US" sz="1400" dirty="0">
                <a:latin typeface="Arial Black" pitchFamily="34" charset="0"/>
              </a:rPr>
              <a:t> </a:t>
            </a:r>
            <a:r>
              <a:rPr lang="en-US" sz="1400" dirty="0" err="1">
                <a:latin typeface="Arial Black" pitchFamily="34" charset="0"/>
              </a:rPr>
              <a:t>ekspresi</a:t>
            </a:r>
            <a:r>
              <a:rPr lang="en-US" sz="1400" dirty="0">
                <a:latin typeface="Arial Black" pitchFamily="34" charset="0"/>
              </a:rPr>
              <a:t> </a:t>
            </a:r>
            <a:r>
              <a:rPr lang="en-US" sz="1400" dirty="0" err="1">
                <a:latin typeface="Arial Black" pitchFamily="34" charset="0"/>
              </a:rPr>
              <a:t>muka</a:t>
            </a:r>
            <a:r>
              <a:rPr lang="en-US" sz="1400" dirty="0">
                <a:latin typeface="Arial Black" pitchFamily="34" charset="0"/>
              </a:rPr>
              <a:t>, </a:t>
            </a:r>
            <a:r>
              <a:rPr lang="en-US" sz="1400" dirty="0" err="1">
                <a:latin typeface="Arial Black" pitchFamily="34" charset="0"/>
              </a:rPr>
              <a:t>lukisan</a:t>
            </a:r>
            <a:r>
              <a:rPr lang="en-US" sz="1400" dirty="0">
                <a:latin typeface="Arial Black" pitchFamily="34" charset="0"/>
              </a:rPr>
              <a:t> </a:t>
            </a:r>
            <a:r>
              <a:rPr lang="en-US" sz="1400" dirty="0" err="1">
                <a:latin typeface="Arial Black" pitchFamily="34" charset="0"/>
              </a:rPr>
              <a:t>seni</a:t>
            </a:r>
            <a:r>
              <a:rPr lang="en-US" sz="1400" dirty="0">
                <a:latin typeface="Arial Black" pitchFamily="34" charset="0"/>
              </a:rPr>
              <a:t> </a:t>
            </a:r>
            <a:r>
              <a:rPr lang="en-US" sz="1400" dirty="0" err="1">
                <a:latin typeface="Arial Black" pitchFamily="34" charset="0"/>
              </a:rPr>
              <a:t>dan</a:t>
            </a:r>
            <a:r>
              <a:rPr lang="en-US" sz="1400" dirty="0">
                <a:latin typeface="Arial Black" pitchFamily="34" charset="0"/>
              </a:rPr>
              <a:t> </a:t>
            </a:r>
            <a:r>
              <a:rPr lang="en-US" sz="1400" dirty="0" err="1">
                <a:latin typeface="Arial Black" pitchFamily="34" charset="0"/>
              </a:rPr>
              <a:t>teknologi</a:t>
            </a:r>
            <a:endParaRPr lang="en-US" sz="1400" dirty="0">
              <a:latin typeface="Arial Black" pitchFamily="34" charset="0"/>
            </a:endParaRPr>
          </a:p>
          <a:p>
            <a:pPr marL="808038" indent="-808038">
              <a:lnSpc>
                <a:spcPct val="90000"/>
              </a:lnSpc>
              <a:buFontTx/>
              <a:buNone/>
            </a:pPr>
            <a:endParaRPr lang="id-ID" sz="1400" dirty="0" smtClean="0">
              <a:latin typeface="Arial Black" pitchFamily="34" charset="0"/>
            </a:endParaRPr>
          </a:p>
          <a:p>
            <a:pPr marL="808038" indent="-808038">
              <a:lnSpc>
                <a:spcPct val="90000"/>
              </a:lnSpc>
              <a:buFontTx/>
              <a:buNone/>
            </a:pPr>
            <a:r>
              <a:rPr lang="id-ID" sz="1400" dirty="0" smtClean="0">
                <a:latin typeface="Arial Black" pitchFamily="34" charset="0"/>
              </a:rPr>
              <a:t>LAINNYA</a:t>
            </a:r>
          </a:p>
          <a:p>
            <a:pPr marL="0" indent="0">
              <a:lnSpc>
                <a:spcPct val="90000"/>
              </a:lnSpc>
              <a:buFontTx/>
              <a:buNone/>
            </a:pPr>
            <a:r>
              <a:rPr lang="id-ID" sz="1400" dirty="0" smtClean="0">
                <a:latin typeface="Arial Black" pitchFamily="34" charset="0"/>
              </a:rPr>
              <a:t>Komunikasi adl sebuah tindakan untuk berbagi informasi, gagasan atau pendapat dari setiap partisipan komunikasi yrg terlibat di dalamnya guna mencapai kesamaan makna</a:t>
            </a:r>
          </a:p>
          <a:p>
            <a:pPr marL="0" indent="0">
              <a:lnSpc>
                <a:spcPct val="90000"/>
              </a:lnSpc>
              <a:buFontTx/>
              <a:buNone/>
            </a:pPr>
            <a:endParaRPr lang="id-ID" sz="1400" dirty="0" smtClean="0">
              <a:latin typeface="Arial Black" pitchFamily="34" charset="0"/>
            </a:endParaRPr>
          </a:p>
          <a:p>
            <a:pPr marL="0" indent="0">
              <a:lnSpc>
                <a:spcPct val="90000"/>
              </a:lnSpc>
              <a:buFontTx/>
              <a:buNone/>
            </a:pPr>
            <a:r>
              <a:rPr lang="id-ID" sz="1400" dirty="0" smtClean="0">
                <a:latin typeface="Arial Black" pitchFamily="34" charset="0"/>
              </a:rPr>
              <a:t>Berkomunikasi merupakan seni untuk membuat diri anda dapat dimengerti/dipahami oleh orang lain</a:t>
            </a:r>
          </a:p>
          <a:p>
            <a:pPr marL="808038" indent="-808038">
              <a:lnSpc>
                <a:spcPct val="90000"/>
              </a:lnSpc>
              <a:buFontTx/>
              <a:buNone/>
            </a:pPr>
            <a:endParaRPr lang="en-US" sz="1800" dirty="0">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457200" y="0"/>
            <a:ext cx="8229600" cy="792163"/>
          </a:xfrm>
          <a:prstGeom prst="rect">
            <a:avLst/>
          </a:prstGeom>
          <a:noFill/>
          <a:ln w="9525">
            <a:noFill/>
            <a:miter lim="800000"/>
            <a:headEnd/>
            <a:tailEnd/>
          </a:ln>
          <a:effectLst/>
        </p:spPr>
        <p:txBody>
          <a:bodyPr anchor="ctr"/>
          <a:lstStyle/>
          <a:p>
            <a:pPr algn="ctr"/>
            <a:r>
              <a:rPr lang="en-US" sz="2800">
                <a:solidFill>
                  <a:schemeClr val="tx2"/>
                </a:solidFill>
                <a:latin typeface="Arial Black" pitchFamily="34" charset="0"/>
              </a:rPr>
              <a:t>UNSUR-UNSUR</a:t>
            </a:r>
          </a:p>
        </p:txBody>
      </p:sp>
      <p:sp>
        <p:nvSpPr>
          <p:cNvPr id="4101" name="Rectangle 5"/>
          <p:cNvSpPr>
            <a:spLocks noChangeArrowheads="1"/>
          </p:cNvSpPr>
          <p:nvPr/>
        </p:nvSpPr>
        <p:spPr bwMode="auto">
          <a:xfrm>
            <a:off x="533400" y="914400"/>
            <a:ext cx="8153400" cy="5638800"/>
          </a:xfrm>
          <a:prstGeom prst="rect">
            <a:avLst/>
          </a:prstGeom>
          <a:noFill/>
          <a:ln w="9525">
            <a:noFill/>
            <a:miter lim="800000"/>
            <a:headEnd/>
            <a:tailEnd/>
          </a:ln>
          <a:effectLst/>
        </p:spPr>
        <p:txBody>
          <a:bodyPr/>
          <a:lstStyle/>
          <a:p>
            <a:pPr marL="808038" indent="-808038">
              <a:lnSpc>
                <a:spcPct val="90000"/>
              </a:lnSpc>
              <a:spcBef>
                <a:spcPct val="20000"/>
              </a:spcBef>
            </a:pPr>
            <a:r>
              <a:rPr lang="en-US">
                <a:latin typeface="Arial Black" pitchFamily="34" charset="0"/>
              </a:rPr>
              <a:t>Aris Toteles: 3 unsur, yaitu siapa yg bicara, apa yg dibicarakan, siapa yg mendengarkan (termasuk komunikasi publik dengan pidato/retorika)</a:t>
            </a:r>
          </a:p>
          <a:p>
            <a:pPr marL="808038" indent="-808038">
              <a:lnSpc>
                <a:spcPct val="90000"/>
              </a:lnSpc>
              <a:spcBef>
                <a:spcPct val="20000"/>
              </a:spcBef>
            </a:pPr>
            <a:r>
              <a:rPr lang="en-US">
                <a:latin typeface="Arial Black" pitchFamily="34" charset="0"/>
              </a:rPr>
              <a:t>Shannon &amp; Weaver: 5 unsur, yaitu pengirim, transmiter, signal, penerima dan tujuan (pengiriman pesan melalui radio &amp; telepon)</a:t>
            </a:r>
          </a:p>
          <a:p>
            <a:pPr marL="808038" indent="-808038">
              <a:lnSpc>
                <a:spcPct val="90000"/>
              </a:lnSpc>
              <a:spcBef>
                <a:spcPct val="20000"/>
              </a:spcBef>
            </a:pPr>
            <a:r>
              <a:rPr lang="en-US">
                <a:latin typeface="Arial Black" pitchFamily="34" charset="0"/>
              </a:rPr>
              <a:t>David K.Berlo: SMCR, yaitu Source/pengirim, Message/pesan, Channel/saluran/media, Receiver/penerima</a:t>
            </a:r>
          </a:p>
          <a:p>
            <a:pPr marL="808038" indent="-808038">
              <a:lnSpc>
                <a:spcPct val="90000"/>
              </a:lnSpc>
              <a:spcBef>
                <a:spcPct val="20000"/>
              </a:spcBef>
            </a:pPr>
            <a:r>
              <a:rPr lang="en-US">
                <a:latin typeface="Arial Black" pitchFamily="34" charset="0"/>
              </a:rPr>
              <a:t>Osgood;Miler;Melvin: menambahkan efek &amp; umpan balik (pribadi &amp; massa)</a:t>
            </a:r>
          </a:p>
          <a:p>
            <a:pPr marL="808038" indent="-808038">
              <a:lnSpc>
                <a:spcPct val="90000"/>
              </a:lnSpc>
              <a:spcBef>
                <a:spcPct val="20000"/>
              </a:spcBef>
            </a:pPr>
            <a:r>
              <a:rPr lang="en-US">
                <a:latin typeface="Arial Black" pitchFamily="34" charset="0"/>
              </a:rPr>
              <a:t>De Vito;sereno;Erika: menambahkan faktor lingkungan</a:t>
            </a:r>
          </a:p>
          <a:p>
            <a:pPr marL="808038" indent="-808038">
              <a:lnSpc>
                <a:spcPct val="90000"/>
              </a:lnSpc>
              <a:spcBef>
                <a:spcPct val="20000"/>
              </a:spcBef>
            </a:pPr>
            <a:endParaRPr lang="en-US">
              <a:latin typeface="Arial Black" pitchFamily="34" charset="0"/>
            </a:endParaRPr>
          </a:p>
        </p:txBody>
      </p:sp>
      <p:sp>
        <p:nvSpPr>
          <p:cNvPr id="4102" name="Text Box 6"/>
          <p:cNvSpPr txBox="1">
            <a:spLocks noChangeArrowheads="1"/>
          </p:cNvSpPr>
          <p:nvPr/>
        </p:nvSpPr>
        <p:spPr bwMode="auto">
          <a:xfrm>
            <a:off x="685800" y="4657725"/>
            <a:ext cx="1098550" cy="314325"/>
          </a:xfrm>
          <a:prstGeom prst="rect">
            <a:avLst/>
          </a:prstGeom>
          <a:noFill/>
          <a:ln w="9525">
            <a:solidFill>
              <a:schemeClr val="tx1"/>
            </a:solidFill>
            <a:miter lim="800000"/>
            <a:headEnd/>
            <a:tailEnd/>
          </a:ln>
          <a:effectLst/>
        </p:spPr>
        <p:txBody>
          <a:bodyPr>
            <a:spAutoFit/>
          </a:bodyPr>
          <a:lstStyle/>
          <a:p>
            <a:pPr algn="ctr"/>
            <a:r>
              <a:rPr lang="en-US" sz="1400"/>
              <a:t>SUMBER</a:t>
            </a:r>
          </a:p>
        </p:txBody>
      </p:sp>
      <p:sp>
        <p:nvSpPr>
          <p:cNvPr id="4103" name="Text Box 7"/>
          <p:cNvSpPr txBox="1">
            <a:spLocks noChangeArrowheads="1"/>
          </p:cNvSpPr>
          <p:nvPr/>
        </p:nvSpPr>
        <p:spPr bwMode="auto">
          <a:xfrm>
            <a:off x="2362200" y="4657725"/>
            <a:ext cx="1098550" cy="314325"/>
          </a:xfrm>
          <a:prstGeom prst="rect">
            <a:avLst/>
          </a:prstGeom>
          <a:noFill/>
          <a:ln w="9525">
            <a:solidFill>
              <a:schemeClr val="tx1"/>
            </a:solidFill>
            <a:miter lim="800000"/>
            <a:headEnd/>
            <a:tailEnd/>
          </a:ln>
          <a:effectLst/>
        </p:spPr>
        <p:txBody>
          <a:bodyPr>
            <a:spAutoFit/>
          </a:bodyPr>
          <a:lstStyle/>
          <a:p>
            <a:pPr algn="ctr"/>
            <a:r>
              <a:rPr lang="en-US" sz="1400"/>
              <a:t>PESAN</a:t>
            </a:r>
          </a:p>
        </p:txBody>
      </p:sp>
      <p:sp>
        <p:nvSpPr>
          <p:cNvPr id="4104" name="Text Box 8"/>
          <p:cNvSpPr txBox="1">
            <a:spLocks noChangeArrowheads="1"/>
          </p:cNvSpPr>
          <p:nvPr/>
        </p:nvSpPr>
        <p:spPr bwMode="auto">
          <a:xfrm>
            <a:off x="4038600" y="4648200"/>
            <a:ext cx="1098550" cy="314325"/>
          </a:xfrm>
          <a:prstGeom prst="rect">
            <a:avLst/>
          </a:prstGeom>
          <a:noFill/>
          <a:ln w="9525">
            <a:solidFill>
              <a:schemeClr val="tx1"/>
            </a:solidFill>
            <a:miter lim="800000"/>
            <a:headEnd/>
            <a:tailEnd/>
          </a:ln>
          <a:effectLst/>
        </p:spPr>
        <p:txBody>
          <a:bodyPr>
            <a:spAutoFit/>
          </a:bodyPr>
          <a:lstStyle/>
          <a:p>
            <a:pPr algn="ctr"/>
            <a:r>
              <a:rPr lang="en-US" sz="1400"/>
              <a:t>MEDIA</a:t>
            </a:r>
          </a:p>
        </p:txBody>
      </p:sp>
      <p:sp>
        <p:nvSpPr>
          <p:cNvPr id="4105" name="Text Box 9"/>
          <p:cNvSpPr txBox="1">
            <a:spLocks noChangeArrowheads="1"/>
          </p:cNvSpPr>
          <p:nvPr/>
        </p:nvSpPr>
        <p:spPr bwMode="auto">
          <a:xfrm>
            <a:off x="5715000" y="4657725"/>
            <a:ext cx="1174750" cy="314325"/>
          </a:xfrm>
          <a:prstGeom prst="rect">
            <a:avLst/>
          </a:prstGeom>
          <a:noFill/>
          <a:ln w="9525">
            <a:solidFill>
              <a:schemeClr val="tx1"/>
            </a:solidFill>
            <a:miter lim="800000"/>
            <a:headEnd/>
            <a:tailEnd/>
          </a:ln>
          <a:effectLst/>
        </p:spPr>
        <p:txBody>
          <a:bodyPr>
            <a:spAutoFit/>
          </a:bodyPr>
          <a:lstStyle/>
          <a:p>
            <a:pPr algn="ctr"/>
            <a:r>
              <a:rPr lang="en-US" sz="1400"/>
              <a:t>PENERIMA</a:t>
            </a:r>
          </a:p>
        </p:txBody>
      </p:sp>
      <p:sp>
        <p:nvSpPr>
          <p:cNvPr id="4106" name="Text Box 10"/>
          <p:cNvSpPr txBox="1">
            <a:spLocks noChangeArrowheads="1"/>
          </p:cNvSpPr>
          <p:nvPr/>
        </p:nvSpPr>
        <p:spPr bwMode="auto">
          <a:xfrm>
            <a:off x="7467600" y="4657725"/>
            <a:ext cx="1098550" cy="314325"/>
          </a:xfrm>
          <a:prstGeom prst="rect">
            <a:avLst/>
          </a:prstGeom>
          <a:noFill/>
          <a:ln w="9525">
            <a:solidFill>
              <a:schemeClr val="tx1"/>
            </a:solidFill>
            <a:miter lim="800000"/>
            <a:headEnd/>
            <a:tailEnd/>
          </a:ln>
          <a:effectLst/>
        </p:spPr>
        <p:txBody>
          <a:bodyPr>
            <a:spAutoFit/>
          </a:bodyPr>
          <a:lstStyle/>
          <a:p>
            <a:pPr algn="ctr"/>
            <a:r>
              <a:rPr lang="en-US" sz="1400"/>
              <a:t>SUMBER</a:t>
            </a:r>
          </a:p>
        </p:txBody>
      </p:sp>
      <p:sp>
        <p:nvSpPr>
          <p:cNvPr id="4107" name="Text Box 11"/>
          <p:cNvSpPr txBox="1">
            <a:spLocks noChangeArrowheads="1"/>
          </p:cNvSpPr>
          <p:nvPr/>
        </p:nvSpPr>
        <p:spPr bwMode="auto">
          <a:xfrm>
            <a:off x="3841750" y="5410200"/>
            <a:ext cx="1524000" cy="314325"/>
          </a:xfrm>
          <a:prstGeom prst="rect">
            <a:avLst/>
          </a:prstGeom>
          <a:noFill/>
          <a:ln w="9525">
            <a:solidFill>
              <a:schemeClr val="tx1"/>
            </a:solidFill>
            <a:miter lim="800000"/>
            <a:headEnd/>
            <a:tailEnd/>
          </a:ln>
          <a:effectLst/>
        </p:spPr>
        <p:txBody>
          <a:bodyPr>
            <a:spAutoFit/>
          </a:bodyPr>
          <a:lstStyle/>
          <a:p>
            <a:pPr algn="ctr"/>
            <a:r>
              <a:rPr lang="en-US" sz="1400"/>
              <a:t>UMPAN BALIK</a:t>
            </a:r>
          </a:p>
        </p:txBody>
      </p:sp>
      <p:sp>
        <p:nvSpPr>
          <p:cNvPr id="4108" name="Line 12"/>
          <p:cNvSpPr>
            <a:spLocks noChangeShapeType="1"/>
          </p:cNvSpPr>
          <p:nvPr/>
        </p:nvSpPr>
        <p:spPr bwMode="auto">
          <a:xfrm>
            <a:off x="1784350" y="4810125"/>
            <a:ext cx="533400" cy="0"/>
          </a:xfrm>
          <a:prstGeom prst="line">
            <a:avLst/>
          </a:prstGeom>
          <a:noFill/>
          <a:ln w="9525">
            <a:solidFill>
              <a:schemeClr val="tx1"/>
            </a:solidFill>
            <a:round/>
            <a:headEnd/>
            <a:tailEnd type="triangle" w="med" len="med"/>
          </a:ln>
          <a:effectLst/>
        </p:spPr>
        <p:txBody>
          <a:bodyPr/>
          <a:lstStyle/>
          <a:p>
            <a:endParaRPr lang="id-ID"/>
          </a:p>
        </p:txBody>
      </p:sp>
      <p:sp>
        <p:nvSpPr>
          <p:cNvPr id="4109" name="Line 13"/>
          <p:cNvSpPr>
            <a:spLocks noChangeShapeType="1"/>
          </p:cNvSpPr>
          <p:nvPr/>
        </p:nvSpPr>
        <p:spPr bwMode="auto">
          <a:xfrm>
            <a:off x="3460750" y="4810125"/>
            <a:ext cx="533400" cy="0"/>
          </a:xfrm>
          <a:prstGeom prst="line">
            <a:avLst/>
          </a:prstGeom>
          <a:noFill/>
          <a:ln w="9525">
            <a:solidFill>
              <a:schemeClr val="tx1"/>
            </a:solidFill>
            <a:round/>
            <a:headEnd/>
            <a:tailEnd type="triangle" w="med" len="med"/>
          </a:ln>
          <a:effectLst/>
        </p:spPr>
        <p:txBody>
          <a:bodyPr/>
          <a:lstStyle/>
          <a:p>
            <a:endParaRPr lang="id-ID"/>
          </a:p>
        </p:txBody>
      </p:sp>
      <p:sp>
        <p:nvSpPr>
          <p:cNvPr id="4110" name="Line 14"/>
          <p:cNvSpPr>
            <a:spLocks noChangeShapeType="1"/>
          </p:cNvSpPr>
          <p:nvPr/>
        </p:nvSpPr>
        <p:spPr bwMode="auto">
          <a:xfrm>
            <a:off x="5137150" y="4810125"/>
            <a:ext cx="533400" cy="0"/>
          </a:xfrm>
          <a:prstGeom prst="line">
            <a:avLst/>
          </a:prstGeom>
          <a:noFill/>
          <a:ln w="9525">
            <a:solidFill>
              <a:schemeClr val="tx1"/>
            </a:solidFill>
            <a:round/>
            <a:headEnd/>
            <a:tailEnd type="triangle" w="med" len="med"/>
          </a:ln>
          <a:effectLst/>
        </p:spPr>
        <p:txBody>
          <a:bodyPr/>
          <a:lstStyle/>
          <a:p>
            <a:endParaRPr lang="id-ID"/>
          </a:p>
        </p:txBody>
      </p:sp>
      <p:sp>
        <p:nvSpPr>
          <p:cNvPr id="4111" name="Line 15"/>
          <p:cNvSpPr>
            <a:spLocks noChangeShapeType="1"/>
          </p:cNvSpPr>
          <p:nvPr/>
        </p:nvSpPr>
        <p:spPr bwMode="auto">
          <a:xfrm>
            <a:off x="6889750" y="4810125"/>
            <a:ext cx="533400" cy="0"/>
          </a:xfrm>
          <a:prstGeom prst="line">
            <a:avLst/>
          </a:prstGeom>
          <a:noFill/>
          <a:ln w="9525">
            <a:solidFill>
              <a:schemeClr val="tx1"/>
            </a:solidFill>
            <a:round/>
            <a:headEnd/>
            <a:tailEnd type="triangle" w="med" len="med"/>
          </a:ln>
          <a:effectLst/>
        </p:spPr>
        <p:txBody>
          <a:bodyPr/>
          <a:lstStyle/>
          <a:p>
            <a:endParaRPr lang="id-ID"/>
          </a:p>
        </p:txBody>
      </p:sp>
      <p:sp>
        <p:nvSpPr>
          <p:cNvPr id="4112" name="Line 16"/>
          <p:cNvSpPr>
            <a:spLocks noChangeShapeType="1"/>
          </p:cNvSpPr>
          <p:nvPr/>
        </p:nvSpPr>
        <p:spPr bwMode="auto">
          <a:xfrm>
            <a:off x="8032750" y="4962525"/>
            <a:ext cx="0" cy="609600"/>
          </a:xfrm>
          <a:prstGeom prst="line">
            <a:avLst/>
          </a:prstGeom>
          <a:noFill/>
          <a:ln w="9525">
            <a:solidFill>
              <a:schemeClr val="tx1"/>
            </a:solidFill>
            <a:round/>
            <a:headEnd/>
            <a:tailEnd/>
          </a:ln>
          <a:effectLst/>
        </p:spPr>
        <p:txBody>
          <a:bodyPr/>
          <a:lstStyle/>
          <a:p>
            <a:endParaRPr lang="id-ID"/>
          </a:p>
        </p:txBody>
      </p:sp>
      <p:sp>
        <p:nvSpPr>
          <p:cNvPr id="4113" name="Line 17"/>
          <p:cNvSpPr>
            <a:spLocks noChangeShapeType="1"/>
          </p:cNvSpPr>
          <p:nvPr/>
        </p:nvSpPr>
        <p:spPr bwMode="auto">
          <a:xfrm flipH="1">
            <a:off x="5365750" y="5572125"/>
            <a:ext cx="2667000" cy="0"/>
          </a:xfrm>
          <a:prstGeom prst="line">
            <a:avLst/>
          </a:prstGeom>
          <a:noFill/>
          <a:ln w="9525">
            <a:solidFill>
              <a:schemeClr val="tx1"/>
            </a:solidFill>
            <a:round/>
            <a:headEnd/>
            <a:tailEnd type="triangle" w="med" len="med"/>
          </a:ln>
          <a:effectLst/>
        </p:spPr>
        <p:txBody>
          <a:bodyPr/>
          <a:lstStyle/>
          <a:p>
            <a:endParaRPr lang="id-ID"/>
          </a:p>
        </p:txBody>
      </p:sp>
      <p:sp>
        <p:nvSpPr>
          <p:cNvPr id="4114" name="Line 18"/>
          <p:cNvSpPr>
            <a:spLocks noChangeShapeType="1"/>
          </p:cNvSpPr>
          <p:nvPr/>
        </p:nvSpPr>
        <p:spPr bwMode="auto">
          <a:xfrm flipH="1">
            <a:off x="1098550" y="5572125"/>
            <a:ext cx="2743200" cy="0"/>
          </a:xfrm>
          <a:prstGeom prst="line">
            <a:avLst/>
          </a:prstGeom>
          <a:noFill/>
          <a:ln w="9525">
            <a:solidFill>
              <a:schemeClr val="tx1"/>
            </a:solidFill>
            <a:round/>
            <a:headEnd/>
            <a:tailEnd/>
          </a:ln>
          <a:effectLst/>
        </p:spPr>
        <p:txBody>
          <a:bodyPr/>
          <a:lstStyle/>
          <a:p>
            <a:endParaRPr lang="id-ID"/>
          </a:p>
        </p:txBody>
      </p:sp>
      <p:sp>
        <p:nvSpPr>
          <p:cNvPr id="4115" name="Line 19"/>
          <p:cNvSpPr>
            <a:spLocks noChangeShapeType="1"/>
          </p:cNvSpPr>
          <p:nvPr/>
        </p:nvSpPr>
        <p:spPr bwMode="auto">
          <a:xfrm flipV="1">
            <a:off x="1098550" y="4962525"/>
            <a:ext cx="0" cy="609600"/>
          </a:xfrm>
          <a:prstGeom prst="line">
            <a:avLst/>
          </a:prstGeom>
          <a:noFill/>
          <a:ln w="9525">
            <a:solidFill>
              <a:schemeClr val="tx1"/>
            </a:solidFill>
            <a:round/>
            <a:headEnd/>
            <a:tailEnd type="triangle" w="med" len="med"/>
          </a:ln>
          <a:effectLst/>
        </p:spPr>
        <p:txBody>
          <a:bodyPr/>
          <a:lstStyle/>
          <a:p>
            <a:endParaRPr lang="id-ID"/>
          </a:p>
        </p:txBody>
      </p:sp>
      <p:sp>
        <p:nvSpPr>
          <p:cNvPr id="4116" name="Text Box 20"/>
          <p:cNvSpPr txBox="1">
            <a:spLocks noChangeArrowheads="1"/>
          </p:cNvSpPr>
          <p:nvPr/>
        </p:nvSpPr>
        <p:spPr bwMode="auto">
          <a:xfrm>
            <a:off x="6705600" y="5715000"/>
            <a:ext cx="1403350" cy="304800"/>
          </a:xfrm>
          <a:prstGeom prst="rect">
            <a:avLst/>
          </a:prstGeom>
          <a:noFill/>
          <a:ln w="9525">
            <a:noFill/>
            <a:miter lim="800000"/>
            <a:headEnd/>
            <a:tailEnd/>
          </a:ln>
          <a:effectLst/>
        </p:spPr>
        <p:txBody>
          <a:bodyPr>
            <a:spAutoFit/>
          </a:bodyPr>
          <a:lstStyle/>
          <a:p>
            <a:pPr algn="ctr"/>
            <a:r>
              <a:rPr lang="en-US" sz="1400"/>
              <a:t>LINGKUNGAN</a:t>
            </a:r>
          </a:p>
        </p:txBody>
      </p:sp>
      <p:sp>
        <p:nvSpPr>
          <p:cNvPr id="4117" name="Rectangle 21"/>
          <p:cNvSpPr>
            <a:spLocks noChangeArrowheads="1"/>
          </p:cNvSpPr>
          <p:nvPr/>
        </p:nvSpPr>
        <p:spPr bwMode="auto">
          <a:xfrm>
            <a:off x="457200" y="4419600"/>
            <a:ext cx="8382000" cy="1676400"/>
          </a:xfrm>
          <a:prstGeom prst="rect">
            <a:avLst/>
          </a:prstGeom>
          <a:noFill/>
          <a:ln w="9525">
            <a:solidFill>
              <a:schemeClr val="tx1"/>
            </a:solidFill>
            <a:prstDash val="dash"/>
            <a:miter lim="800000"/>
            <a:headEnd/>
            <a:tailEnd/>
          </a:ln>
          <a:effectLst/>
        </p:spPr>
        <p:txBody>
          <a:bodyPr wrap="none" anchor="ctr"/>
          <a:lstStyle/>
          <a:p>
            <a:endParaRPr lang="id-ID"/>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55" name="Group 35"/>
          <p:cNvGraphicFramePr>
            <a:graphicFrameLocks noGrp="1"/>
          </p:cNvGraphicFramePr>
          <p:nvPr>
            <p:ph sz="quarter" idx="1"/>
          </p:nvPr>
        </p:nvGraphicFramePr>
        <p:xfrm>
          <a:off x="457200" y="1371600"/>
          <a:ext cx="8153400" cy="5037138"/>
        </p:xfrm>
        <a:graphic>
          <a:graphicData uri="http://schemas.openxmlformats.org/drawingml/2006/table">
            <a:tbl>
              <a:tblPr/>
              <a:tblGrid>
                <a:gridCol w="3473450"/>
                <a:gridCol w="4679950"/>
              </a:tblGrid>
              <a:tr h="1216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Intrapersonal Communication (diri sendiri)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1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Interpersonal Communication (antar pribadi)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6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Public Communication (publik)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3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Mass Communication (massa)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142" name="Picture 22" descr="j0302953"/>
          <p:cNvPicPr>
            <a:picLocks noGrp="1" noChangeAspect="1" noChangeArrowheads="1"/>
          </p:cNvPicPr>
          <p:nvPr>
            <p:ph sz="quarter" idx="2"/>
          </p:nvPr>
        </p:nvPicPr>
        <p:blipFill>
          <a:blip r:embed="rId2"/>
          <a:srcRect/>
          <a:stretch>
            <a:fillRect/>
          </a:stretch>
        </p:blipFill>
        <p:spPr>
          <a:xfrm>
            <a:off x="533400" y="1371600"/>
            <a:ext cx="1560513" cy="1219200"/>
          </a:xfrm>
          <a:noFill/>
          <a:ln/>
        </p:spPr>
      </p:pic>
      <p:pic>
        <p:nvPicPr>
          <p:cNvPr id="5146" name="Picture 26" descr="j0233018"/>
          <p:cNvPicPr>
            <a:picLocks noGrp="1" noChangeAspect="1" noChangeArrowheads="1"/>
          </p:cNvPicPr>
          <p:nvPr>
            <p:ph sz="quarter" idx="3"/>
          </p:nvPr>
        </p:nvPicPr>
        <p:blipFill>
          <a:blip r:embed="rId3"/>
          <a:srcRect/>
          <a:stretch>
            <a:fillRect/>
          </a:stretch>
        </p:blipFill>
        <p:spPr>
          <a:xfrm>
            <a:off x="2133600" y="2667000"/>
            <a:ext cx="1752600" cy="1295400"/>
          </a:xfrm>
          <a:noFill/>
          <a:ln/>
        </p:spPr>
      </p:pic>
      <p:sp>
        <p:nvSpPr>
          <p:cNvPr id="5122" name="Rectangle 2"/>
          <p:cNvSpPr>
            <a:spLocks noGrp="1" noChangeArrowheads="1"/>
          </p:cNvSpPr>
          <p:nvPr>
            <p:ph type="title" idx="4294967295"/>
          </p:nvPr>
        </p:nvSpPr>
        <p:spPr>
          <a:xfrm>
            <a:off x="457200" y="427038"/>
            <a:ext cx="8229600" cy="715962"/>
          </a:xfrm>
        </p:spPr>
        <p:txBody>
          <a:bodyPr/>
          <a:lstStyle/>
          <a:p>
            <a:r>
              <a:rPr lang="en-US" sz="3600">
                <a:latin typeface="Arial Black" pitchFamily="34" charset="0"/>
              </a:rPr>
              <a:t>TIPE</a:t>
            </a:r>
          </a:p>
        </p:txBody>
      </p:sp>
      <p:pic>
        <p:nvPicPr>
          <p:cNvPr id="5150" name="Picture 30" descr="j0301252"/>
          <p:cNvPicPr>
            <a:picLocks noGrp="1" noChangeAspect="1" noChangeArrowheads="1"/>
          </p:cNvPicPr>
          <p:nvPr>
            <p:ph sz="quarter" idx="4"/>
          </p:nvPr>
        </p:nvPicPr>
        <p:blipFill>
          <a:blip r:embed="rId4"/>
          <a:srcRect/>
          <a:stretch>
            <a:fillRect/>
          </a:stretch>
        </p:blipFill>
        <p:spPr>
          <a:xfrm>
            <a:off x="457200" y="4038600"/>
            <a:ext cx="1676400" cy="1066800"/>
          </a:xfrm>
          <a:noFill/>
          <a:ln/>
        </p:spPr>
      </p:pic>
      <p:pic>
        <p:nvPicPr>
          <p:cNvPr id="5154" name="Picture 34" descr="j0229385"/>
          <p:cNvPicPr>
            <a:picLocks noChangeAspect="1" noChangeArrowheads="1"/>
          </p:cNvPicPr>
          <p:nvPr/>
        </p:nvPicPr>
        <p:blipFill>
          <a:blip r:embed="rId5"/>
          <a:srcRect/>
          <a:stretch>
            <a:fillRect/>
          </a:stretch>
        </p:blipFill>
        <p:spPr bwMode="auto">
          <a:xfrm>
            <a:off x="2209800" y="5257800"/>
            <a:ext cx="1600200" cy="1066800"/>
          </a:xfrm>
          <a:prstGeom prst="rect">
            <a:avLst/>
          </a:prstGeom>
          <a:solidFill>
            <a:schemeClr val="folHlink"/>
          </a:solid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4"/>
            <a:ext cx="8229600" cy="792162"/>
          </a:xfrm>
        </p:spPr>
        <p:txBody>
          <a:bodyPr>
            <a:normAutofit/>
          </a:bodyPr>
          <a:lstStyle/>
          <a:p>
            <a:r>
              <a:rPr lang="id-ID" sz="2400" dirty="0" smtClean="0">
                <a:latin typeface="Arial Black" pitchFamily="34" charset="0"/>
              </a:rPr>
              <a:t>KARAKTERISTIK  KOMUNIKASI</a:t>
            </a:r>
            <a:endParaRPr lang="en-US" sz="2400" dirty="0">
              <a:latin typeface="Arial Black" pitchFamily="34" charset="0"/>
            </a:endParaRPr>
          </a:p>
        </p:txBody>
      </p:sp>
      <p:sp>
        <p:nvSpPr>
          <p:cNvPr id="13" name="Content Placeholder 12"/>
          <p:cNvSpPr>
            <a:spLocks noGrp="1"/>
          </p:cNvSpPr>
          <p:nvPr>
            <p:ph idx="1"/>
          </p:nvPr>
        </p:nvSpPr>
        <p:spPr>
          <a:xfrm>
            <a:off x="457200" y="571504"/>
            <a:ext cx="8229600" cy="6357958"/>
          </a:xfrm>
        </p:spPr>
        <p:txBody>
          <a:bodyPr>
            <a:normAutofit/>
          </a:bodyPr>
          <a:lstStyle/>
          <a:p>
            <a:pPr>
              <a:buNone/>
            </a:pPr>
            <a:r>
              <a:rPr lang="id-ID" sz="1400" dirty="0" smtClean="0"/>
              <a:t>1. Komunikasi merupakan proses simbolis</a:t>
            </a:r>
          </a:p>
          <a:p>
            <a:pPr>
              <a:buNone/>
            </a:pPr>
            <a:r>
              <a:rPr lang="id-ID" sz="1400" dirty="0" smtClean="0"/>
              <a:t>	Simbol adalah sesuatu yang digunakan untuk atau dipandang sebagai wakil sesuatu yang lainnya. Kata adalah simbol, karena ia mewakili sebuah benda atau sebuah pengertian. Kata bisa merujuk pada benda yang wujud, seperti matahari, bulan, lingkaran. Atau merujuk pada sifat, seperti pendiam, pembohong dan sebagainya. Tetapi seringkali pula, kata juga berarti dua. Pertama sesuai makna harfiahnya, tetapi juga berarti sebagai istilah serangkaian peristiwa, sifat sesuatu, tindakan, hubungan, konsep dan lain-lain. Seperti kata “</a:t>
            </a:r>
            <a:r>
              <a:rPr lang="id-ID" sz="1400" i="1" dirty="0" smtClean="0"/>
              <a:t>joy stick</a:t>
            </a:r>
            <a:r>
              <a:rPr lang="id-ID" sz="1400" dirty="0" smtClean="0"/>
              <a:t>”, secara harfiah berarti tongkat kesenangan, tetapi kata tersebut merujuk pada perkembangan terakhir untuk sebuah benda dalam alat play station atau handphone yang berfungsi sebagai tombol yang bisa diputar 360</a:t>
            </a:r>
            <a:r>
              <a:rPr lang="id-ID" sz="1400" baseline="30000" dirty="0" smtClean="0"/>
              <a:t>o</a:t>
            </a:r>
            <a:r>
              <a:rPr lang="id-ID" sz="1400" dirty="0" smtClean="0"/>
              <a:t> dan ditekan ke bawah.</a:t>
            </a:r>
          </a:p>
          <a:p>
            <a:pPr>
              <a:buNone/>
            </a:pPr>
            <a:r>
              <a:rPr lang="id-ID" sz="1400" dirty="0" smtClean="0"/>
              <a:t>2. Komunikasi merupakan proses sosial</a:t>
            </a:r>
          </a:p>
          <a:p>
            <a:pPr>
              <a:buNone/>
            </a:pPr>
            <a:r>
              <a:rPr lang="id-ID" sz="1400" dirty="0" smtClean="0"/>
              <a:t>	Komunikasi juga berfungsi untuk menjelaskan dan mewariskan nilai-nilai sosial dalam masyarakat. Kesopanan, gaya hidup sehat, dan kemandirian, merupakan sekian dari nilai sosial yang dikomunikasikan</a:t>
            </a:r>
          </a:p>
          <a:p>
            <a:pPr>
              <a:buNone/>
            </a:pPr>
            <a:r>
              <a:rPr lang="id-ID" sz="1400" dirty="0" smtClean="0"/>
              <a:t>3. Komunikasi merupakan proses satu arah atau dua arah</a:t>
            </a:r>
          </a:p>
          <a:p>
            <a:pPr>
              <a:buNone/>
            </a:pPr>
            <a:r>
              <a:rPr lang="id-ID" sz="1400" dirty="0" smtClean="0"/>
              <a:t>	Bersifat satu arah, manakala, komunikator tidak memberikan kesempatan kepada komunikannya untuk memberikan umpan balik dalam bentuk pertanyaan. Sebaliknya bila komunikator memberikan umpan balik dalam bentuk pertanyaan adalah bentuk komunikasi dua arah.</a:t>
            </a:r>
          </a:p>
          <a:p>
            <a:pPr>
              <a:buNone/>
            </a:pPr>
            <a:r>
              <a:rPr lang="id-ID" sz="1400" dirty="0" smtClean="0"/>
              <a:t>4. Komunikasi bersifat koorientasi</a:t>
            </a:r>
          </a:p>
          <a:p>
            <a:pPr>
              <a:buNone/>
            </a:pPr>
            <a:r>
              <a:rPr lang="id-ID" sz="1400" dirty="0" smtClean="0"/>
              <a:t>	Komunikasi bersifat koorientasi, karena dua belah pihak atau lebih, terlibat dalam komunikasi yang mempunyai tujuan yang sama</a:t>
            </a:r>
          </a:p>
          <a:p>
            <a:pPr>
              <a:buNone/>
            </a:pPr>
            <a:r>
              <a:rPr lang="id-ID" sz="1400" dirty="0" smtClean="0"/>
              <a:t>5. Komunikasi bersifat purposif dan persuasif</a:t>
            </a:r>
          </a:p>
          <a:p>
            <a:pPr>
              <a:buNone/>
            </a:pPr>
            <a:r>
              <a:rPr lang="id-ID" sz="1400" dirty="0" smtClean="0"/>
              <a:t>	Komunikasi bersifat purposif karena komunikasi merupakan aktivitas pertukaran pesan-pesan dengan tujuan yang sudah ditentukan.Bersifat persuasif karena komunikasi bertujuan untuk mempengaruhi perubahan-perubahan sikap.</a:t>
            </a:r>
          </a:p>
          <a:p>
            <a:pPr>
              <a:buNone/>
            </a:pPr>
            <a:r>
              <a:rPr lang="id-ID" sz="1400" dirty="0" smtClean="0"/>
              <a:t>6. Komunikasi mendorong interpretasi individu</a:t>
            </a:r>
          </a:p>
          <a:p>
            <a:pPr>
              <a:buNone/>
            </a:pPr>
            <a:r>
              <a:rPr lang="id-ID" sz="1400" dirty="0" smtClean="0"/>
              <a:t>	Dalam komunikasi, pengirim pesan maupun penerima pesan harus menginterpretasikan pesan sesuai dengan maksud pengirim</a:t>
            </a:r>
          </a:p>
          <a:p>
            <a:pPr>
              <a:buNone/>
            </a:pPr>
            <a:endParaRPr lang="id-ID"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a:bodyPr>
          <a:lstStyle/>
          <a:p>
            <a:r>
              <a:rPr lang="id-ID" sz="2400" b="1" dirty="0" smtClean="0"/>
              <a:t>Lanjutan</a:t>
            </a:r>
            <a:endParaRPr lang="id-ID" sz="2400" b="1" dirty="0"/>
          </a:p>
        </p:txBody>
      </p:sp>
      <p:sp>
        <p:nvSpPr>
          <p:cNvPr id="3" name="Content Placeholder 2"/>
          <p:cNvSpPr>
            <a:spLocks noGrp="1"/>
          </p:cNvSpPr>
          <p:nvPr>
            <p:ph idx="1"/>
          </p:nvPr>
        </p:nvSpPr>
        <p:spPr>
          <a:xfrm>
            <a:off x="457200" y="1000108"/>
            <a:ext cx="8229600" cy="4954591"/>
          </a:xfrm>
        </p:spPr>
        <p:txBody>
          <a:bodyPr>
            <a:normAutofit fontScale="92500" lnSpcReduction="10000"/>
          </a:bodyPr>
          <a:lstStyle/>
          <a:p>
            <a:pPr>
              <a:buNone/>
            </a:pPr>
            <a:r>
              <a:rPr lang="id-ID" sz="1400" dirty="0" smtClean="0"/>
              <a:t>7. Komunikasi merupakan aktivitas pertukaran makna</a:t>
            </a:r>
          </a:p>
          <a:p>
            <a:pPr>
              <a:buNone/>
            </a:pPr>
            <a:r>
              <a:rPr lang="id-ID" sz="1400" dirty="0" smtClean="0"/>
              <a:t>	Komunikasi yang berlangsung antarmanusia tidak dapat dipahami hanya melalui kata-kata yang diucapkan atau yang ditulis. Komunikasi hanya dapat dipahami jika pesan-pesan komunikasi dipahami dalam dua makna, yaitu makna denotatif (arti kata berdasarkan kamus) dan makna konotatif (arti kata bedasarkan konteks tertentu) dari situasi yang berbeda di balik kata-kata itu.</a:t>
            </a:r>
          </a:p>
          <a:p>
            <a:pPr>
              <a:buNone/>
            </a:pPr>
            <a:endParaRPr lang="id-ID" sz="1400" dirty="0" smtClean="0"/>
          </a:p>
          <a:p>
            <a:pPr>
              <a:buNone/>
            </a:pPr>
            <a:r>
              <a:rPr lang="id-ID" sz="1400" dirty="0" smtClean="0"/>
              <a:t>8. Komunikasi terjadi dalam konteks</a:t>
            </a:r>
          </a:p>
          <a:p>
            <a:pPr>
              <a:buNone/>
            </a:pPr>
            <a:r>
              <a:rPr lang="id-ID" sz="1400" dirty="0" smtClean="0"/>
              <a:t>	Komunikasi dilakukan oleh manusia selalu dalam berada dalam sebuah ruang dan waktu, atau disesuaikan dengan konteks ruang dan waktu. Konteks yang dimaksud berupa :</a:t>
            </a:r>
          </a:p>
          <a:p>
            <a:pPr marL="533400" indent="-171450">
              <a:buNone/>
            </a:pPr>
            <a:r>
              <a:rPr lang="id-ID" sz="1400" dirty="0" smtClean="0"/>
              <a:t>a. Lingkungan fisik, misalnya di klinik praktik pribadi, Puskesmas, di tepi jalan raya, di masjid dan lain-lain</a:t>
            </a:r>
          </a:p>
          <a:p>
            <a:pPr marL="533400" indent="-171450">
              <a:buNone/>
            </a:pPr>
            <a:r>
              <a:rPr lang="id-ID" sz="1400" dirty="0" smtClean="0"/>
              <a:t>b. Antar budaya manakala komunikasi itu melibatkan komunikator dan komunikan yang berbeda latar belakang kebudayaannya</a:t>
            </a:r>
          </a:p>
          <a:p>
            <a:pPr marL="533400" indent="-171450">
              <a:buNone/>
            </a:pPr>
            <a:r>
              <a:rPr lang="id-ID" sz="1400" dirty="0" smtClean="0"/>
              <a:t>c. Psikologis, artinya komunikasi itu memperhatikan beragam faktor psikologis seperti persepsi, sikap, motivasi, kebutuhan, keinginan dari pihak-pihak yang terlibat dalam komunikasi</a:t>
            </a:r>
          </a:p>
          <a:p>
            <a:pPr marL="533400" indent="-171450">
              <a:buNone/>
            </a:pPr>
            <a:r>
              <a:rPr lang="id-ID" sz="1400" dirty="0" smtClean="0"/>
              <a:t>d. Personal, artinya aktivitas komunikasi memperhitungkan situasi hubungan antarpribadi (interaksi sosial, relasi sosial, atau transaksi sosial)</a:t>
            </a:r>
          </a:p>
          <a:p>
            <a:pPr marL="533400" indent="-171450">
              <a:buNone/>
            </a:pPr>
            <a:r>
              <a:rPr lang="id-ID" sz="1400" dirty="0" smtClean="0"/>
              <a:t>e. Kelompok, artinya aktivitas komunikasi turut memperhatikan sifat dan karakteristik kelompok, jumlah anggota dalam kelompok, daya tarik kelompok, dinamika kelompok, dan lain-lain</a:t>
            </a:r>
          </a:p>
          <a:p>
            <a:pPr marL="533400" indent="-171450">
              <a:buNone/>
            </a:pPr>
            <a:r>
              <a:rPr lang="id-ID" sz="1400" dirty="0" smtClean="0"/>
              <a:t>f. Organisasi, artinya aktivitas komunikasi turut memperhatikan tujuan organisasi, karakteristik atau sifat organisasi, jumlah orang dalam organisasi, daya tarik organisasi, dinamika organisasi, dan lain-lain</a:t>
            </a:r>
          </a:p>
          <a:p>
            <a:pPr marL="533400" indent="-171450">
              <a:buNone/>
            </a:pPr>
            <a:r>
              <a:rPr lang="id-ID" sz="1400" dirty="0" smtClean="0"/>
              <a:t>g. Massa, artinya aktivitas komunikasi turut memperhatikan sifat-sifat massa, atau kategori massa yang dapat dirinci dalam ciri-ciri kategori seperti usia, jenis kelamin, pekerjaan, pendidikan, tempat tinggal, gaya hidup dan lain-lain</a:t>
            </a:r>
          </a:p>
          <a:p>
            <a:pPr>
              <a:buNone/>
            </a:pPr>
            <a:endParaRPr lang="id-ID"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b="1" dirty="0" smtClean="0"/>
              <a:t>FUNGSI  KOMUNIKASI</a:t>
            </a:r>
            <a:endParaRPr lang="id-ID" sz="2800" b="1" dirty="0"/>
          </a:p>
        </p:txBody>
      </p:sp>
      <p:sp>
        <p:nvSpPr>
          <p:cNvPr id="3" name="Content Placeholder 2"/>
          <p:cNvSpPr>
            <a:spLocks noGrp="1"/>
          </p:cNvSpPr>
          <p:nvPr>
            <p:ph idx="1"/>
          </p:nvPr>
        </p:nvSpPr>
        <p:spPr/>
        <p:txBody>
          <a:bodyPr>
            <a:normAutofit/>
          </a:bodyPr>
          <a:lstStyle/>
          <a:p>
            <a:pPr>
              <a:buNone/>
            </a:pPr>
            <a:r>
              <a:rPr lang="id-ID" sz="1400" dirty="0" smtClean="0"/>
              <a:t>1. Informasi</a:t>
            </a:r>
          </a:p>
          <a:p>
            <a:pPr>
              <a:buNone/>
            </a:pPr>
            <a:r>
              <a:rPr lang="id-ID" sz="1400" dirty="0" smtClean="0"/>
              <a:t>	Fungsi komunikasi menyampaikan pesan (informasi) atau menyebarluaskan informasi kepada orang lain. Harapannya penerima informasi mengetahui sesuatu yang ingin disampaikan oleh pemberi pesan</a:t>
            </a:r>
          </a:p>
          <a:p>
            <a:pPr>
              <a:buNone/>
            </a:pPr>
            <a:r>
              <a:rPr lang="id-ID" sz="1400" dirty="0" smtClean="0"/>
              <a:t>2. Pendidikan</a:t>
            </a:r>
          </a:p>
          <a:p>
            <a:pPr>
              <a:buNone/>
            </a:pPr>
            <a:r>
              <a:rPr lang="id-ID" sz="1400" dirty="0" smtClean="0"/>
              <a:t>	Fungsi komunikasi untuk menyebarluaskan informasi yang mendidik kepada orang lain. Artinya dari penyebarluasan informasi itu diharapkan penerima informasi secara sadar mengalami perubahan dari aspek kognitif (pengetahuannya), afektif (sikap dan suasana batinnya) dan psikomotornya (perilaku yang tampak) sesuai yang diinginkan oleh pemberi pesan</a:t>
            </a:r>
          </a:p>
          <a:p>
            <a:pPr>
              <a:buNone/>
            </a:pPr>
            <a:r>
              <a:rPr lang="id-ID" sz="1400" dirty="0" smtClean="0"/>
              <a:t>3. Instruksi</a:t>
            </a:r>
          </a:p>
          <a:p>
            <a:pPr>
              <a:buNone/>
            </a:pPr>
            <a:r>
              <a:rPr lang="id-ID" sz="1400" dirty="0" smtClean="0"/>
              <a:t>	Fungsi komunikasi untuk memberikan instruksi (mewajibkan atau melarang) penerima melakukan atau tidak melakukan sesuatu yang diperintahkan</a:t>
            </a:r>
          </a:p>
          <a:p>
            <a:pPr>
              <a:buNone/>
            </a:pPr>
            <a:r>
              <a:rPr lang="id-ID" sz="1400" dirty="0" smtClean="0"/>
              <a:t>4. Persuasi</a:t>
            </a:r>
          </a:p>
          <a:p>
            <a:pPr>
              <a:buNone/>
            </a:pPr>
            <a:r>
              <a:rPr lang="id-ID" sz="1400" dirty="0" smtClean="0"/>
              <a:t>	Fungsi komunikasi untuk memengaruhi (mengubah) sikap penerima agar dia menentukan sikap dan perilaku yang sesuai dengan kehendak pengirim</a:t>
            </a:r>
          </a:p>
          <a:p>
            <a:pPr>
              <a:buNone/>
            </a:pPr>
            <a:r>
              <a:rPr lang="id-ID" sz="1400" dirty="0" smtClean="0"/>
              <a:t>5. Menghibur</a:t>
            </a:r>
          </a:p>
          <a:p>
            <a:pPr>
              <a:buNone/>
            </a:pPr>
            <a:r>
              <a:rPr lang="id-ID" sz="1400" dirty="0" smtClean="0"/>
              <a:t>	Fungsi komunikasi bagi pengirim dalam menyampaikan informasi yang mengandung hiburan agar penerima menikmati apa yang diinformasikan.</a:t>
            </a:r>
          </a:p>
          <a:p>
            <a:endParaRPr lang="id-ID"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300</Words>
  <Application>Microsoft Office PowerPoint</Application>
  <PresentationFormat>On-screen Show (4:3)</PresentationFormat>
  <Paragraphs>69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PENGERTIAN</vt:lpstr>
      <vt:lpstr>PowerPoint Presentation</vt:lpstr>
      <vt:lpstr>TIPE</vt:lpstr>
      <vt:lpstr>KARAKTERISTIK  KOMUNIKASI</vt:lpstr>
      <vt:lpstr>Lanjutan</vt:lpstr>
      <vt:lpstr>FUNGSI  KOMUNIKASI</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Nunk</dc:creator>
  <cp:lastModifiedBy>May</cp:lastModifiedBy>
  <cp:revision>8</cp:revision>
  <dcterms:created xsi:type="dcterms:W3CDTF">2012-02-26T09:55:58Z</dcterms:created>
  <dcterms:modified xsi:type="dcterms:W3CDTF">2015-04-15T09:46:10Z</dcterms:modified>
</cp:coreProperties>
</file>