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6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2BA6126-D696-424B-93F7-743B0EA02775}" type="datetimeFigureOut">
              <a:rPr lang="id-ID" smtClean="0"/>
              <a:pPr/>
              <a:t>15/04/2015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BCD8C9-FAFB-412B-923E-828FA77AFDA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2BA6126-D696-424B-93F7-743B0EA02775}" type="datetimeFigureOut">
              <a:rPr lang="id-ID" smtClean="0"/>
              <a:pPr/>
              <a:t>15/04/2015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BCD8C9-FAFB-412B-923E-828FA77AFDA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2BA6126-D696-424B-93F7-743B0EA02775}" type="datetimeFigureOut">
              <a:rPr lang="id-ID" smtClean="0"/>
              <a:pPr/>
              <a:t>15/04/2015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BCD8C9-FAFB-412B-923E-828FA77AFDA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2BA6126-D696-424B-93F7-743B0EA02775}" type="datetimeFigureOut">
              <a:rPr lang="id-ID" smtClean="0"/>
              <a:pPr/>
              <a:t>15/04/2015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BCD8C9-FAFB-412B-923E-828FA77AFDA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BA6126-D696-424B-93F7-743B0EA02775}" type="datetimeFigureOut">
              <a:rPr lang="id-ID" smtClean="0"/>
              <a:pPr/>
              <a:t>15/04/2015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4BCD8C9-FAFB-412B-923E-828FA77AFDA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2BA6126-D696-424B-93F7-743B0EA02775}" type="datetimeFigureOut">
              <a:rPr lang="id-ID" smtClean="0"/>
              <a:pPr/>
              <a:t>15/04/2015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BCD8C9-FAFB-412B-923E-828FA77AFDA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2BA6126-D696-424B-93F7-743B0EA02775}" type="datetimeFigureOut">
              <a:rPr lang="id-ID" smtClean="0"/>
              <a:pPr/>
              <a:t>15/04/2015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4BCD8C9-FAFB-412B-923E-828FA77AFDA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2BA6126-D696-424B-93F7-743B0EA02775}" type="datetimeFigureOut">
              <a:rPr lang="id-ID" smtClean="0"/>
              <a:pPr/>
              <a:t>15/04/2015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4BCD8C9-FAFB-412B-923E-828FA77AFDA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A6126-D696-424B-93F7-743B0EA02775}" type="datetimeFigureOut">
              <a:rPr lang="id-ID" smtClean="0"/>
              <a:pPr/>
              <a:t>15/04/2015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4BCD8C9-FAFB-412B-923E-828FA77AFDA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A6126-D696-424B-93F7-743B0EA02775}" type="datetimeFigureOut">
              <a:rPr lang="id-ID" smtClean="0"/>
              <a:pPr/>
              <a:t>15/04/2015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BCD8C9-FAFB-412B-923E-828FA77AFDA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BA6126-D696-424B-93F7-743B0EA02775}" type="datetimeFigureOut">
              <a:rPr lang="id-ID" smtClean="0"/>
              <a:pPr/>
              <a:t>15/04/2015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4BCD8C9-FAFB-412B-923E-828FA77AFDA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A6126-D696-424B-93F7-743B0EA02775}" type="datetimeFigureOut">
              <a:rPr lang="id-ID" smtClean="0"/>
              <a:pPr/>
              <a:t>15/04/2015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CD8C9-FAFB-412B-923E-828FA77AFDA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WordArt 4"/>
          <p:cNvSpPr>
            <a:spLocks noChangeArrowheads="1" noChangeShapeType="1" noTextEdit="1"/>
          </p:cNvSpPr>
          <p:nvPr/>
        </p:nvSpPr>
        <p:spPr bwMode="auto">
          <a:xfrm>
            <a:off x="881063" y="2428875"/>
            <a:ext cx="7381875" cy="1533525"/>
          </a:xfrm>
          <a:prstGeom prst="rect">
            <a:avLst/>
          </a:prstGeom>
        </p:spPr>
        <p:txBody>
          <a:bodyPr wrap="none" fromWordArt="1">
            <a:prstTxWarp prst="textPlain">
              <a:avLst>
                <a:gd name="adj" fmla="val 50000"/>
              </a:avLst>
            </a:prstTxWarp>
          </a:bodyPr>
          <a:lstStyle/>
          <a:p>
            <a:pPr algn="ctr"/>
            <a:r>
              <a:rPr lang="id-ID" sz="3600" kern="10">
                <a:ln w="9525">
                  <a:noFill/>
                  <a:round/>
                  <a:headEnd/>
                  <a:tailEnd/>
                </a:ln>
                <a:solidFill>
                  <a:srgbClr val="336699"/>
                </a:solidFill>
                <a:effectLst>
                  <a:outerShdw dist="45791" dir="2021404" algn="ctr" rotWithShape="0">
                    <a:srgbClr val="B2B2B2">
                      <a:alpha val="80000"/>
                    </a:srgbClr>
                  </a:outerShdw>
                </a:effectLst>
                <a:latin typeface="Arial Narrow"/>
              </a:rPr>
              <a:t>GANGGUAN &amp; RINTANGAN  KOMUNIKASI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304800" y="838200"/>
            <a:ext cx="8458200" cy="5486400"/>
          </a:xfrm>
        </p:spPr>
        <p:txBody>
          <a:bodyPr/>
          <a:lstStyle/>
          <a:p>
            <a:pPr marL="625475" indent="-625475">
              <a:buFontTx/>
              <a:buNone/>
            </a:pPr>
            <a:r>
              <a:rPr lang="en-US" sz="2000">
                <a:latin typeface="Arial Black" pitchFamily="34" charset="0"/>
              </a:rPr>
              <a:t>Gangguan: ada intervensi yg mengganggu salah satu unsur komunikasi, sehingga proses komunikasi tidak dapat berlangsung secara efektif:</a:t>
            </a:r>
          </a:p>
          <a:p>
            <a:pPr marL="625475" indent="-625475">
              <a:buFontTx/>
              <a:buNone/>
            </a:pPr>
            <a:r>
              <a:rPr lang="en-US" sz="2000">
                <a:latin typeface="Arial Black" pitchFamily="34" charset="0"/>
              </a:rPr>
              <a:t>	1. gangguan teknis</a:t>
            </a:r>
          </a:p>
          <a:p>
            <a:pPr marL="625475" indent="-625475">
              <a:buFontTx/>
              <a:buNone/>
            </a:pPr>
            <a:r>
              <a:rPr lang="en-US" sz="2000">
                <a:latin typeface="Arial Black" pitchFamily="34" charset="0"/>
              </a:rPr>
              <a:t>	2. gangguan semantik</a:t>
            </a:r>
          </a:p>
          <a:p>
            <a:pPr marL="625475" indent="-625475">
              <a:buFontTx/>
              <a:buNone/>
            </a:pPr>
            <a:r>
              <a:rPr lang="en-US" sz="2000">
                <a:latin typeface="Arial Black" pitchFamily="34" charset="0"/>
              </a:rPr>
              <a:t>	3. gangguan psikologis</a:t>
            </a:r>
          </a:p>
          <a:p>
            <a:pPr marL="625475" indent="-625475">
              <a:buFontTx/>
              <a:buNone/>
            </a:pPr>
            <a:endParaRPr lang="en-US" sz="2000">
              <a:latin typeface="Arial Black" pitchFamily="34" charset="0"/>
            </a:endParaRPr>
          </a:p>
          <a:p>
            <a:pPr marL="625475" indent="-625475">
              <a:buFontTx/>
              <a:buNone/>
            </a:pPr>
            <a:endParaRPr lang="en-US" sz="2000">
              <a:latin typeface="Arial Black" pitchFamily="34" charset="0"/>
            </a:endParaRPr>
          </a:p>
          <a:p>
            <a:pPr marL="625475" indent="-625475">
              <a:buFontTx/>
              <a:buNone/>
            </a:pPr>
            <a:r>
              <a:rPr lang="en-US" sz="2000">
                <a:latin typeface="Arial Black" pitchFamily="34" charset="0"/>
              </a:rPr>
              <a:t>Rintangan: adanya hambatan yg membuat proses komunikasi tidak dapat berlangsung sebagaimana harapan komunikator dan komunikan</a:t>
            </a:r>
          </a:p>
          <a:p>
            <a:pPr marL="625475" indent="-625475">
              <a:buFontTx/>
              <a:buNone/>
            </a:pPr>
            <a:r>
              <a:rPr lang="en-US" sz="2000">
                <a:latin typeface="Arial Black" pitchFamily="34" charset="0"/>
              </a:rPr>
              <a:t>	4. rintangan fisik dan atau organik</a:t>
            </a:r>
          </a:p>
          <a:p>
            <a:pPr marL="625475" indent="-625475">
              <a:buFontTx/>
              <a:buNone/>
            </a:pPr>
            <a:r>
              <a:rPr lang="en-US" sz="2000">
                <a:latin typeface="Arial Black" pitchFamily="34" charset="0"/>
              </a:rPr>
              <a:t>	5. rintangan status</a:t>
            </a:r>
          </a:p>
          <a:p>
            <a:pPr marL="625475" indent="-625475">
              <a:buFontTx/>
              <a:buNone/>
            </a:pPr>
            <a:r>
              <a:rPr lang="en-US" sz="2000">
                <a:latin typeface="Arial Black" pitchFamily="34" charset="0"/>
              </a:rPr>
              <a:t>	6. rintangan kerangka pikir</a:t>
            </a:r>
          </a:p>
          <a:p>
            <a:pPr marL="625475" indent="-625475">
              <a:buFontTx/>
              <a:buNone/>
            </a:pPr>
            <a:r>
              <a:rPr lang="en-US" sz="2000">
                <a:latin typeface="Arial Black" pitchFamily="34" charset="0"/>
              </a:rPr>
              <a:t>	7. rintangan budaya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304800" y="685800"/>
            <a:ext cx="8458200" cy="5562600"/>
          </a:xfrm>
          <a:prstGeom prst="rect">
            <a:avLst/>
          </a:prstGeom>
          <a:noFill/>
          <a:ln w="9525">
            <a:noFill/>
            <a:miter lim="800000"/>
            <a:headEnd/>
            <a:tailEnd/>
          </a:ln>
          <a:effectLst/>
        </p:spPr>
        <p:txBody>
          <a:bodyPr/>
          <a:lstStyle/>
          <a:p>
            <a:pPr marL="625475" indent="-625475">
              <a:spcBef>
                <a:spcPct val="20000"/>
              </a:spcBef>
            </a:pPr>
            <a:r>
              <a:rPr lang="en-US" sz="2000">
                <a:latin typeface="Arial Black" pitchFamily="34" charset="0"/>
              </a:rPr>
              <a:t>	1. gangguan teknis</a:t>
            </a:r>
          </a:p>
          <a:p>
            <a:pPr marL="625475" indent="-625475">
              <a:spcBef>
                <a:spcPct val="20000"/>
              </a:spcBef>
            </a:pPr>
            <a:r>
              <a:rPr lang="en-US" sz="2000">
                <a:latin typeface="Arial Black" pitchFamily="34" charset="0"/>
              </a:rPr>
              <a:t>		 misalnya: kualitas alat; signal jelek </a:t>
            </a:r>
            <a:r>
              <a:rPr lang="en-US" sz="2000">
                <a:latin typeface="Arial Black" pitchFamily="34" charset="0"/>
                <a:sym typeface="Wingdings" pitchFamily="2" charset="2"/>
              </a:rPr>
              <a:t> TV , Hp</a:t>
            </a:r>
          </a:p>
          <a:p>
            <a:pPr marL="625475" indent="-625475">
              <a:spcBef>
                <a:spcPct val="20000"/>
              </a:spcBef>
            </a:pPr>
            <a:endParaRPr lang="en-US" sz="2000">
              <a:latin typeface="Arial Black" pitchFamily="34" charset="0"/>
            </a:endParaRPr>
          </a:p>
          <a:p>
            <a:pPr marL="625475" indent="-625475">
              <a:spcBef>
                <a:spcPct val="20000"/>
              </a:spcBef>
            </a:pPr>
            <a:r>
              <a:rPr lang="en-US" sz="2000">
                <a:latin typeface="Arial Black" pitchFamily="34" charset="0"/>
              </a:rPr>
              <a:t>	2. gangguan semantik</a:t>
            </a:r>
          </a:p>
          <a:p>
            <a:pPr marL="625475" indent="-625475">
              <a:spcBef>
                <a:spcPct val="20000"/>
              </a:spcBef>
            </a:pPr>
            <a:r>
              <a:rPr lang="en-US" sz="2000">
                <a:latin typeface="Arial Black" pitchFamily="34" charset="0"/>
              </a:rPr>
              <a:t>		 misalnya: adanya satu kata mempunyai dua arti</a:t>
            </a:r>
          </a:p>
          <a:p>
            <a:pPr marL="625475" indent="-625475">
              <a:spcBef>
                <a:spcPct val="20000"/>
              </a:spcBef>
            </a:pPr>
            <a:r>
              <a:rPr lang="en-US" sz="2000">
                <a:latin typeface="Arial Black" pitchFamily="34" charset="0"/>
              </a:rPr>
              <a:t>		</a:t>
            </a:r>
            <a:r>
              <a:rPr lang="en-US" sz="2000">
                <a:latin typeface="Arial Black" pitchFamily="34" charset="0"/>
                <a:sym typeface="Wingdings" pitchFamily="2" charset="2"/>
              </a:rPr>
              <a:t> emergency vs priority</a:t>
            </a:r>
          </a:p>
          <a:p>
            <a:pPr marL="625475" indent="-625475">
              <a:spcBef>
                <a:spcPct val="20000"/>
              </a:spcBef>
            </a:pPr>
            <a:r>
              <a:rPr lang="en-US" sz="2000">
                <a:latin typeface="Arial Black" pitchFamily="34" charset="0"/>
                <a:sym typeface="Wingdings" pitchFamily="2" charset="2"/>
              </a:rPr>
              <a:t>		    gedang vs pepaya</a:t>
            </a:r>
          </a:p>
          <a:p>
            <a:pPr marL="625475" indent="-625475">
              <a:spcBef>
                <a:spcPct val="20000"/>
              </a:spcBef>
            </a:pPr>
            <a:endParaRPr lang="en-US" sz="2000">
              <a:latin typeface="Arial Black" pitchFamily="34" charset="0"/>
            </a:endParaRPr>
          </a:p>
          <a:p>
            <a:pPr marL="625475" indent="-625475">
              <a:spcBef>
                <a:spcPct val="20000"/>
              </a:spcBef>
            </a:pPr>
            <a:r>
              <a:rPr lang="en-US" sz="2000">
                <a:latin typeface="Arial Black" pitchFamily="34" charset="0"/>
              </a:rPr>
              <a:t>	3. gangguan psikologis</a:t>
            </a:r>
          </a:p>
          <a:p>
            <a:pPr marL="625475" indent="-625475">
              <a:spcBef>
                <a:spcPct val="20000"/>
              </a:spcBef>
            </a:pPr>
            <a:r>
              <a:rPr lang="en-US" sz="2000">
                <a:latin typeface="Arial Black" pitchFamily="34" charset="0"/>
              </a:rPr>
              <a:t>		 misalnya: kondisi berduka</a:t>
            </a:r>
          </a:p>
          <a:p>
            <a:pPr marL="625475" indent="-625475">
              <a:spcBef>
                <a:spcPct val="20000"/>
              </a:spcBef>
            </a:pPr>
            <a:endParaRPr lang="en-US" sz="2000">
              <a:latin typeface="Arial Black" pitchFamily="34" charset="0"/>
            </a:endParaRPr>
          </a:p>
          <a:p>
            <a:pPr marL="625475" indent="-625475">
              <a:spcBef>
                <a:spcPct val="20000"/>
              </a:spcBef>
            </a:pPr>
            <a:r>
              <a:rPr lang="en-US" sz="2000">
                <a:latin typeface="Arial Black" pitchFamily="34" charset="0"/>
              </a:rPr>
              <a:t>	4. rintangan fisik dan atau organik</a:t>
            </a:r>
          </a:p>
          <a:p>
            <a:pPr marL="625475" indent="-625475">
              <a:spcBef>
                <a:spcPct val="20000"/>
              </a:spcBef>
            </a:pPr>
            <a:r>
              <a:rPr lang="en-US" sz="2000">
                <a:latin typeface="Arial Black" pitchFamily="34" charset="0"/>
              </a:rPr>
              <a:t>		 misalnya: jarak; cacat tubuh</a:t>
            </a:r>
          </a:p>
          <a:p>
            <a:pPr marL="625475" indent="-625475">
              <a:spcBef>
                <a:spcPct val="20000"/>
              </a:spcBef>
            </a:pPr>
            <a:endParaRPr lang="en-US" sz="2000">
              <a:latin typeface="Arial Black" pitchFamily="34" charset="0"/>
            </a:endParaRPr>
          </a:p>
          <a:p>
            <a:pPr marL="625475" indent="-625475">
              <a:spcBef>
                <a:spcPct val="20000"/>
              </a:spcBef>
            </a:pPr>
            <a:r>
              <a:rPr lang="en-US" sz="2000">
                <a:latin typeface="Arial Black"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1143000" y="1355725"/>
            <a:ext cx="7543800" cy="3444875"/>
          </a:xfrm>
          <a:prstGeom prst="rect">
            <a:avLst/>
          </a:prstGeom>
          <a:noFill/>
          <a:ln w="9525">
            <a:noFill/>
            <a:miter lim="800000"/>
            <a:headEnd/>
            <a:tailEnd/>
          </a:ln>
          <a:effectLst/>
        </p:spPr>
        <p:txBody>
          <a:bodyPr>
            <a:spAutoFit/>
          </a:bodyPr>
          <a:lstStyle/>
          <a:p>
            <a:pPr defTabSz="122238"/>
            <a:r>
              <a:rPr lang="en-US">
                <a:latin typeface="Arial Black" pitchFamily="34" charset="0"/>
              </a:rPr>
              <a:t>5. </a:t>
            </a:r>
            <a:r>
              <a:rPr lang="en-US" sz="2000">
                <a:latin typeface="Arial Black" pitchFamily="34" charset="0"/>
              </a:rPr>
              <a:t>rintangan status</a:t>
            </a:r>
          </a:p>
          <a:p>
            <a:pPr defTabSz="122238"/>
            <a:r>
              <a:rPr lang="en-US" sz="2000">
                <a:latin typeface="Arial Black" pitchFamily="34" charset="0"/>
              </a:rPr>
              <a:t>    misalnya: pimpinan vs staf</a:t>
            </a:r>
          </a:p>
          <a:p>
            <a:pPr defTabSz="122238"/>
            <a:r>
              <a:rPr lang="en-US" sz="2000">
                <a:latin typeface="Arial Black" pitchFamily="34" charset="0"/>
              </a:rPr>
              <a:t>	                   dosen  vs mahasiswa</a:t>
            </a:r>
          </a:p>
          <a:p>
            <a:pPr defTabSz="122238"/>
            <a:r>
              <a:rPr lang="en-US" sz="2000">
                <a:latin typeface="Arial Black" pitchFamily="34" charset="0"/>
              </a:rPr>
              <a:t>	</a:t>
            </a:r>
          </a:p>
          <a:p>
            <a:pPr defTabSz="122238"/>
            <a:endParaRPr lang="en-US" sz="2000">
              <a:latin typeface="Arial Black" pitchFamily="34" charset="0"/>
            </a:endParaRPr>
          </a:p>
          <a:p>
            <a:pPr defTabSz="122238"/>
            <a:r>
              <a:rPr lang="en-US" sz="2000">
                <a:latin typeface="Arial Black" pitchFamily="34" charset="0"/>
              </a:rPr>
              <a:t>6. rintangan kerangka pikir</a:t>
            </a:r>
          </a:p>
          <a:p>
            <a:pPr defTabSz="122238"/>
            <a:r>
              <a:rPr lang="en-US" sz="2000">
                <a:latin typeface="Arial Black" pitchFamily="34" charset="0"/>
              </a:rPr>
              <a:t>    misalnya: intelektual vs biasa</a:t>
            </a:r>
          </a:p>
          <a:p>
            <a:pPr defTabSz="122238"/>
            <a:r>
              <a:rPr lang="en-US" sz="2000">
                <a:latin typeface="Arial Black" pitchFamily="34" charset="0"/>
              </a:rPr>
              <a:t> </a:t>
            </a:r>
          </a:p>
          <a:p>
            <a:pPr defTabSz="122238"/>
            <a:endParaRPr lang="en-US" sz="2000">
              <a:latin typeface="Arial Black" pitchFamily="34" charset="0"/>
            </a:endParaRPr>
          </a:p>
          <a:p>
            <a:pPr defTabSz="122238"/>
            <a:r>
              <a:rPr lang="en-US" sz="2000">
                <a:latin typeface="Arial Black" pitchFamily="34" charset="0"/>
              </a:rPr>
              <a:t>7. rintangan budaya</a:t>
            </a:r>
          </a:p>
          <a:p>
            <a:pPr defTabSz="122238"/>
            <a:r>
              <a:rPr lang="en-US" sz="2000">
                <a:latin typeface="Arial Black" pitchFamily="34" charset="0"/>
              </a:rPr>
              <a:t>    misalnya: Jawa  vs lainnya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8"/>
            <a:ext cx="8229600" cy="1143000"/>
          </a:xfrm>
        </p:spPr>
        <p:txBody>
          <a:bodyPr>
            <a:normAutofit/>
          </a:bodyPr>
          <a:lstStyle/>
          <a:p>
            <a:r>
              <a:rPr lang="id-ID" sz="2000" b="1" dirty="0" smtClean="0"/>
              <a:t>Tips Menyingkirkan Gangguan-Gangguan Komunikasi</a:t>
            </a:r>
            <a:endParaRPr lang="id-ID" sz="2000" dirty="0"/>
          </a:p>
        </p:txBody>
      </p:sp>
      <p:sp>
        <p:nvSpPr>
          <p:cNvPr id="3" name="Content Placeholder 2"/>
          <p:cNvSpPr>
            <a:spLocks noGrp="1"/>
          </p:cNvSpPr>
          <p:nvPr>
            <p:ph idx="1"/>
          </p:nvPr>
        </p:nvSpPr>
        <p:spPr/>
        <p:txBody>
          <a:bodyPr>
            <a:normAutofit/>
          </a:bodyPr>
          <a:lstStyle/>
          <a:p>
            <a:pPr indent="17463">
              <a:buNone/>
            </a:pPr>
            <a:r>
              <a:rPr lang="id-ID" sz="1400" dirty="0" smtClean="0"/>
              <a:t>1. Anda jangan terlalu cepat mengevaluasi atau memberikan komentar, mengeluarkan ide dan pemikiran atau terlalu cepat memberikan peringatan sebelum benar-benar memperhatikan seluruh informasi dan data. Dan jangan lakukan itu sebelum menggunakan jurus meminta penjelasan dan jurus menyimak secara efektif dan efesien.</a:t>
            </a:r>
            <a:br>
              <a:rPr lang="id-ID" sz="1400" dirty="0" smtClean="0"/>
            </a:br>
            <a:r>
              <a:rPr lang="id-ID" sz="1400" dirty="0" smtClean="0"/>
              <a:t/>
            </a:r>
            <a:br>
              <a:rPr lang="id-ID" sz="1400" dirty="0" smtClean="0"/>
            </a:br>
            <a:r>
              <a:rPr lang="id-ID" sz="1400" dirty="0" smtClean="0"/>
              <a:t>2. Janganlah Anda menggunakan ungkapan-ungkapan keputusan yang diartikan sebagai kalimat mati dan penyelesaian. Karena dengan ungkapan itu, Anda berarti sudah menghalangi orang lain untuk mempergunakan sikap pembelaan dan perlawanan.</a:t>
            </a:r>
            <a:br>
              <a:rPr lang="id-ID" sz="1400" dirty="0" smtClean="0"/>
            </a:br>
            <a:r>
              <a:rPr lang="id-ID" sz="1400" dirty="0" smtClean="0"/>
              <a:t/>
            </a:r>
            <a:br>
              <a:rPr lang="id-ID" sz="1400" dirty="0" smtClean="0"/>
            </a:br>
            <a:r>
              <a:rPr lang="id-ID" sz="1400" dirty="0" smtClean="0"/>
              <a:t>3. Ingatlah bahwa pemotongan pembicaraan orang lain mempunyai pengaruh psikologi yang buruk. Bagi mereka, hal itu diartikan bahwa Anda tidak konsentrasi dan tidak serius terhadap mereka. Serta diartikan bahwa Anda tidak menaruh perhatian terhadap ide dan pemikiran mereka. Hal ini akan mendorong mereka untuk memprotes dan mencaci. </a:t>
            </a:r>
            <a:br>
              <a:rPr lang="id-ID" sz="1400" dirty="0" smtClean="0"/>
            </a:br>
            <a:r>
              <a:rPr lang="id-ID" sz="1400" dirty="0" smtClean="0"/>
              <a:t/>
            </a:r>
            <a:br>
              <a:rPr lang="id-ID" sz="1400" dirty="0" smtClean="0"/>
            </a:br>
            <a:r>
              <a:rPr lang="id-ID" sz="1400" dirty="0" smtClean="0"/>
              <a:t>4. Pergunakanlah irama dan seni meminta keterangan ketika Anda memohon lawan bicara Anda menjelaskan sejauh mana pemahamannya, hingga ia tidak berprasangka bahwa Anda sedang menghinanya.</a:t>
            </a:r>
            <a:br>
              <a:rPr lang="id-ID" sz="1400" dirty="0" smtClean="0"/>
            </a:br>
            <a:r>
              <a:rPr lang="id-ID" sz="1400" dirty="0" smtClean="0"/>
              <a:t/>
            </a:r>
            <a:br>
              <a:rPr lang="id-ID" sz="1400" dirty="0" smtClean="0"/>
            </a:br>
            <a:r>
              <a:rPr lang="id-ID" sz="1400" dirty="0" smtClean="0"/>
              <a:t>5. Jangan Anda monopoli podium pembicaraan untuk Anda sendiri. Pergunakanlah beberapa pertanyaan bebas yang memotivasi orang</a:t>
            </a:r>
            <a:endParaRPr lang="id-ID"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000" b="1" dirty="0" smtClean="0"/>
              <a:t>Lanjutan</a:t>
            </a:r>
            <a:endParaRPr lang="id-ID" sz="2000" b="1" dirty="0"/>
          </a:p>
        </p:txBody>
      </p:sp>
      <p:sp>
        <p:nvSpPr>
          <p:cNvPr id="3" name="Content Placeholder 2"/>
          <p:cNvSpPr>
            <a:spLocks noGrp="1"/>
          </p:cNvSpPr>
          <p:nvPr>
            <p:ph idx="1"/>
          </p:nvPr>
        </p:nvSpPr>
        <p:spPr/>
        <p:txBody>
          <a:bodyPr>
            <a:normAutofit fontScale="92500" lnSpcReduction="20000"/>
          </a:bodyPr>
          <a:lstStyle/>
          <a:p>
            <a:pPr>
              <a:buNone/>
            </a:pPr>
            <a:r>
              <a:rPr lang="id-ID" sz="1400" dirty="0" smtClean="0"/>
              <a:t>	6. Hindarilah dari mengulang-ngulang nasihat dan petunjuk. Janganlah Anda menyampaikan pembicaraan atau permasalahan yang menyangkut seseorang atau individu.</a:t>
            </a:r>
            <a:br>
              <a:rPr lang="id-ID" sz="1400" dirty="0" smtClean="0"/>
            </a:br>
            <a:r>
              <a:rPr lang="id-ID" sz="1400" dirty="0" smtClean="0"/>
              <a:t/>
            </a:r>
            <a:br>
              <a:rPr lang="id-ID" sz="1400" dirty="0" smtClean="0"/>
            </a:br>
            <a:r>
              <a:rPr lang="id-ID" sz="1400" dirty="0" smtClean="0"/>
              <a:t>7. Saat berbicara, janganlah Anda merasa lebih tinggi. Dan janganlah Anda merangkai kata dan ungkapan yang sensitif. Hindarilah dari segala ungkapan dan kalimat yang dipakai para orang tua kepada anaknya, seperti kalimat: “Ini tidak cocok bagimu”, atau kalimat: “kamu sama sekali tidak jantan (tidak berani)”, atau ungkapan “laksanakanlah seperti apa yang aku ucapkan”.</a:t>
            </a:r>
            <a:br>
              <a:rPr lang="id-ID" sz="1400" dirty="0" smtClean="0"/>
            </a:br>
            <a:r>
              <a:rPr lang="id-ID" sz="1400" dirty="0" smtClean="0"/>
              <a:t/>
            </a:r>
            <a:br>
              <a:rPr lang="id-ID" sz="1400" dirty="0" smtClean="0"/>
            </a:br>
            <a:r>
              <a:rPr lang="id-ID" sz="1400" dirty="0" smtClean="0"/>
              <a:t>8. Hindarilarilah dari pertanyaan-pertanyaan graduasi (pertanyaan perlahan-lahan dan berangsur-angsur). Hal ini akan menimpulkan perasaan pada lawan bicara Anda sebagai suatu konspirasi atau niat buruk. Karena sikap itu tidak memberikan kesempatan bagi lawan bicara Anda untuk memilih jawaban. Pun akan menyebabkan ia berhati-hati dari perangkap yang Anda sebarkan. Maka, janganlah Anda membayangkan bahwa Anda lebih pandai darinya.</a:t>
            </a:r>
            <a:br>
              <a:rPr lang="id-ID" sz="1400" dirty="0" smtClean="0"/>
            </a:br>
            <a:r>
              <a:rPr lang="id-ID" sz="1400" dirty="0" smtClean="0"/>
              <a:t/>
            </a:r>
            <a:br>
              <a:rPr lang="id-ID" sz="1400" dirty="0" smtClean="0"/>
            </a:br>
            <a:r>
              <a:rPr lang="id-ID" sz="1400" dirty="0" smtClean="0"/>
              <a:t>9. Hindarilah dari sikap mencela dan merendahkan orang lain. Letakkanlah diri Anda pada posisi orang lain, seakan-akan Anda menjadi dia. Lalu pikirkanlah perasaan-perasaan yang timbul pada diri Anda saat Anda mendengar komentar-komentar itu.</a:t>
            </a:r>
            <a:br>
              <a:rPr lang="id-ID" sz="1400" dirty="0" smtClean="0"/>
            </a:br>
            <a:r>
              <a:rPr lang="id-ID" sz="1400" dirty="0" smtClean="0"/>
              <a:t/>
            </a:r>
            <a:br>
              <a:rPr lang="id-ID" sz="1400" dirty="0" smtClean="0"/>
            </a:br>
            <a:r>
              <a:rPr lang="id-ID" sz="1400" dirty="0" smtClean="0"/>
              <a:t>10. Janganlah Anda mempraktekkan beberapa kebiasaan yang menimbulkan kendala ketika Anda mendengarkan pembicaraannya. Seperti melihat jam dinding atau melirik jam tangan, merapikan meja serta menjawab panggilan-panggilan telepon dan sebaliknya, menelpon.</a:t>
            </a:r>
            <a:br>
              <a:rPr lang="id-ID" sz="1400" dirty="0" smtClean="0"/>
            </a:br>
            <a:r>
              <a:rPr lang="id-ID" sz="1400" dirty="0" smtClean="0"/>
              <a:t/>
            </a:r>
            <a:br>
              <a:rPr lang="id-ID" sz="1400" dirty="0" smtClean="0"/>
            </a:br>
            <a:r>
              <a:rPr lang="id-ID" sz="1400" dirty="0" smtClean="0"/>
              <a:t/>
            </a:r>
            <a:br>
              <a:rPr lang="id-ID" sz="1400" dirty="0" smtClean="0"/>
            </a:br>
            <a:r>
              <a:rPr lang="id-ID" sz="1400" dirty="0" smtClean="0"/>
              <a:t>11. Terakhir, hindarilah percekcokan dan perselisihan walau pada kenyataannya Anda benar. Yang patut Anda lakukan, hanyalah menjelaskan sudut pandang Anda.</a:t>
            </a:r>
            <a:br>
              <a:rPr lang="id-ID" sz="1400" dirty="0" smtClean="0"/>
            </a:br>
            <a:endParaRPr lang="id-ID"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84</Words>
  <Application>Microsoft Office PowerPoint</Application>
  <PresentationFormat>On-screen Show (4:3)</PresentationFormat>
  <Paragraphs>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Tips Menyingkirkan Gangguan-Gangguan Komunikasi</vt:lpstr>
      <vt:lpstr>Lanjutan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Nunk</dc:creator>
  <cp:lastModifiedBy>May</cp:lastModifiedBy>
  <cp:revision>3</cp:revision>
  <dcterms:created xsi:type="dcterms:W3CDTF">2012-02-26T09:57:31Z</dcterms:created>
  <dcterms:modified xsi:type="dcterms:W3CDTF">2015-04-15T09:46:33Z</dcterms:modified>
</cp:coreProperties>
</file>