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9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9FC595-C39C-4AB0-B4ED-1027E879A827}" type="datetimeFigureOut">
              <a:rPr lang="id-ID" smtClean="0"/>
              <a:pPr/>
              <a:t>15/04/2015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586CAA-8173-4948-81D5-1A7AF34B939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2.bp.blogspot.com/_3pVIjNq2cso/SKG3EzTTa2I/AAAAAAAAAr4/ZsezehPvSg8/s1600-h/Komunikasi.bm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219200" y="2057400"/>
            <a:ext cx="6781824" cy="1924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 Narrow"/>
              </a:rPr>
              <a:t>Prinsip  dasar dalam  Berkomunikasi</a:t>
            </a:r>
            <a:endParaRPr lang="id-ID" sz="32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PROSES KOMUNIKASI</a:t>
            </a:r>
            <a:endParaRPr lang="id-ID" sz="2800" dirty="0"/>
          </a:p>
        </p:txBody>
      </p:sp>
      <p:pic>
        <p:nvPicPr>
          <p:cNvPr id="4" name="BLOGGER_PHOTO_ID_5233665535099759458" descr="http://2.bp.blogspot.com/_3pVIjNq2cso/SKG3EzTTa2I/AAAAAAAAAr4/ZsezehPvSg8/s400/Komunikasi.bmp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667000" y="2349500"/>
            <a:ext cx="38100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b="1" dirty="0" smtClean="0"/>
              <a:t>KOMUNIKASI SEBAGAI AKTIVITAS MANUSIA</a:t>
            </a:r>
            <a:br>
              <a:rPr lang="id-ID" sz="2400" b="1" dirty="0" smtClean="0"/>
            </a:br>
            <a:r>
              <a:rPr lang="id-ID" sz="2400" b="1" dirty="0" smtClean="0"/>
              <a:t>SELALU MELIBATKAN HAL-HAL SBB: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+mj-lt"/>
              <a:buAutoNum type="arabicPeriod"/>
            </a:pPr>
            <a:r>
              <a:rPr lang="id-ID" sz="1800" dirty="0" smtClean="0"/>
              <a:t>Sumber komunikasi</a:t>
            </a:r>
          </a:p>
          <a:p>
            <a:pPr lvl="0">
              <a:buFont typeface="+mj-lt"/>
              <a:buAutoNum type="arabicPeriod"/>
            </a:pPr>
            <a:r>
              <a:rPr lang="id-ID" sz="1800" dirty="0" smtClean="0"/>
              <a:t>Pesan komunikasi yang berbentuk verbal dan nonverbal</a:t>
            </a:r>
          </a:p>
          <a:p>
            <a:pPr lvl="0">
              <a:buFont typeface="+mj-lt"/>
              <a:buAutoNum type="arabicPeriod"/>
            </a:pPr>
            <a:r>
              <a:rPr lang="id-ID" sz="1800" dirty="0" smtClean="0"/>
              <a:t>Media atau saluran sebagai sarana – wadah à tempat pesan atau rangkaian pesan dialihkan</a:t>
            </a:r>
          </a:p>
          <a:p>
            <a:pPr lvl="0">
              <a:buFont typeface="+mj-lt"/>
              <a:buAutoNum type="arabicPeriod"/>
            </a:pPr>
            <a:r>
              <a:rPr lang="id-ID" sz="1800" dirty="0" smtClean="0"/>
              <a:t>Cara, alat, atau metoda untuk memindahkan pesan</a:t>
            </a:r>
          </a:p>
          <a:p>
            <a:pPr lvl="0">
              <a:buFont typeface="+mj-lt"/>
              <a:buAutoNum type="arabicPeriod"/>
            </a:pPr>
            <a:r>
              <a:rPr lang="id-ID" sz="1800" dirty="0" smtClean="0"/>
              <a:t>Penerima atau sasaran yang menerima komunikasi</a:t>
            </a:r>
          </a:p>
          <a:p>
            <a:pPr lvl="0">
              <a:buFont typeface="+mj-lt"/>
              <a:buAutoNum type="arabicPeriod"/>
            </a:pPr>
            <a:r>
              <a:rPr lang="id-ID" sz="1800" dirty="0" smtClean="0"/>
              <a:t>Tujuan dan maksud komunikasi</a:t>
            </a:r>
          </a:p>
          <a:p>
            <a:pPr lvl="0">
              <a:buFont typeface="+mj-lt"/>
              <a:buAutoNum type="arabicPeriod"/>
            </a:pPr>
            <a:r>
              <a:rPr lang="id-ID" sz="1800" dirty="0" smtClean="0"/>
              <a:t>Rangkaian kegiatan antara sumber atau pengirim dengan sasaran atau penerima</a:t>
            </a:r>
          </a:p>
          <a:p>
            <a:pPr lvl="0">
              <a:buFont typeface="+mj-lt"/>
              <a:buAutoNum type="arabicPeriod"/>
            </a:pPr>
            <a:r>
              <a:rPr lang="id-ID" sz="1800" dirty="0" smtClean="0"/>
              <a:t>Situasi komunikasi</a:t>
            </a:r>
          </a:p>
          <a:p>
            <a:pPr lvl="0">
              <a:buFont typeface="+mj-lt"/>
              <a:buAutoNum type="arabicPeriod"/>
            </a:pPr>
            <a:r>
              <a:rPr lang="id-ID" sz="1800" dirty="0" smtClean="0"/>
              <a:t>Proses komunikasi, yakni proses satu arah, inter-aksi, dan proses trans-aksi</a:t>
            </a:r>
          </a:p>
          <a:p>
            <a:pPr lvl="0">
              <a:buFont typeface="+mj-lt"/>
              <a:buAutoNum type="arabicPeriod"/>
            </a:pPr>
            <a:r>
              <a:rPr lang="id-ID" sz="1800" dirty="0" smtClean="0"/>
              <a:t>Pemberian makna bersama atas pesan dari sumber dan penerima yang terlibat dalam komunikasi</a:t>
            </a:r>
          </a:p>
          <a:p>
            <a:pPr lvl="0">
              <a:buFont typeface="+mj-lt"/>
              <a:buAutoNum type="arabicPeriod"/>
            </a:pPr>
            <a:r>
              <a:rPr lang="id-ID" sz="1800" dirty="0" smtClean="0"/>
              <a:t>Pembagian pengalaman atas pesan yang dipertukarkan dari sumber dan penerima yang terlibat dalam komunikasi</a:t>
            </a:r>
          </a:p>
          <a:p>
            <a:pPr>
              <a:buNone/>
            </a:pPr>
            <a:endParaRPr lang="id-ID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27038"/>
            <a:ext cx="86868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>
                <a:latin typeface="Arial Black" pitchFamily="34" charset="0"/>
              </a:rPr>
              <a:t>Untuk dapat berlangsungnya proses komunikasi dengan baik ada beberapa dasar atau prinsip yg perlu diperhatikan, yaitu: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153400" cy="5638800"/>
          </a:xfrm>
        </p:spPr>
        <p:txBody>
          <a:bodyPr/>
          <a:lstStyle/>
          <a:p>
            <a:pPr marL="396875" indent="-396875" defTabSz="396875">
              <a:lnSpc>
                <a:spcPct val="90000"/>
              </a:lnSpc>
              <a:buFontTx/>
              <a:buNone/>
            </a:pPr>
            <a:r>
              <a:rPr lang="en-US" sz="1800">
                <a:latin typeface="Arial Black" pitchFamily="34" charset="0"/>
              </a:rPr>
              <a:t>INTENTION (NIAT)</a:t>
            </a: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r>
              <a:rPr lang="en-US" sz="1800">
                <a:latin typeface="Arial Black" pitchFamily="34" charset="0"/>
              </a:rPr>
              <a:t>Prinsip ini menyangkut:</a:t>
            </a:r>
          </a:p>
          <a:p>
            <a:pPr marL="396875" indent="-396875" defTabSz="396875">
              <a:lnSpc>
                <a:spcPct val="90000"/>
              </a:lnSpc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Apa yg akan disampaikan</a:t>
            </a:r>
          </a:p>
          <a:p>
            <a:pPr marL="396875" indent="-396875" defTabSz="396875">
              <a:lnSpc>
                <a:spcPct val="90000"/>
              </a:lnSpc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Siapa sasarannya</a:t>
            </a:r>
          </a:p>
          <a:p>
            <a:pPr marL="396875" indent="-396875" defTabSz="396875">
              <a:lnSpc>
                <a:spcPct val="90000"/>
              </a:lnSpc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Apa yg akan dicapai</a:t>
            </a:r>
          </a:p>
          <a:p>
            <a:pPr marL="396875" indent="-396875" defTabSz="396875">
              <a:lnSpc>
                <a:spcPct val="90000"/>
              </a:lnSpc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Kapan akan disampaikan</a:t>
            </a: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endParaRPr lang="en-US" sz="1800">
              <a:latin typeface="Arial Black" pitchFamily="34" charset="0"/>
            </a:endParaRP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r>
              <a:rPr lang="en-US" sz="1800">
                <a:latin typeface="Arial Black" pitchFamily="34" charset="0"/>
              </a:rPr>
              <a:t>ATTENTION (MINAT)</a:t>
            </a: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r>
              <a:rPr lang="en-US" sz="1800">
                <a:latin typeface="Arial Black" pitchFamily="34" charset="0"/>
              </a:rPr>
              <a:t>Ada 2 faktor yg berpengaruh terhadap minat seseorang:</a:t>
            </a:r>
          </a:p>
          <a:p>
            <a:pPr marL="396875" indent="-396875" defTabSz="396875">
              <a:lnSpc>
                <a:spcPct val="90000"/>
              </a:lnSpc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Faktor obyektif: menyangkut rangsangan yg diterima</a:t>
            </a: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r>
              <a:rPr lang="en-US" sz="1800">
                <a:latin typeface="Arial Black" pitchFamily="34" charset="0"/>
              </a:rPr>
              <a:t>	a. Besarnya rangsangan</a:t>
            </a: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r>
              <a:rPr lang="en-US" sz="1800">
                <a:latin typeface="Arial Black" pitchFamily="34" charset="0"/>
              </a:rPr>
              <a:t>	b. Intensitas rangsangan</a:t>
            </a: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r>
              <a:rPr lang="en-US" sz="1800">
                <a:latin typeface="Arial Black" pitchFamily="34" charset="0"/>
              </a:rPr>
              <a:t>	c. Gerakan rangsangan</a:t>
            </a: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r>
              <a:rPr lang="en-US" sz="1800">
                <a:latin typeface="Arial Black" pitchFamily="34" charset="0"/>
              </a:rPr>
              <a:t>	d. Baru/lama</a:t>
            </a: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r>
              <a:rPr lang="en-US" sz="1800">
                <a:latin typeface="Arial Black" pitchFamily="34" charset="0"/>
              </a:rPr>
              <a:t>	e. Aneh/biasa</a:t>
            </a: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r>
              <a:rPr lang="en-US" sz="1800">
                <a:latin typeface="Arial Black" pitchFamily="34" charset="0"/>
              </a:rPr>
              <a:t>	f. Berulang/sekali</a:t>
            </a: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r>
              <a:rPr lang="en-US" sz="1800">
                <a:latin typeface="Arial Black" pitchFamily="34" charset="0"/>
              </a:rPr>
              <a:t>	g. Bervariasi/monoton</a:t>
            </a: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endParaRPr lang="en-US" sz="1800">
              <a:latin typeface="Arial Black" pitchFamily="34" charset="0"/>
            </a:endParaRPr>
          </a:p>
          <a:p>
            <a:pPr marL="396875" indent="-396875" defTabSz="396875">
              <a:lnSpc>
                <a:spcPct val="90000"/>
              </a:lnSpc>
              <a:buFontTx/>
              <a:buNone/>
            </a:pPr>
            <a:endParaRPr lang="en-US" sz="28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066800" y="1497015"/>
            <a:ext cx="7162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Arial Black" pitchFamily="34" charset="0"/>
              </a:rPr>
              <a:t>PARTICIPATION</a:t>
            </a:r>
          </a:p>
          <a:p>
            <a:r>
              <a:rPr lang="en-US" dirty="0" err="1">
                <a:latin typeface="Arial Black" pitchFamily="34" charset="0"/>
              </a:rPr>
              <a:t>Libatkan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atau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turut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berperan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aktif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dalam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setiap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proses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komunikasi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akan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lebih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mengendapkan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informasi</a:t>
            </a:r>
            <a:endParaRPr lang="en-US" dirty="0">
              <a:latin typeface="Arial Black" pitchFamily="34" charset="0"/>
            </a:endParaRPr>
          </a:p>
          <a:p>
            <a:endParaRPr lang="id-ID" dirty="0" smtClean="0">
              <a:latin typeface="Arial Black" pitchFamily="34" charset="0"/>
            </a:endParaRPr>
          </a:p>
          <a:p>
            <a:endParaRPr lang="id-ID" dirty="0" smtClean="0">
              <a:latin typeface="Arial Black" pitchFamily="34" charset="0"/>
            </a:endParaRPr>
          </a:p>
          <a:p>
            <a:endParaRPr lang="en-US" dirty="0">
              <a:latin typeface="Arial Black" pitchFamily="34" charset="0"/>
            </a:endParaRPr>
          </a:p>
          <a:p>
            <a:r>
              <a:rPr lang="en-US" dirty="0" err="1">
                <a:latin typeface="Arial Black" pitchFamily="34" charset="0"/>
              </a:rPr>
              <a:t>Ingatlah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ungkapan</a:t>
            </a:r>
            <a:r>
              <a:rPr lang="en-US" dirty="0">
                <a:latin typeface="Arial Black" pitchFamily="34" charset="0"/>
              </a:rPr>
              <a:t>:</a:t>
            </a:r>
          </a:p>
          <a:p>
            <a:r>
              <a:rPr lang="en-US" dirty="0" err="1">
                <a:latin typeface="Arial Black" pitchFamily="34" charset="0"/>
              </a:rPr>
              <a:t>Jika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saya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mendengar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saya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lupa</a:t>
            </a:r>
            <a:endParaRPr lang="en-US" dirty="0">
              <a:latin typeface="Arial Black" pitchFamily="34" charset="0"/>
            </a:endParaRPr>
          </a:p>
          <a:p>
            <a:r>
              <a:rPr lang="en-US" dirty="0" err="1">
                <a:latin typeface="Arial Black" pitchFamily="34" charset="0"/>
              </a:rPr>
              <a:t>Jika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saya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melihat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saya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ingat</a:t>
            </a:r>
            <a:endParaRPr lang="en-US" dirty="0">
              <a:latin typeface="Arial Black" pitchFamily="34" charset="0"/>
            </a:endParaRPr>
          </a:p>
          <a:p>
            <a:r>
              <a:rPr lang="en-US" dirty="0" err="1">
                <a:latin typeface="Arial Black" pitchFamily="34" charset="0"/>
              </a:rPr>
              <a:t>Jika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saya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mengerjakan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saya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paham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38200" y="533400"/>
            <a:ext cx="7086600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0838" indent="-350838">
              <a:lnSpc>
                <a:spcPct val="90000"/>
              </a:lnSpc>
              <a:spcBef>
                <a:spcPct val="20000"/>
              </a:spcBef>
              <a:buFontTx/>
              <a:buAutoNum type="arabicPeriod" startAt="2"/>
              <a:tabLst>
                <a:tab pos="350838" algn="l"/>
              </a:tabLst>
            </a:pPr>
            <a:r>
              <a:rPr lang="en-US">
                <a:latin typeface="Arial Black" pitchFamily="34" charset="0"/>
              </a:rPr>
              <a:t>Faktor subyektif, menyangkut diri si penerima bukan stimulusnya, yaitu</a:t>
            </a:r>
          </a:p>
          <a:p>
            <a:pPr marL="350838" indent="-350838">
              <a:lnSpc>
                <a:spcPct val="90000"/>
              </a:lnSpc>
              <a:spcBef>
                <a:spcPct val="20000"/>
              </a:spcBef>
              <a:tabLst>
                <a:tab pos="350838" algn="l"/>
              </a:tabLst>
            </a:pPr>
            <a:r>
              <a:rPr lang="en-US">
                <a:latin typeface="Arial Black" pitchFamily="34" charset="0"/>
              </a:rPr>
              <a:t>	a. Memenuhi kebutuhan</a:t>
            </a:r>
          </a:p>
          <a:p>
            <a:pPr marL="350838" indent="-350838">
              <a:lnSpc>
                <a:spcPct val="90000"/>
              </a:lnSpc>
              <a:spcBef>
                <a:spcPct val="20000"/>
              </a:spcBef>
              <a:tabLst>
                <a:tab pos="350838" algn="l"/>
              </a:tabLst>
            </a:pPr>
            <a:r>
              <a:rPr lang="en-US">
                <a:latin typeface="Arial Black" pitchFamily="34" charset="0"/>
              </a:rPr>
              <a:t>	b. Membahayakan kebutuhan</a:t>
            </a:r>
          </a:p>
          <a:p>
            <a:pPr marL="350838" indent="-350838">
              <a:lnSpc>
                <a:spcPct val="90000"/>
              </a:lnSpc>
              <a:spcBef>
                <a:spcPct val="20000"/>
              </a:spcBef>
              <a:tabLst>
                <a:tab pos="350838" algn="l"/>
              </a:tabLst>
            </a:pPr>
            <a:r>
              <a:rPr lang="en-US">
                <a:latin typeface="Arial Black" pitchFamily="34" charset="0"/>
              </a:rPr>
              <a:t>	c. Mudah dipahami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62000" y="2311400"/>
            <a:ext cx="80772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PERCEPTION (PANDANGAN)</a:t>
            </a:r>
          </a:p>
          <a:p>
            <a:pPr marL="342900" indent="-342900"/>
            <a:r>
              <a:rPr lang="en-US">
                <a:latin typeface="Arial Black" pitchFamily="34" charset="0"/>
              </a:rPr>
              <a:t>Pandangan ini di dasarkan pada: pendidikan; pekerjaan; pengalaman; kerangka pikir</a:t>
            </a:r>
          </a:p>
          <a:p>
            <a:pPr marL="342900" indent="-342900"/>
            <a:r>
              <a:rPr lang="en-US">
                <a:latin typeface="Arial Black" pitchFamily="34" charset="0"/>
              </a:rPr>
              <a:t>Bila gagal dalam berkomunikasi cobalah bertanya kepada diri sendiri apakah sudah sesuai dengan hal-hal diatas?</a:t>
            </a:r>
          </a:p>
          <a:p>
            <a:pPr marL="342900" indent="-342900"/>
            <a:endParaRPr lang="en-US"/>
          </a:p>
          <a:p>
            <a:pPr marL="342900" indent="-342900"/>
            <a:r>
              <a:rPr lang="en-US">
                <a:latin typeface="Arial Black" pitchFamily="34" charset="0"/>
              </a:rPr>
              <a:t>RETENTION (LEKAT)</a:t>
            </a:r>
          </a:p>
          <a:p>
            <a:pPr marL="342900" indent="-342900"/>
            <a:r>
              <a:rPr lang="en-US">
                <a:latin typeface="Arial Black" pitchFamily="34" charset="0"/>
              </a:rPr>
              <a:t>Ada 3 alasan pokok, mengapa orang menjadi lupa, yaitu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latin typeface="Arial Black" pitchFamily="34" charset="0"/>
              </a:rPr>
              <a:t> Psikologis (tidak suka dengan pesannya atau </a:t>
            </a:r>
          </a:p>
          <a:p>
            <a:pPr marL="342900" indent="-342900"/>
            <a:r>
              <a:rPr lang="en-US">
                <a:latin typeface="Arial Black" pitchFamily="34" charset="0"/>
              </a:rPr>
              <a:t>    komunikatornya)</a:t>
            </a:r>
          </a:p>
          <a:p>
            <a:pPr marL="342900" indent="-342900"/>
            <a:r>
              <a:rPr lang="en-US">
                <a:latin typeface="Arial Black" pitchFamily="34" charset="0"/>
              </a:rPr>
              <a:t>2. Fading/mengabur (informasi cenderung menghilang karena </a:t>
            </a:r>
          </a:p>
          <a:p>
            <a:pPr marL="342900" indent="-342900"/>
            <a:r>
              <a:rPr lang="en-US">
                <a:latin typeface="Arial Black" pitchFamily="34" charset="0"/>
              </a:rPr>
              <a:t>    dalam waktu lama tidak dipergunakan</a:t>
            </a:r>
          </a:p>
          <a:p>
            <a:pPr marL="342900" indent="-342900"/>
            <a:r>
              <a:rPr lang="en-US">
                <a:latin typeface="Arial Black" pitchFamily="34" charset="0"/>
              </a:rPr>
              <a:t>3. Blocking (informasi baru cenderung menghilangkan </a:t>
            </a:r>
          </a:p>
          <a:p>
            <a:pPr marL="342900" indent="-342900"/>
            <a:r>
              <a:rPr lang="en-US">
                <a:latin typeface="Arial Black" pitchFamily="34" charset="0"/>
              </a:rPr>
              <a:t>    informasi lama yg belum melekat)  </a:t>
            </a:r>
          </a:p>
          <a:p>
            <a:pPr marL="342900" indent="-342900">
              <a:buFontTx/>
              <a:buAutoNum type="arabicPeriod"/>
            </a:pPr>
            <a:endParaRPr lang="en-US">
              <a:latin typeface="Arial Black" pitchFamily="34" charset="0"/>
            </a:endParaRPr>
          </a:p>
          <a:p>
            <a:pPr marL="342900" indent="-3429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217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PROSES KOMUNIKASI</vt:lpstr>
      <vt:lpstr>KOMUNIKASI SEBAGAI AKTIVITAS MANUSIA SELALU MELIBATKAN HAL-HAL SBB:</vt:lpstr>
      <vt:lpstr>Untuk dapat berlangsungnya proses komunikasi dengan baik ada beberapa dasar atau prinsip yg perlu diperhatikan, yaitu: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Nunk</dc:creator>
  <cp:lastModifiedBy>May</cp:lastModifiedBy>
  <cp:revision>6</cp:revision>
  <dcterms:created xsi:type="dcterms:W3CDTF">2012-02-26T09:58:56Z</dcterms:created>
  <dcterms:modified xsi:type="dcterms:W3CDTF">2015-04-15T09:49:04Z</dcterms:modified>
</cp:coreProperties>
</file>