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A31C-DF8A-4290-82FA-33AB6D23FE02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BB54F-5203-4864-8B27-CA7AFD52E88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276225" y="2057400"/>
            <a:ext cx="859155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33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COMMUNICATION IN HEALTH CARE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RELATIONSHIP</a:t>
            </a:r>
            <a:endParaRPr lang="id-ID" sz="28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508125" y="1865313"/>
            <a:ext cx="108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id-ID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2057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HEALTH PROFESIONAL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553200" y="1219200"/>
            <a:ext cx="2057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HEALTH PROFESIONAL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190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PATIENT</a:t>
            </a:r>
          </a:p>
          <a:p>
            <a:pPr algn="ctr" eaLnBrk="0" hangingPunct="0">
              <a:spcBef>
                <a:spcPct val="50000"/>
              </a:spcBef>
            </a:pPr>
            <a:endParaRPr lang="en-US" b="1">
              <a:latin typeface="Verdana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477000" y="4537075"/>
            <a:ext cx="190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FAMILY</a:t>
            </a:r>
          </a:p>
          <a:p>
            <a:pPr algn="ctr" eaLnBrk="0" hangingPunct="0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31242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Role Uncertainty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Responsibility Conflict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Power Differences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Unshared Meaning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895600" y="762000"/>
            <a:ext cx="3886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Role Stress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Insufficient Interdiscipline </a:t>
            </a:r>
          </a:p>
          <a:p>
            <a:pPr eaLnBrk="0" hangingPunct="0">
              <a:spcBef>
                <a:spcPct val="50000"/>
              </a:spcBef>
            </a:pPr>
            <a:r>
              <a:rPr lang="en-US" i="1">
                <a:latin typeface="Verdana" pitchFamily="34" charset="0"/>
              </a:rPr>
              <a:t>  Understanding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Autonomy Struggles</a:t>
            </a:r>
          </a:p>
          <a:p>
            <a:pPr eaLnBrk="0" hangingPunct="0">
              <a:spcBef>
                <a:spcPct val="50000"/>
              </a:spcBef>
            </a:pPr>
            <a:endParaRPr lang="en-US" i="1">
              <a:latin typeface="Verdana" pitchFamily="34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895600" y="4491038"/>
            <a:ext cx="3505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Disruption of Family Roles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Close Comm. Pattern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791200" y="2878138"/>
            <a:ext cx="3505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Exclusion of Family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Information Management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752600" y="1905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1752600" y="4038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7467600" y="1905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7467600" y="3657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2743200" y="1600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6096000" y="1600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2743200" y="4953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096000" y="5029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7772400" cy="655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>
                <a:latin typeface="Verdana" pitchFamily="34" charset="0"/>
              </a:rPr>
              <a:t> </a:t>
            </a:r>
            <a:r>
              <a:rPr lang="en-US" b="1" i="1" dirty="0">
                <a:latin typeface="Verdana" pitchFamily="34" charset="0"/>
              </a:rPr>
              <a:t>Role Uncertainty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</a:t>
            </a:r>
            <a:r>
              <a:rPr lang="en-US" i="1" dirty="0" err="1">
                <a:latin typeface="Verdana" pitchFamily="34" charset="0"/>
              </a:rPr>
              <a:t>Tdk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tahu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hak</a:t>
            </a:r>
            <a:r>
              <a:rPr lang="en-US" i="1" dirty="0">
                <a:latin typeface="Verdana" pitchFamily="34" charset="0"/>
              </a:rPr>
              <a:t> &amp; </a:t>
            </a:r>
            <a:r>
              <a:rPr lang="en-US" i="1" dirty="0" err="1">
                <a:latin typeface="Verdana" pitchFamily="34" charset="0"/>
              </a:rPr>
              <a:t>kewajiban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sbg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pasien</a:t>
            </a:r>
            <a:endParaRPr lang="en-US" i="1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</a:t>
            </a:r>
            <a:r>
              <a:rPr lang="en-US" i="1" dirty="0" err="1">
                <a:latin typeface="Verdana" pitchFamily="34" charset="0"/>
              </a:rPr>
              <a:t>Tdk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terbiasa</a:t>
            </a:r>
            <a:r>
              <a:rPr lang="en-US" i="1" dirty="0">
                <a:latin typeface="Verdana" pitchFamily="34" charset="0"/>
              </a:rPr>
              <a:t> dg </a:t>
            </a:r>
            <a:r>
              <a:rPr lang="en-US" i="1" dirty="0" err="1">
                <a:latin typeface="Verdana" pitchFamily="34" charset="0"/>
              </a:rPr>
              <a:t>lingk</a:t>
            </a:r>
            <a:r>
              <a:rPr lang="en-US" i="1" dirty="0">
                <a:latin typeface="Verdana" pitchFamily="34" charset="0"/>
              </a:rPr>
              <a:t> RS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</a:t>
            </a:r>
            <a:r>
              <a:rPr lang="en-US" i="1" dirty="0" err="1">
                <a:latin typeface="Verdana" pitchFamily="34" charset="0"/>
              </a:rPr>
              <a:t>Membawa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kebiasaan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individu</a:t>
            </a:r>
            <a:r>
              <a:rPr lang="en-US" i="1" dirty="0">
                <a:latin typeface="Verdana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</a:t>
            </a:r>
            <a:r>
              <a:rPr lang="en-US" i="1" dirty="0" err="1">
                <a:latin typeface="Verdana" pitchFamily="34" charset="0"/>
              </a:rPr>
              <a:t>Takut</a:t>
            </a:r>
            <a:r>
              <a:rPr lang="en-US" i="1" dirty="0">
                <a:latin typeface="Verdana" pitchFamily="34" charset="0"/>
              </a:rPr>
              <a:t>/</a:t>
            </a:r>
            <a:r>
              <a:rPr lang="en-US" i="1" dirty="0" err="1">
                <a:latin typeface="Verdana" pitchFamily="34" charset="0"/>
              </a:rPr>
              <a:t>bingung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bertanya</a:t>
            </a:r>
            <a:endParaRPr lang="en-US" i="1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>
                <a:latin typeface="Verdana" pitchFamily="34" charset="0"/>
              </a:rPr>
              <a:t> </a:t>
            </a:r>
            <a:r>
              <a:rPr lang="en-US" b="1" i="1" dirty="0">
                <a:latin typeface="Verdana" pitchFamily="34" charset="0"/>
              </a:rPr>
              <a:t>Responsibility Conflict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</a:t>
            </a:r>
            <a:r>
              <a:rPr lang="en-US" i="1" dirty="0" err="1">
                <a:latin typeface="Verdana" pitchFamily="34" charset="0"/>
              </a:rPr>
              <a:t>Siapa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yg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bertanggung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jwb</a:t>
            </a:r>
            <a:r>
              <a:rPr lang="en-US" i="1" dirty="0">
                <a:latin typeface="Verdana" pitchFamily="34" charset="0"/>
              </a:rPr>
              <a:t> &amp; hrs </a:t>
            </a:r>
            <a:r>
              <a:rPr lang="en-US" i="1" dirty="0" err="1">
                <a:latin typeface="Verdana" pitchFamily="34" charset="0"/>
              </a:rPr>
              <a:t>mengelola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penyakit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pasien</a:t>
            </a:r>
            <a:r>
              <a:rPr lang="en-US" i="1" dirty="0">
                <a:latin typeface="Verdana" pitchFamily="34" charset="0"/>
              </a:rPr>
              <a:t>?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</a:t>
            </a:r>
            <a:r>
              <a:rPr lang="en-US" i="1" dirty="0" err="1">
                <a:latin typeface="Verdana" pitchFamily="34" charset="0"/>
              </a:rPr>
              <a:t>Obesitas</a:t>
            </a:r>
            <a:r>
              <a:rPr lang="en-US" i="1" dirty="0">
                <a:latin typeface="Verdana" pitchFamily="34" charset="0"/>
              </a:rPr>
              <a:t>			P-T &gt;&lt; </a:t>
            </a:r>
            <a:r>
              <a:rPr lang="en-US" i="1" dirty="0" smtClean="0">
                <a:latin typeface="Verdana" pitchFamily="34" charset="0"/>
              </a:rPr>
              <a:t>S-</a:t>
            </a:r>
            <a:r>
              <a:rPr lang="id-ID" i="1" dirty="0" smtClean="0">
                <a:latin typeface="Verdana" pitchFamily="34" charset="0"/>
              </a:rPr>
              <a:t>T</a:t>
            </a:r>
            <a:r>
              <a:rPr lang="en-US" i="1" dirty="0" smtClean="0">
                <a:latin typeface="Verdana" pitchFamily="34" charset="0"/>
              </a:rPr>
              <a:t> </a:t>
            </a:r>
            <a:r>
              <a:rPr lang="en-US" i="1" dirty="0">
                <a:latin typeface="Verdana" pitchFamily="34" charset="0"/>
              </a:rPr>
              <a:t>Moral Model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Cancer			P-R &gt;&lt; S-T Compensatory </a:t>
            </a:r>
            <a:r>
              <a:rPr lang="en-US" i="1" dirty="0" err="1">
                <a:latin typeface="Verdana" pitchFamily="34" charset="0"/>
              </a:rPr>
              <a:t>Mdl</a:t>
            </a:r>
            <a:endParaRPr lang="en-US" i="1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Intestinal abscess		P-R &gt;&lt; S-R Medical Model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Alcoholics			P-T &gt;&lt; S-R </a:t>
            </a:r>
            <a:r>
              <a:rPr lang="en-US" i="1" dirty="0" err="1">
                <a:latin typeface="Verdana" pitchFamily="34" charset="0"/>
              </a:rPr>
              <a:t>Enlightment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Mdl</a:t>
            </a:r>
            <a:endParaRPr lang="en-US" i="1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>
                <a:latin typeface="Verdana" pitchFamily="34" charset="0"/>
              </a:rPr>
              <a:t> </a:t>
            </a:r>
            <a:r>
              <a:rPr lang="en-US" b="1" i="1" dirty="0">
                <a:latin typeface="Verdana" pitchFamily="34" charset="0"/>
              </a:rPr>
              <a:t>Power Differences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Powerful &gt;&lt; Powerless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 dirty="0">
                <a:latin typeface="Verdana" pitchFamily="34" charset="0"/>
              </a:rPr>
              <a:t> </a:t>
            </a:r>
            <a:r>
              <a:rPr lang="en-US" b="1" i="1" dirty="0">
                <a:latin typeface="Verdana" pitchFamily="34" charset="0"/>
              </a:rPr>
              <a:t>Unshared Meaning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</a:t>
            </a:r>
            <a:r>
              <a:rPr lang="en-US" i="1" dirty="0" err="1">
                <a:latin typeface="Verdana" pitchFamily="34" charset="0"/>
              </a:rPr>
              <a:t>Istilah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medis</a:t>
            </a:r>
            <a:endParaRPr lang="en-US" i="1" dirty="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Verdana" pitchFamily="34" charset="0"/>
              </a:rPr>
              <a:t>   - </a:t>
            </a:r>
            <a:r>
              <a:rPr lang="en-US" i="1" dirty="0" err="1">
                <a:latin typeface="Verdana" pitchFamily="34" charset="0"/>
              </a:rPr>
              <a:t>Gangguan</a:t>
            </a:r>
            <a:r>
              <a:rPr lang="en-US" i="1" dirty="0">
                <a:latin typeface="Verdana" pitchFamily="34" charset="0"/>
              </a:rPr>
              <a:t> </a:t>
            </a:r>
            <a:r>
              <a:rPr lang="en-US" i="1" dirty="0" err="1">
                <a:latin typeface="Verdana" pitchFamily="34" charset="0"/>
              </a:rPr>
              <a:t>semantik</a:t>
            </a:r>
            <a:endParaRPr lang="en-US" i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620000" cy="655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</a:t>
            </a:r>
            <a:r>
              <a:rPr lang="en-US" b="1" i="1">
                <a:latin typeface="Verdana" pitchFamily="34" charset="0"/>
              </a:rPr>
              <a:t>Role Stress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Role conflict	</a:t>
            </a:r>
            <a:r>
              <a:rPr lang="en-US" b="1" i="1">
                <a:latin typeface="Verdana" pitchFamily="34" charset="0"/>
                <a:sym typeface="Wingdings" pitchFamily="2" charset="2"/>
              </a:rPr>
              <a:t> nilai individu &gt;&lt; nilai organisasi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  <a:sym typeface="Wingdings" pitchFamily="2" charset="2"/>
              </a:rPr>
              <a:t>   - Role overload	 tugas rangkap</a:t>
            </a:r>
            <a:endParaRPr lang="en-US" b="1" i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b="1" i="1">
                <a:latin typeface="Verdana" pitchFamily="34" charset="0"/>
              </a:rPr>
              <a:t> Insufficient Interdiscipline Understanding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Kewenangan &amp; teritorial 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  </a:t>
            </a:r>
            <a:r>
              <a:rPr lang="en-US" b="1" i="1">
                <a:latin typeface="Verdana" pitchFamily="34" charset="0"/>
                <a:sym typeface="Wingdings" pitchFamily="2" charset="2"/>
              </a:rPr>
              <a:t> - Kurang menghargai profesi lain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  <a:sym typeface="Wingdings" pitchFamily="2" charset="2"/>
              </a:rPr>
              <a:t>         - Kurang memanfaatkan keahlian profesi lain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  <a:sym typeface="Wingdings" pitchFamily="2" charset="2"/>
              </a:rPr>
              <a:t>         - Merasa paling banyak kontribusinya</a:t>
            </a:r>
            <a:endParaRPr lang="en-US" b="1" i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b="1" i="1">
                <a:latin typeface="Verdana" pitchFamily="34" charset="0"/>
              </a:rPr>
              <a:t> Autonomy Struggles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Perbedaan almamater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Kemudahan akses dg fasilitas kesehatan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Kecepatan penanganan</a:t>
            </a:r>
          </a:p>
          <a:p>
            <a:pPr eaLnBrk="0" hangingPunct="0">
              <a:spcBef>
                <a:spcPct val="50000"/>
              </a:spcBef>
            </a:pPr>
            <a:endParaRPr lang="en-US" b="1" i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b="1" i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     </a:t>
            </a:r>
          </a:p>
          <a:p>
            <a:pPr eaLnBrk="0" hangingPunct="0">
              <a:spcBef>
                <a:spcPct val="50000"/>
              </a:spcBef>
            </a:pPr>
            <a:endParaRPr lang="en-US" b="1" i="1">
              <a:latin typeface="Verdana" pitchFamily="34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800600" y="5486400"/>
            <a:ext cx="914400" cy="11430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1054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486400" y="5554663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dokter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638800" y="60499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Profesi lain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276600" y="64309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 sz="1200">
              <a:latin typeface="Verdana" pitchFamily="34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990600" y="5592763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Sbr: Leininger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106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</a:t>
            </a:r>
            <a:r>
              <a:rPr lang="en-US" b="1" i="1">
                <a:latin typeface="Verdana" pitchFamily="34" charset="0"/>
              </a:rPr>
              <a:t>Exclusion of Family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Sedikit bantuan oleh profesional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Keluarga tdk menjadi bagian integral proses pengobatan/ 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  tdk dilibatkan</a:t>
            </a:r>
          </a:p>
          <a:p>
            <a:pPr eaLnBrk="0" hangingPunct="0">
              <a:spcBef>
                <a:spcPct val="50000"/>
              </a:spcBef>
            </a:pPr>
            <a:endParaRPr lang="en-US" b="1" i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b="1" i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b="1" i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b="1" i="1">
                <a:latin typeface="Verdana" pitchFamily="34" charset="0"/>
              </a:rPr>
              <a:t> Information Management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Profesional </a:t>
            </a:r>
            <a:r>
              <a:rPr lang="en-US" b="1" i="1">
                <a:latin typeface="Verdana" pitchFamily="34" charset="0"/>
                <a:sym typeface="Wingdings" pitchFamily="2" charset="2"/>
              </a:rPr>
              <a:t> Keluarga  Pasien  Privileged Comm.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  <a:sym typeface="Wingdings" pitchFamily="2" charset="2"/>
              </a:rPr>
              <a:t>   - Profesional  Pasien  Keluarga  Filtered Comm.</a:t>
            </a:r>
            <a:endParaRPr lang="en-US" b="1" i="1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447800" y="1436688"/>
            <a:ext cx="54864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1">
                <a:latin typeface="Verdana" pitchFamily="34" charset="0"/>
              </a:rPr>
              <a:t> </a:t>
            </a:r>
            <a:r>
              <a:rPr lang="en-US" b="1" i="1">
                <a:latin typeface="Verdana" pitchFamily="34" charset="0"/>
              </a:rPr>
              <a:t>Disruption of Family Roles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Kepala Keluarga Sentris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Berubahnya peran</a:t>
            </a:r>
          </a:p>
          <a:p>
            <a:pPr eaLnBrk="0" hangingPunct="0">
              <a:spcBef>
                <a:spcPct val="50000"/>
              </a:spcBef>
            </a:pPr>
            <a:endParaRPr lang="en-US" b="1" i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b="1" i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b="1" i="1">
                <a:latin typeface="Verdana" pitchFamily="34" charset="0"/>
              </a:rPr>
              <a:t> Close Communication  Pattern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Tdk harmonis dalam keluarga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Norma keluarga</a:t>
            </a:r>
          </a:p>
          <a:p>
            <a:pPr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   - Over protective keluarga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Nunk</dc:creator>
  <cp:lastModifiedBy>May</cp:lastModifiedBy>
  <cp:revision>1</cp:revision>
  <dcterms:created xsi:type="dcterms:W3CDTF">2012-02-26T10:03:27Z</dcterms:created>
  <dcterms:modified xsi:type="dcterms:W3CDTF">2015-04-15T10:02:32Z</dcterms:modified>
</cp:coreProperties>
</file>