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5AAF-8109-4761-AC81-EACDB1D689A6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081AD-0270-46D9-928C-00DA25EB10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5AAF-8109-4761-AC81-EACDB1D689A6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081AD-0270-46D9-928C-00DA25EB10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5AAF-8109-4761-AC81-EACDB1D689A6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081AD-0270-46D9-928C-00DA25EB10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5AAF-8109-4761-AC81-EACDB1D689A6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081AD-0270-46D9-928C-00DA25EB10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5AAF-8109-4761-AC81-EACDB1D689A6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081AD-0270-46D9-928C-00DA25EB10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5AAF-8109-4761-AC81-EACDB1D689A6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081AD-0270-46D9-928C-00DA25EB10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5AAF-8109-4761-AC81-EACDB1D689A6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081AD-0270-46D9-928C-00DA25EB10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5AAF-8109-4761-AC81-EACDB1D689A6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081AD-0270-46D9-928C-00DA25EB10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5AAF-8109-4761-AC81-EACDB1D689A6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081AD-0270-46D9-928C-00DA25EB10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5AAF-8109-4761-AC81-EACDB1D689A6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081AD-0270-46D9-928C-00DA25EB10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5AAF-8109-4761-AC81-EACDB1D689A6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081AD-0270-46D9-928C-00DA25EB107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C5AAF-8109-4761-AC81-EACDB1D689A6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081AD-0270-46D9-928C-00DA25EB107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6553200" cy="388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Arial Narrow"/>
              </a:rPr>
              <a:t>Perilaku dan aspek budaya </a:t>
            </a:r>
          </a:p>
          <a:p>
            <a:pPr algn="ctr"/>
            <a:r>
              <a:rPr lang="id-ID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Arial Narrow"/>
              </a:rPr>
              <a:t>yang mempengaruhi kesehatan </a:t>
            </a:r>
          </a:p>
          <a:p>
            <a:pPr algn="ctr"/>
            <a:r>
              <a:rPr lang="id-ID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Arial Narrow"/>
              </a:rPr>
              <a:t>kaitannya dalam berkomunikasi</a:t>
            </a:r>
          </a:p>
          <a:p>
            <a:pPr algn="ctr"/>
            <a:r>
              <a:rPr lang="id-ID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Arial Narrow"/>
              </a:rPr>
              <a:t>dengan klien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779838" y="3068638"/>
            <a:ext cx="151288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  <a:latin typeface="Franklin Gothic Medium" pitchFamily="34" charset="0"/>
              </a:rPr>
              <a:t>DERAJAT KESEHATAN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779838" y="1773238"/>
            <a:ext cx="1512887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  <a:latin typeface="Franklin Gothic Medium" pitchFamily="34" charset="0"/>
              </a:rPr>
              <a:t>HEREDITER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779838" y="4516438"/>
            <a:ext cx="1512887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  <a:latin typeface="Franklin Gothic Medium" pitchFamily="34" charset="0"/>
              </a:rPr>
              <a:t>PERILAKU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258888" y="3068638"/>
            <a:ext cx="1512887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  <a:latin typeface="Franklin Gothic Medium" pitchFamily="34" charset="0"/>
              </a:rPr>
              <a:t>LINGKUNGAN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6227763" y="3068638"/>
            <a:ext cx="1512887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  <a:latin typeface="Franklin Gothic Medium" pitchFamily="34" charset="0"/>
              </a:rPr>
              <a:t>YAN.KES 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4500563" y="227647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4500563" y="37893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4643438" y="37893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V="1">
            <a:off x="4356100" y="37893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5364163" y="3213100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5364163" y="3357563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>
            <a:off x="2916238" y="2997200"/>
            <a:ext cx="719137" cy="503238"/>
          </a:xfrm>
          <a:prstGeom prst="rightArrow">
            <a:avLst>
              <a:gd name="adj1" fmla="val 50000"/>
              <a:gd name="adj2" fmla="val 3572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2916238" y="321310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2916238" y="328453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1258888" y="981075"/>
            <a:ext cx="1512887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  <a:latin typeface="Arial Black" pitchFamily="34" charset="0"/>
              </a:rPr>
              <a:t>H L BLUM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4716463" y="2492375"/>
            <a:ext cx="43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latin typeface="Franklin Gothic Medium" pitchFamily="34" charset="0"/>
              </a:rPr>
              <a:t>5 %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5508625" y="3514725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latin typeface="Franklin Gothic Medium" pitchFamily="34" charset="0"/>
              </a:rPr>
              <a:t>20 %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4787900" y="3946525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latin typeface="Franklin Gothic Medium" pitchFamily="34" charset="0"/>
              </a:rPr>
              <a:t>30 %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2916238" y="3500438"/>
            <a:ext cx="647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latin typeface="Franklin Gothic Medium" pitchFamily="34" charset="0"/>
              </a:rPr>
              <a:t>45 %</a:t>
            </a:r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 flipV="1">
            <a:off x="1835150" y="1989138"/>
            <a:ext cx="1800225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5435600" y="2060575"/>
            <a:ext cx="1584325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1835150" y="3573463"/>
            <a:ext cx="1800225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 flipH="1">
            <a:off x="5364163" y="3500438"/>
            <a:ext cx="1584325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1371600" y="3657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1066800" y="3792538"/>
            <a:ext cx="14478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Sosbud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Fisik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400">
                <a:latin typeface="Arial Black" pitchFamily="34" charset="0"/>
              </a:rPr>
              <a:t>PERILAKU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228600" indent="-228600"/>
            <a:r>
              <a:rPr lang="en-US" sz="1600">
                <a:latin typeface="Arial Black" pitchFamily="34" charset="0"/>
              </a:rPr>
              <a:t>Biologis</a:t>
            </a:r>
          </a:p>
          <a:p>
            <a:pPr marL="228600" indent="-228600">
              <a:buFontTx/>
              <a:buNone/>
            </a:pPr>
            <a:r>
              <a:rPr lang="en-US" sz="1600">
                <a:latin typeface="Arial Black" pitchFamily="34" charset="0"/>
              </a:rPr>
              <a:t>	Suatu kegiatan atau aktivitas organisme/makhluk hidup yg bersangkutan</a:t>
            </a:r>
          </a:p>
          <a:p>
            <a:pPr marL="228600" indent="-228600">
              <a:buFontTx/>
              <a:buNone/>
            </a:pPr>
            <a:endParaRPr lang="en-US" sz="1600">
              <a:latin typeface="Arial Black" pitchFamily="34" charset="0"/>
            </a:endParaRPr>
          </a:p>
          <a:p>
            <a:pPr marL="228600" indent="-228600"/>
            <a:r>
              <a:rPr lang="en-US" sz="1600">
                <a:latin typeface="Arial Black" pitchFamily="34" charset="0"/>
              </a:rPr>
              <a:t>Umum</a:t>
            </a:r>
          </a:p>
          <a:p>
            <a:pPr marL="228600" indent="-228600">
              <a:buFontTx/>
              <a:buNone/>
            </a:pPr>
            <a:r>
              <a:rPr lang="en-US" sz="1600">
                <a:latin typeface="Arial Black" pitchFamily="34" charset="0"/>
              </a:rPr>
              <a:t>	Tidakan atau aktivitas dari manusia itu sendiri yg mempunyai bentangan yg sangat luas seperti: berjalan; berbicara; menangis; tertawa; bekerja; kuliah; menulis; membaca; dsb	</a:t>
            </a:r>
          </a:p>
          <a:p>
            <a:pPr marL="228600" indent="-228600">
              <a:buFontTx/>
              <a:buNone/>
            </a:pPr>
            <a:endParaRPr lang="en-US" sz="1600">
              <a:latin typeface="Arial Black" pitchFamily="34" charset="0"/>
            </a:endParaRPr>
          </a:p>
          <a:p>
            <a:pPr marL="228600" indent="-228600"/>
            <a:r>
              <a:rPr lang="en-US" sz="1600">
                <a:latin typeface="Arial Black" pitchFamily="34" charset="0"/>
              </a:rPr>
              <a:t>Skiner</a:t>
            </a:r>
          </a:p>
          <a:p>
            <a:pPr marL="228600" indent="-228600">
              <a:buFontTx/>
              <a:buNone/>
            </a:pPr>
            <a:r>
              <a:rPr lang="en-US" sz="1600">
                <a:latin typeface="Arial Black" pitchFamily="34" charset="0"/>
              </a:rPr>
              <a:t>	merupakan respon atau reaksi seseorang terhadap stimulus dari luar SOR </a:t>
            </a:r>
            <a:r>
              <a:rPr lang="en-US" sz="1600">
                <a:latin typeface="Arial Black" pitchFamily="34" charset="0"/>
                <a:sym typeface="Wingdings" pitchFamily="2" charset="2"/>
              </a:rPr>
              <a:t> Stimulus  Organisme  Respons</a:t>
            </a:r>
          </a:p>
          <a:p>
            <a:pPr marL="228600" indent="-228600">
              <a:buFontTx/>
              <a:buNone/>
            </a:pPr>
            <a:r>
              <a:rPr lang="en-US" sz="1600">
                <a:latin typeface="Arial Black" pitchFamily="34" charset="0"/>
                <a:sym typeface="Wingdings" pitchFamily="2" charset="2"/>
              </a:rPr>
              <a:t>	- Respondent/reflexive respons (stimuli yg menimbulkan respon tetap) sedih  menangis dsb</a:t>
            </a:r>
          </a:p>
          <a:p>
            <a:pPr marL="228600" indent="-228600">
              <a:buFontTx/>
              <a:buNone/>
            </a:pPr>
            <a:r>
              <a:rPr lang="en-US" sz="1600">
                <a:latin typeface="Arial Black" pitchFamily="34" charset="0"/>
              </a:rPr>
              <a:t>	- Operant/instrumental respons (stimuli yg timbul dan berkembang diikuti oleh stimuli tertentu)  jobdisc </a:t>
            </a:r>
            <a:r>
              <a:rPr lang="en-US" sz="1600">
                <a:latin typeface="Arial Black" pitchFamily="34" charset="0"/>
                <a:sym typeface="Wingdings" pitchFamily="2" charset="2"/>
              </a:rPr>
              <a:t> reward  kinerja meningkat</a:t>
            </a:r>
            <a:endParaRPr lang="en-US" sz="1600">
              <a:latin typeface="Arial Black" pitchFamily="34" charset="0"/>
            </a:endParaRPr>
          </a:p>
          <a:p>
            <a:pPr marL="228600" indent="-228600">
              <a:buFontTx/>
              <a:buNone/>
            </a:pPr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Berdasarkan respons terhadap stimuli, maka perilaku dapat </a:t>
            </a:r>
          </a:p>
          <a:p>
            <a:pPr marL="228600" indent="-228600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Dibedakan menjadi</a:t>
            </a:r>
          </a:p>
          <a:p>
            <a:pPr marL="228600" indent="-228600">
              <a:spcBef>
                <a:spcPct val="20000"/>
              </a:spcBef>
            </a:pPr>
            <a:endParaRPr lang="en-US">
              <a:latin typeface="Arial Black" pitchFamily="34" charset="0"/>
            </a:endParaRPr>
          </a:p>
          <a:p>
            <a:pPr marL="228600" indent="-228600">
              <a:spcBef>
                <a:spcPct val="20000"/>
              </a:spcBef>
              <a:buFontTx/>
              <a:buChar char="•"/>
            </a:pPr>
            <a:r>
              <a:rPr lang="en-US">
                <a:latin typeface="Arial Black" pitchFamily="34" charset="0"/>
              </a:rPr>
              <a:t>Covert behavior (perilaku tertutup)</a:t>
            </a:r>
          </a:p>
          <a:p>
            <a:pPr marL="228600" indent="-228600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	Respons seseorang terhadap stimuli dalam bentuk terselubung atau tertutup</a:t>
            </a:r>
          </a:p>
          <a:p>
            <a:pPr marL="228600" indent="-228600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	Respons/reaksi ini masih terbatas pada perhatian; persepsi; pengetahuan/kesadaran dan sikap, belum dapat diamati secara jelas oleh orang lain</a:t>
            </a:r>
          </a:p>
          <a:p>
            <a:pPr marL="228600" indent="-228600">
              <a:spcBef>
                <a:spcPct val="20000"/>
              </a:spcBef>
            </a:pPr>
            <a:endParaRPr lang="en-US">
              <a:latin typeface="Arial Black" pitchFamily="34" charset="0"/>
            </a:endParaRPr>
          </a:p>
          <a:p>
            <a:pPr marL="228600" indent="-228600">
              <a:spcBef>
                <a:spcPct val="20000"/>
              </a:spcBef>
              <a:buFontTx/>
              <a:buChar char="•"/>
            </a:pPr>
            <a:r>
              <a:rPr lang="en-US">
                <a:latin typeface="Arial Black" pitchFamily="34" charset="0"/>
              </a:rPr>
              <a:t>Overt behavior (perilaku terbuka)</a:t>
            </a:r>
          </a:p>
          <a:p>
            <a:pPr marL="228600" indent="-228600">
              <a:spcBef>
                <a:spcPct val="20000"/>
              </a:spcBef>
            </a:pPr>
            <a:r>
              <a:rPr lang="en-US" sz="1600">
                <a:latin typeface="Arial Black" pitchFamily="34" charset="0"/>
              </a:rPr>
              <a:t>	</a:t>
            </a:r>
            <a:r>
              <a:rPr lang="en-US">
                <a:latin typeface="Arial Black" pitchFamily="34" charset="0"/>
              </a:rPr>
              <a:t>Respons seseorang terhadap stimuli dalam bentuk tindakan nyata atau terbuka</a:t>
            </a:r>
          </a:p>
          <a:p>
            <a:pPr marL="228600" indent="-228600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	Respons ini mudah diamati/ dilihat oleh orang lain </a:t>
            </a:r>
            <a:endParaRPr lang="en-US" sz="16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57200" y="5334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Berdasarkan batasan perilaku dari Skiner tsb, maka batasan 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perilaku kesehatan adalah respons seseorang terhadap 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stimulus atau obyek yg berkaitan dengan sakit dan penyakit, 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sistem pelayanan kesehatan, makanan dan minuman serta 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lingkungan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Ada 3 kelompok perilaku kesehatan, yaitu:</a:t>
            </a:r>
          </a:p>
          <a:p>
            <a:pPr marL="396875" indent="-396875">
              <a:spcBef>
                <a:spcPct val="20000"/>
              </a:spcBef>
            </a:pPr>
            <a:endParaRPr lang="en-US">
              <a:latin typeface="Arial Black" pitchFamily="34" charset="0"/>
            </a:endParaRPr>
          </a:p>
          <a:p>
            <a:pPr marL="396875" indent="-396875">
              <a:spcBef>
                <a:spcPct val="20000"/>
              </a:spcBef>
              <a:buFontTx/>
              <a:buAutoNum type="arabicPeriod"/>
            </a:pPr>
            <a:r>
              <a:rPr lang="en-US">
                <a:latin typeface="Arial Black" pitchFamily="34" charset="0"/>
              </a:rPr>
              <a:t>Health maintanance (pemeliharaan kesehatan)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	yaitu: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	a. Perilaku pencegahan; penyembuhan dan pemulihan 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	    kesehatan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	b. Perilaku peningkatan kesehatan untuk mencapai tingkat 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	    optimal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	c. Perilaku gizi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 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</a:rPr>
              <a:t>2.	Health seeking behavior</a:t>
            </a:r>
          </a:p>
          <a:p>
            <a:pPr marL="396875" indent="-396875">
              <a:spcBef>
                <a:spcPct val="20000"/>
              </a:spcBef>
            </a:pPr>
            <a:r>
              <a:rPr lang="en-US" sz="1600">
                <a:latin typeface="Arial Black" pitchFamily="34" charset="0"/>
              </a:rPr>
              <a:t>	Upayan pencarian dan penggunaan fasilitas/sarana kesehatan (dari mengobati diri sendiri sampai dengan berobat ke luar negri)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609600" y="617538"/>
            <a:ext cx="8077200" cy="585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defTabSz="350838"/>
            <a:r>
              <a:rPr lang="en-US">
                <a:latin typeface="Arial Black" pitchFamily="34" charset="0"/>
              </a:rPr>
              <a:t>3.	Environment health behavior (Perilaku kesling)</a:t>
            </a:r>
          </a:p>
          <a:p>
            <a:pPr marL="342900" indent="-342900" defTabSz="350838"/>
            <a:r>
              <a:rPr lang="en-US">
                <a:latin typeface="Arial Black" pitchFamily="34" charset="0"/>
              </a:rPr>
              <a:t>	Bagaimana seseorang merespons lingkungannya: fisik; </a:t>
            </a:r>
          </a:p>
          <a:p>
            <a:pPr marL="342900" indent="-342900" defTabSz="350838"/>
            <a:r>
              <a:rPr lang="en-US">
                <a:latin typeface="Arial Black" pitchFamily="34" charset="0"/>
              </a:rPr>
              <a:t>     sosbud dsb sehingga lingkungan tersebut mempengaruhi </a:t>
            </a:r>
          </a:p>
          <a:p>
            <a:pPr marL="342900" indent="-342900" defTabSz="350838"/>
            <a:r>
              <a:rPr lang="en-US">
                <a:latin typeface="Arial Black" pitchFamily="34" charset="0"/>
              </a:rPr>
              <a:t>     kesehatan mereka</a:t>
            </a:r>
          </a:p>
          <a:p>
            <a:pPr marL="342900" indent="-342900" defTabSz="350838"/>
            <a:endParaRPr lang="en-US">
              <a:latin typeface="Arial Black" pitchFamily="34" charset="0"/>
            </a:endParaRPr>
          </a:p>
          <a:p>
            <a:pPr marL="342900" indent="-342900" defTabSz="350838"/>
            <a:r>
              <a:rPr lang="en-US">
                <a:latin typeface="Arial Black" pitchFamily="34" charset="0"/>
              </a:rPr>
              <a:t>Beeker, membuat klasifikasi lain:</a:t>
            </a:r>
          </a:p>
          <a:p>
            <a:pPr marL="342900" indent="-342900" defTabSz="350838"/>
            <a:endParaRPr lang="en-US">
              <a:latin typeface="Arial Black" pitchFamily="34" charset="0"/>
            </a:endParaRPr>
          </a:p>
          <a:p>
            <a:pPr marL="342900" indent="-342900" defTabSz="350838">
              <a:buFontTx/>
              <a:buAutoNum type="arabicPeriod"/>
            </a:pPr>
            <a:r>
              <a:rPr lang="en-US">
                <a:latin typeface="Arial Black" pitchFamily="34" charset="0"/>
              </a:rPr>
              <a:t>Perilaku hidup sehat</a:t>
            </a:r>
          </a:p>
          <a:p>
            <a:pPr marL="342900" indent="-342900" defTabSz="350838"/>
            <a:r>
              <a:rPr lang="en-US">
                <a:latin typeface="Arial Black" pitchFamily="34" charset="0"/>
              </a:rPr>
              <a:t>	mempertahankan &amp; meningkatkan kesehatannya (appropriate diet; OR teratur; Tidak merokok; Tidak minuman keras; Istirahat cukup; Mengendalikan stress; Gaya hidup positif/sehat</a:t>
            </a:r>
          </a:p>
          <a:p>
            <a:pPr marL="342900" indent="-342900" defTabSz="350838"/>
            <a:endParaRPr lang="en-US">
              <a:latin typeface="Arial Black" pitchFamily="34" charset="0"/>
            </a:endParaRPr>
          </a:p>
          <a:p>
            <a:pPr marL="342900" indent="-342900" defTabSz="350838">
              <a:buFontTx/>
              <a:buAutoNum type="arabicPeriod" startAt="2"/>
            </a:pPr>
            <a:r>
              <a:rPr lang="en-US">
                <a:latin typeface="Arial Black" pitchFamily="34" charset="0"/>
              </a:rPr>
              <a:t>Perilaku Sakit</a:t>
            </a:r>
          </a:p>
          <a:p>
            <a:pPr marL="342900" indent="-342900" defTabSz="350838"/>
            <a:r>
              <a:rPr lang="en-US">
                <a:latin typeface="Arial Black" pitchFamily="34" charset="0"/>
              </a:rPr>
              <a:t>	Respons seseorang terhadap sakit dan penyakit</a:t>
            </a:r>
          </a:p>
          <a:p>
            <a:pPr marL="342900" indent="-342900" defTabSz="350838"/>
            <a:r>
              <a:rPr lang="en-US">
                <a:latin typeface="Arial Black" pitchFamily="34" charset="0"/>
              </a:rPr>
              <a:t>	(persepsi terhadap sakit; pengetahuan terhadap penyebab, gejala, cara penularan dan cara pengobatan penyakit)</a:t>
            </a:r>
          </a:p>
          <a:p>
            <a:pPr marL="342900" indent="-342900" defTabSz="350838"/>
            <a:endParaRPr lang="en-US">
              <a:latin typeface="Arial Black" pitchFamily="34" charset="0"/>
            </a:endParaRPr>
          </a:p>
          <a:p>
            <a:pPr marL="342900" indent="-342900" defTabSz="350838">
              <a:buFontTx/>
              <a:buAutoNum type="arabicPeriod" startAt="3"/>
            </a:pPr>
            <a:r>
              <a:rPr lang="en-US">
                <a:latin typeface="Arial Black" pitchFamily="34" charset="0"/>
              </a:rPr>
              <a:t>Perilaku peran sakit (The sick role)</a:t>
            </a:r>
          </a:p>
          <a:p>
            <a:pPr marL="342900" indent="-342900" defTabSz="350838"/>
            <a:r>
              <a:rPr lang="en-US">
                <a:latin typeface="Arial Black" pitchFamily="34" charset="0"/>
              </a:rPr>
              <a:t>	 Hak &amp; Kewajiban orang sakit</a:t>
            </a:r>
          </a:p>
          <a:p>
            <a:pPr marL="342900" indent="-342900" defTabSz="350838"/>
            <a:r>
              <a:rPr lang="en-US">
                <a:latin typeface="Arial Black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715963"/>
          </a:xfrm>
        </p:spPr>
        <p:txBody>
          <a:bodyPr/>
          <a:lstStyle/>
          <a:p>
            <a:pPr algn="l"/>
            <a:r>
              <a:rPr lang="en-US" sz="2400">
                <a:latin typeface="Arial Black" pitchFamily="34" charset="0"/>
              </a:rPr>
              <a:t>SOSIAL BUDAYA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1763"/>
            <a:ext cx="8229600" cy="4525962"/>
          </a:xfrm>
        </p:spPr>
        <p:txBody>
          <a:bodyPr/>
          <a:lstStyle/>
          <a:p>
            <a:pPr marL="350838" indent="-350838">
              <a:buFontTx/>
              <a:buNone/>
            </a:pPr>
            <a:r>
              <a:rPr lang="en-US" sz="1800">
                <a:latin typeface="Arial Black" pitchFamily="34" charset="0"/>
              </a:rPr>
              <a:t>Aspek sosial yg mempengaruhi kesehatan</a:t>
            </a:r>
          </a:p>
          <a:p>
            <a:pPr marL="350838" indent="-350838">
              <a:buFontTx/>
              <a:buAutoNum type="arabicPeriod"/>
            </a:pPr>
            <a:r>
              <a:rPr lang="en-US" sz="1800">
                <a:latin typeface="Arial Black" pitchFamily="34" charset="0"/>
              </a:rPr>
              <a:t>Umur</a:t>
            </a:r>
          </a:p>
          <a:p>
            <a:pPr marL="350838" indent="-350838">
              <a:buFontTx/>
              <a:buAutoNum type="arabicPeriod"/>
            </a:pPr>
            <a:r>
              <a:rPr lang="en-US" sz="1800">
                <a:latin typeface="Arial Black" pitchFamily="34" charset="0"/>
              </a:rPr>
              <a:t>Jenis kelamin</a:t>
            </a:r>
          </a:p>
          <a:p>
            <a:pPr marL="350838" indent="-350838">
              <a:buFontTx/>
              <a:buAutoNum type="arabicPeriod"/>
            </a:pPr>
            <a:r>
              <a:rPr lang="en-US" sz="1800">
                <a:latin typeface="Arial Black" pitchFamily="34" charset="0"/>
              </a:rPr>
              <a:t>Pekerjaan</a:t>
            </a:r>
          </a:p>
          <a:p>
            <a:pPr marL="350838" indent="-350838">
              <a:buFontTx/>
              <a:buAutoNum type="arabicPeriod"/>
            </a:pPr>
            <a:r>
              <a:rPr lang="en-US" sz="1800">
                <a:latin typeface="Arial Black" pitchFamily="34" charset="0"/>
              </a:rPr>
              <a:t>Sosial ekonomi</a:t>
            </a:r>
          </a:p>
          <a:p>
            <a:pPr marL="350838" indent="-350838">
              <a:buFontTx/>
              <a:buAutoNum type="arabicPeriod"/>
            </a:pPr>
            <a:endParaRPr lang="en-US" sz="1800">
              <a:latin typeface="Arial Black" pitchFamily="34" charset="0"/>
            </a:endParaRPr>
          </a:p>
          <a:p>
            <a:pPr marL="350838" indent="-350838">
              <a:buFontTx/>
              <a:buAutoNum type="arabicPeriod"/>
            </a:pPr>
            <a:endParaRPr lang="en-US" sz="1800">
              <a:latin typeface="Arial Black" pitchFamily="34" charset="0"/>
            </a:endParaRPr>
          </a:p>
          <a:p>
            <a:pPr marL="350838" indent="-350838">
              <a:buFontTx/>
              <a:buNone/>
            </a:pPr>
            <a:r>
              <a:rPr lang="en-US" sz="1800">
                <a:latin typeface="Arial Black" pitchFamily="34" charset="0"/>
              </a:rPr>
              <a:t>Aspek budaya yg mempengaruhi kesehatan</a:t>
            </a:r>
          </a:p>
          <a:p>
            <a:pPr marL="350838" indent="-350838">
              <a:buFontTx/>
              <a:buAutoNum type="arabicPeriod"/>
            </a:pPr>
            <a:r>
              <a:rPr lang="en-US" sz="1800">
                <a:latin typeface="Arial Black" pitchFamily="34" charset="0"/>
              </a:rPr>
              <a:t>Tradisi</a:t>
            </a:r>
          </a:p>
          <a:p>
            <a:pPr marL="350838" indent="-350838">
              <a:buFontTx/>
              <a:buAutoNum type="arabicPeriod"/>
            </a:pPr>
            <a:r>
              <a:rPr lang="en-US" sz="1800">
                <a:latin typeface="Arial Black" pitchFamily="34" charset="0"/>
              </a:rPr>
              <a:t>Sikap fatalism</a:t>
            </a:r>
          </a:p>
          <a:p>
            <a:pPr marL="350838" indent="-350838">
              <a:buFontTx/>
              <a:buAutoNum type="arabicPeriod"/>
            </a:pPr>
            <a:r>
              <a:rPr lang="en-US" sz="1800">
                <a:latin typeface="Arial Black" pitchFamily="34" charset="0"/>
              </a:rPr>
              <a:t>Nilai</a:t>
            </a:r>
          </a:p>
          <a:p>
            <a:pPr marL="350838" indent="-350838">
              <a:buFontTx/>
              <a:buAutoNum type="arabicPeriod"/>
            </a:pPr>
            <a:r>
              <a:rPr lang="en-US" sz="1800">
                <a:latin typeface="Arial Black" pitchFamily="34" charset="0"/>
              </a:rPr>
              <a:t>Etnocentrism</a:t>
            </a:r>
          </a:p>
          <a:p>
            <a:pPr marL="350838" indent="-350838">
              <a:buFontTx/>
              <a:buAutoNum type="arabicPeriod"/>
            </a:pPr>
            <a:r>
              <a:rPr lang="en-US" sz="1800">
                <a:latin typeface="Arial Black" pitchFamily="34" charset="0"/>
              </a:rPr>
              <a:t>Unsur budaya yg dipelajari pada tingkat awal</a:t>
            </a:r>
          </a:p>
          <a:p>
            <a:pPr marL="350838" indent="-350838">
              <a:buFontTx/>
              <a:buAutoNum type="arabicPeriod"/>
            </a:pPr>
            <a:endParaRPr lang="en-US" sz="1800">
              <a:latin typeface="Arial Black" pitchFamily="34" charset="0"/>
            </a:endParaRPr>
          </a:p>
          <a:p>
            <a:pPr marL="350838" indent="-350838">
              <a:buFontTx/>
              <a:buNone/>
            </a:pPr>
            <a:endParaRPr lang="en-US" sz="180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PERILAKU</vt:lpstr>
      <vt:lpstr>PowerPoint Presentation</vt:lpstr>
      <vt:lpstr>PowerPoint Presentation</vt:lpstr>
      <vt:lpstr>PowerPoint Presentation</vt:lpstr>
      <vt:lpstr>SOSIAL BUDAYA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Nunk</dc:creator>
  <cp:lastModifiedBy>May</cp:lastModifiedBy>
  <cp:revision>1</cp:revision>
  <dcterms:created xsi:type="dcterms:W3CDTF">2012-02-26T10:06:02Z</dcterms:created>
  <dcterms:modified xsi:type="dcterms:W3CDTF">2015-04-15T10:02:52Z</dcterms:modified>
</cp:coreProperties>
</file>