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C5EB"/>
    <a:srgbClr val="0FC0FF"/>
    <a:srgbClr val="33CCCC"/>
    <a:srgbClr val="33CCFF"/>
    <a:srgbClr val="74DAF2"/>
    <a:srgbClr val="2E93B2"/>
    <a:srgbClr val="267A94"/>
    <a:srgbClr val="237B9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124" autoAdjust="0"/>
    <p:restoredTop sz="93037" autoAdjust="0"/>
  </p:normalViewPr>
  <p:slideViewPr>
    <p:cSldViewPr>
      <p:cViewPr varScale="1">
        <p:scale>
          <a:sx n="69" d="100"/>
          <a:sy n="69" d="100"/>
        </p:scale>
        <p:origin x="-59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819400" y="1600200"/>
            <a:ext cx="5562600" cy="1447800"/>
          </a:xfrm>
          <a:effectLst>
            <a:outerShdw dist="35921" dir="2700000" algn="ctr" rotWithShape="0">
              <a:srgbClr val="006699"/>
            </a:outerShdw>
          </a:effectLst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743200" y="3124200"/>
            <a:ext cx="4876800" cy="6096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rgbClr val="006699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102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102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103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FEC8798-26E3-474C-9CE7-DDBBA67EC6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FF31E1-418E-449A-B609-5B971CE013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411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411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8DCB7B-1BBE-417D-A5D3-D4728B65CA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pPr lvl="0"/>
            <a:endParaRPr lang="id-ID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A1240E-2BE6-4BA2-A4FA-734495FAEC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0508D1-FD48-4192-B6FC-343ED2432A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EA627B-2FB2-4992-97A6-99FEA79AF2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914400"/>
            <a:ext cx="4381500" cy="3200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914400"/>
            <a:ext cx="4381500" cy="3200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53EEE0-FEBD-4CE0-BFF2-934E3D0D6B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7C0698-0F09-42BB-8D76-A2D1F238B0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C2EAD3-5BE0-4798-BFCE-177F9F932A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46289A-EEBC-4C4B-8F27-294DFAB72B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DECF84-EE5B-4E31-AE4B-1B75E6CB3D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66647C-DC47-4131-988B-1CED6807C5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solidFill>
            <a:srgbClr val="237B9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914400"/>
            <a:ext cx="8915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532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EBDE79ED-1A4F-4C82-B788-0CC0B01028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0" y="685800"/>
            <a:ext cx="9144000" cy="0"/>
          </a:xfrm>
          <a:prstGeom prst="line">
            <a:avLst/>
          </a:prstGeom>
          <a:noFill/>
          <a:ln w="28575">
            <a:solidFill>
              <a:srgbClr val="2E93B2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033" name="Oval 9"/>
          <p:cNvSpPr>
            <a:spLocks noChangeArrowheads="1"/>
          </p:cNvSpPr>
          <p:nvPr/>
        </p:nvSpPr>
        <p:spPr bwMode="auto">
          <a:xfrm>
            <a:off x="6781800" y="4038600"/>
            <a:ext cx="2216150" cy="2217738"/>
          </a:xfrm>
          <a:prstGeom prst="ellipse">
            <a:avLst/>
          </a:prstGeom>
          <a:solidFill>
            <a:schemeClr val="bg1"/>
          </a:solidFill>
          <a:ln w="127000">
            <a:solidFill>
              <a:srgbClr val="237B97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Eras Bold ITC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Eras Bold ITC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Eras Bold ITC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Eras Bold ITC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Eras Bold ITC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Eras Bold ITC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Eras Bold ITC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Eras Bold IT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733800"/>
            <a:ext cx="4191000" cy="1752600"/>
          </a:xfrm>
        </p:spPr>
        <p:txBody>
          <a:bodyPr/>
          <a:lstStyle/>
          <a:p>
            <a:pPr algn="l" eaLnBrk="1" hangingPunct="1"/>
            <a:r>
              <a:rPr lang="en-US" sz="2400" smtClean="0"/>
              <a:t>Nurul Wandasari Singgih</a:t>
            </a:r>
          </a:p>
          <a:p>
            <a:pPr algn="l" eaLnBrk="1" hangingPunct="1"/>
            <a:r>
              <a:rPr lang="en-US" sz="2400" smtClean="0"/>
              <a:t>Prodi Kesehatan Masyarakat</a:t>
            </a:r>
          </a:p>
          <a:p>
            <a:pPr algn="l" eaLnBrk="1" hangingPunct="1"/>
            <a:r>
              <a:rPr lang="en-US" sz="2400" smtClean="0"/>
              <a:t>Univ Esa Unggul</a:t>
            </a:r>
          </a:p>
        </p:txBody>
      </p:sp>
      <p:sp>
        <p:nvSpPr>
          <p:cNvPr id="162821" name="Rectangle 5"/>
          <p:cNvSpPr>
            <a:spLocks noChangeArrowheads="1"/>
          </p:cNvSpPr>
          <p:nvPr/>
        </p:nvSpPr>
        <p:spPr bwMode="auto">
          <a:xfrm>
            <a:off x="685800" y="1524000"/>
            <a:ext cx="6324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r>
              <a:rPr lang="en-US" sz="4000" b="1">
                <a:solidFill>
                  <a:srgbClr val="FFCC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HIPERTENSI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944562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FFCC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DISTRIBUSI GEOGRAFI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5105400"/>
          </a:xfrm>
        </p:spPr>
        <p:txBody>
          <a:bodyPr/>
          <a:lstStyle/>
          <a:p>
            <a:pPr marL="571500" indent="-571500" eaLnBrk="1" hangingPunct="1">
              <a:buClr>
                <a:srgbClr val="FFCC00"/>
              </a:buClr>
              <a:buSzTx/>
            </a:pPr>
            <a:r>
              <a:rPr lang="en-US" smtClean="0">
                <a:latin typeface="Arial Narrow" pitchFamily="34" charset="0"/>
              </a:rPr>
              <a:t>Di seluruh dunia prevalensi HT bervariasi luas</a:t>
            </a:r>
          </a:p>
          <a:p>
            <a:pPr marL="571500" indent="-571500" eaLnBrk="1" hangingPunct="1">
              <a:buClr>
                <a:srgbClr val="FFCC00"/>
              </a:buClr>
              <a:buSzTx/>
            </a:pPr>
            <a:r>
              <a:rPr lang="en-US" smtClean="0">
                <a:latin typeface="Arial Narrow" pitchFamily="34" charset="0"/>
              </a:rPr>
              <a:t>Beberapa populasi tak perlihatkan peningkatan TD berarti  dg umur.</a:t>
            </a:r>
          </a:p>
          <a:p>
            <a:pPr marL="571500" indent="-571500" eaLnBrk="1" hangingPunct="1">
              <a:buClr>
                <a:srgbClr val="FFCC00"/>
              </a:buClr>
              <a:buSzTx/>
            </a:pPr>
            <a:r>
              <a:rPr lang="en-US" smtClean="0">
                <a:latin typeface="Arial Narrow" pitchFamily="34" charset="0"/>
              </a:rPr>
              <a:t>Di AS, negara bagian di tenggara sejak lama diidentifikasi sebagai sabuk stroke.</a:t>
            </a:r>
          </a:p>
          <a:p>
            <a:pPr marL="571500" indent="-571500" eaLnBrk="1" hangingPunct="1">
              <a:buClr>
                <a:srgbClr val="FFCC00"/>
              </a:buClr>
              <a:buSzTx/>
            </a:pPr>
            <a:r>
              <a:rPr lang="en-US" smtClean="0">
                <a:latin typeface="Arial Narrow" pitchFamily="34" charset="0"/>
              </a:rPr>
              <a:t>Hal tsb cerminkan  prevalens  HT berat &amp; tak terkendal yg tinggi, terutama pd warga hitam.</a:t>
            </a:r>
          </a:p>
          <a:p>
            <a:pPr marL="571500" indent="-571500" eaLnBrk="1" hangingPunct="1">
              <a:buClr>
                <a:srgbClr val="FFCC00"/>
              </a:buClr>
              <a:buSzTx/>
            </a:pPr>
            <a:r>
              <a:rPr lang="en-US" smtClean="0">
                <a:latin typeface="Arial Narrow" pitchFamily="34" charset="0"/>
              </a:rPr>
              <a:t>Distribusi populasi  berdasar  ras &amp; sosek  cenderung temukan area risti urban miskin .</a:t>
            </a:r>
            <a:endParaRPr lang="sv-SE" smtClean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76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1000"/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/>
      <p:bldP spid="7680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944562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FFCC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TREND WAKTU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5105400"/>
          </a:xfrm>
        </p:spPr>
        <p:txBody>
          <a:bodyPr/>
          <a:lstStyle/>
          <a:p>
            <a:pPr marL="571500" indent="-571500" eaLnBrk="1" hangingPunct="1">
              <a:lnSpc>
                <a:spcPct val="90000"/>
              </a:lnSpc>
              <a:buClr>
                <a:srgbClr val="FFCC00"/>
              </a:buClr>
              <a:buFont typeface="Wingdings" pitchFamily="2" charset="2"/>
              <a:buChar char="v"/>
            </a:pPr>
            <a:r>
              <a:rPr lang="en-US" smtClean="0"/>
              <a:t>Sejak 1970an, secara keseluruhan preval HT belum pernah turun.</a:t>
            </a:r>
          </a:p>
          <a:p>
            <a:pPr marL="571500" indent="-571500" eaLnBrk="1" hangingPunct="1">
              <a:lnSpc>
                <a:spcPct val="90000"/>
              </a:lnSpc>
              <a:buClr>
                <a:srgbClr val="FFCC00"/>
              </a:buClr>
              <a:buFont typeface="Wingdings" pitchFamily="2" charset="2"/>
              <a:buChar char="v"/>
            </a:pPr>
            <a:r>
              <a:rPr lang="en-US" smtClean="0"/>
              <a:t>Selama 20 th, dari 3 survei nasional &amp; 1 survei pd 7 neg bagian, prev HT berkisar 18-19%</a:t>
            </a:r>
          </a:p>
          <a:p>
            <a:pPr marL="571500" indent="-571500" eaLnBrk="1" hangingPunct="1">
              <a:lnSpc>
                <a:spcPct val="90000"/>
              </a:lnSpc>
              <a:buClr>
                <a:srgbClr val="FFCC00"/>
              </a:buClr>
              <a:buFont typeface="Wingdings" pitchFamily="2" charset="2"/>
              <a:buChar char="v"/>
            </a:pPr>
            <a:r>
              <a:rPr lang="en-US" smtClean="0"/>
              <a:t>Perubahan utama terjadi pd HT terkendali, </a:t>
            </a:r>
          </a:p>
          <a:p>
            <a:pPr marL="571500" indent="-571500" eaLnBrk="1" hangingPunct="1">
              <a:lnSpc>
                <a:spcPct val="90000"/>
              </a:lnSpc>
              <a:buClr>
                <a:srgbClr val="FFCC00"/>
              </a:buClr>
              <a:buFont typeface="Wingdings" pitchFamily="2" charset="2"/>
              <a:buChar char="v"/>
            </a:pPr>
            <a:r>
              <a:rPr lang="en-US" smtClean="0"/>
              <a:t>Peningkatan terjadi pd: </a:t>
            </a:r>
          </a:p>
          <a:p>
            <a:pPr marL="839788" lvl="1" indent="-495300" eaLnBrk="1" hangingPunct="1">
              <a:lnSpc>
                <a:spcPct val="90000"/>
              </a:lnSpc>
              <a:buClr>
                <a:srgbClr val="FFCC00"/>
              </a:buClr>
              <a:buFont typeface="Wingdings" pitchFamily="2" charset="2"/>
              <a:buChar char="v"/>
            </a:pPr>
            <a:r>
              <a:rPr lang="en-US" sz="3000" smtClean="0"/>
              <a:t>Peduli HT (51% jadi 85%;</a:t>
            </a:r>
          </a:p>
          <a:p>
            <a:pPr marL="839788" lvl="1" indent="-495300" eaLnBrk="1" hangingPunct="1">
              <a:lnSpc>
                <a:spcPct val="90000"/>
              </a:lnSpc>
              <a:buClr>
                <a:srgbClr val="FFCC00"/>
              </a:buClr>
              <a:buFont typeface="Wingdings" pitchFamily="2" charset="2"/>
              <a:buChar char="v"/>
            </a:pPr>
            <a:r>
              <a:rPr lang="en-US" sz="3000" smtClean="0"/>
              <a:t>Beribat aktif (36% jadi 74%).</a:t>
            </a:r>
          </a:p>
          <a:p>
            <a:pPr marL="839788" lvl="1" indent="-495300" eaLnBrk="1" hangingPunct="1">
              <a:lnSpc>
                <a:spcPct val="90000"/>
              </a:lnSpc>
              <a:buClr>
                <a:srgbClr val="FFCC00"/>
              </a:buClr>
              <a:buFont typeface="Wingdings" pitchFamily="2" charset="2"/>
              <a:buChar char="v"/>
            </a:pPr>
            <a:r>
              <a:rPr lang="en-US" sz="3000" smtClean="0"/>
              <a:t>Terkendali (16% jadi 57%)</a:t>
            </a:r>
            <a:endParaRPr lang="sv-SE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195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195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195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195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195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1000"/>
                                        <p:tgtEl>
                                          <p:spTgt spid="195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1000"/>
                                        <p:tgtEl>
                                          <p:spTgt spid="195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1000"/>
                                        <p:tgtEl>
                                          <p:spTgt spid="195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586" grpId="0"/>
      <p:bldP spid="19558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868362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FFCC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FAKTOR RISIKO</a:t>
            </a:r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>
            <p:ph idx="1"/>
          </p:nvPr>
        </p:nvGraphicFramePr>
        <p:xfrm>
          <a:off x="0" y="1143000"/>
          <a:ext cx="9144000" cy="5715000"/>
        </p:xfrm>
        <a:graphic>
          <a:graphicData uri="http://schemas.openxmlformats.org/presentationml/2006/ole">
            <p:oleObj spid="_x0000_s8194" r:id="rId3" imgW="8454600" imgH="422712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11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97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75438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>
                <a:solidFill>
                  <a:srgbClr val="FFCC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LEVEL FAKTOR RISIKO</a:t>
            </a:r>
          </a:p>
        </p:txBody>
      </p:sp>
      <p:graphicFrame>
        <p:nvGraphicFramePr>
          <p:cNvPr id="209258" name="Group 362"/>
          <p:cNvGraphicFramePr>
            <a:graphicFrameLocks noGrp="1"/>
          </p:cNvGraphicFramePr>
          <p:nvPr/>
        </p:nvGraphicFramePr>
        <p:xfrm>
          <a:off x="304800" y="971550"/>
          <a:ext cx="8610600" cy="5743258"/>
        </p:xfrm>
        <a:graphic>
          <a:graphicData uri="http://schemas.openxmlformats.org/drawingml/2006/table">
            <a:tbl>
              <a:tblPr/>
              <a:tblGrid>
                <a:gridCol w="1335088"/>
                <a:gridCol w="1263650"/>
                <a:gridCol w="1260475"/>
                <a:gridCol w="965200"/>
                <a:gridCol w="1187450"/>
                <a:gridCol w="1484312"/>
                <a:gridCol w="1114425"/>
              </a:tblGrid>
              <a:tr h="304800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Faktor risiko</a:t>
                      </a:r>
                      <a:endParaRPr kumimoji="0" lang="id-ID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83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Proksi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Intermediet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Imediet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765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Genetik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571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Rw keluarga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571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Etnik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571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Gen khusus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571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Sex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/>
                    <a:p>
                      <a:pPr marL="0" marR="0" lvl="0" indent="682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Hiper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682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tensi</a:t>
                      </a: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Transisi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Demografi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682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Penuaan 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682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Populasi</a:t>
                      </a:r>
                      <a:r>
                        <a:rPr kumimoji="0" lang="id-ID" sz="1600" b="1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*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Respon Individu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571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Umur</a:t>
                      </a:r>
                      <a:r>
                        <a:rPr kumimoji="0" lang="id-ID" sz="16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*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571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Aterosklers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763588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Biologik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571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Sindrom-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571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Metabolik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571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Obesitas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1208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Industriali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Sosioekono</a:t>
                      </a:r>
                      <a:endParaRPr kumimoji="0" lang="en-US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Tkt  Urban</a:t>
                      </a:r>
                      <a:r>
                        <a:rPr kumimoji="0" lang="id-ID" sz="1600" b="1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*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571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Pekerjaan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571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Penghasiln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571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Pendidikan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571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571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571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Tek</a:t>
                      </a: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anan</a:t>
                      </a:r>
                    </a:p>
                    <a:p>
                      <a:pPr marL="0" marR="0" lvl="0" indent="571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Sosial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Perilaku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746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Diet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2746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Aktifi fisik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2746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Alkohol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2746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571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</a:t>
                      </a: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su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</a:t>
                      </a: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an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Na</a:t>
                      </a:r>
                    </a:p>
                    <a:p>
                      <a:pPr marL="0" marR="0" lvl="0" indent="571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 </a:t>
                      </a: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jantung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855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Lingk Fisik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682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Risiko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/</a:t>
                      </a:r>
                    </a:p>
                    <a:p>
                      <a:pPr marL="0" marR="0" lvl="0" indent="682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Kondisi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682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kerja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682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Perumah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Psi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571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Stres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571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Polusi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592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Yankes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571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Promosi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571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Prevensi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682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Intervensi perilaku/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682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lingkungan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543800" cy="12192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>
                <a:solidFill>
                  <a:srgbClr val="FFCC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FAKTOR RISIKO </a:t>
            </a:r>
            <a:br>
              <a:rPr lang="en-US" sz="3600" smtClean="0">
                <a:solidFill>
                  <a:srgbClr val="FFCC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</a:br>
            <a:r>
              <a:rPr lang="en-US" sz="3600" smtClean="0">
                <a:solidFill>
                  <a:srgbClr val="FFCC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YG DAPAT DIMODIFIKASI</a:t>
            </a:r>
          </a:p>
        </p:txBody>
      </p:sp>
      <p:graphicFrame>
        <p:nvGraphicFramePr>
          <p:cNvPr id="216067" name="Group 3"/>
          <p:cNvGraphicFramePr>
            <a:graphicFrameLocks noGrp="1"/>
          </p:cNvGraphicFramePr>
          <p:nvPr>
            <p:ph idx="1"/>
          </p:nvPr>
        </p:nvGraphicFramePr>
        <p:xfrm>
          <a:off x="457200" y="1828800"/>
          <a:ext cx="8229600" cy="4254500"/>
        </p:xfrm>
        <a:graphic>
          <a:graphicData uri="http://schemas.openxmlformats.org/drawingml/2006/table">
            <a:tbl>
              <a:tblPr/>
              <a:tblGrid>
                <a:gridCol w="2895600"/>
                <a:gridCol w="1858963"/>
                <a:gridCol w="1646237"/>
                <a:gridCol w="1828800"/>
              </a:tblGrid>
              <a:tr h="45561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Variabel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Gaja hidup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Level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Prediksi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perbedaan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Sekarang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Perbaikan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Na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170 mmol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70 mmol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- 2.17 mm Hg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K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55 mmol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70 mmol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-0.67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Na/K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3,09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- 3,36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Indeks masa Tubuh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25,0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25,0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-1.55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Asupan Alkohol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≥ 300 ml/mg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1-299 ml/mg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-2.81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Perbaikan Na/K &amp; IMT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-4.91</a:t>
                      </a:r>
                      <a:endParaRPr kumimoji="0" lang="da-DK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Perbaikan alcohol berat </a:t>
                      </a:r>
                      <a:endParaRPr kumimoji="0" lang="da-DK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-5.35</a:t>
                      </a:r>
                      <a:endParaRPr kumimoji="0" lang="da-DK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944562"/>
          </a:xfrm>
        </p:spPr>
        <p:txBody>
          <a:bodyPr/>
          <a:lstStyle/>
          <a:p>
            <a:pPr eaLnBrk="1" hangingPunct="1">
              <a:defRPr/>
            </a:pPr>
            <a:r>
              <a:rPr lang="en-US" sz="3500" smtClean="0">
                <a:solidFill>
                  <a:srgbClr val="FFCC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RISIKO ATRIBUTABEL POPULASI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038600"/>
          </a:xfrm>
        </p:spPr>
        <p:txBody>
          <a:bodyPr/>
          <a:lstStyle/>
          <a:p>
            <a:pPr marL="571500" indent="-571500" eaLnBrk="1" hangingPunct="1">
              <a:buClr>
                <a:srgbClr val="FFCC00"/>
              </a:buClr>
            </a:pPr>
            <a:r>
              <a:rPr lang="en-US" sz="2800" smtClean="0"/>
              <a:t>Perkiraan  dg metode multivariat menemukan:</a:t>
            </a:r>
          </a:p>
          <a:p>
            <a:pPr marL="571500" indent="-571500" eaLnBrk="1" hangingPunct="1">
              <a:buClr>
                <a:srgbClr val="FFCC00"/>
              </a:buClr>
            </a:pPr>
            <a:r>
              <a:rPr lang="en-US" sz="2800" smtClean="0"/>
              <a:t>Perubahan prilaku gabungan dapat turunkan: </a:t>
            </a:r>
          </a:p>
          <a:p>
            <a:pPr marL="839788" lvl="1" indent="-495300" eaLnBrk="1" hangingPunct="1">
              <a:buClr>
                <a:srgbClr val="FFCC00"/>
              </a:buClr>
              <a:buFont typeface="Wingdings" pitchFamily="2" charset="2"/>
              <a:buChar char="§"/>
            </a:pPr>
            <a:r>
              <a:rPr lang="en-US" sz="2800" smtClean="0"/>
              <a:t>TDS sekitar 5 mmHg</a:t>
            </a:r>
          </a:p>
          <a:p>
            <a:pPr marL="839788" lvl="1" indent="-495300" eaLnBrk="1" hangingPunct="1">
              <a:buClr>
                <a:srgbClr val="FFCC00"/>
              </a:buClr>
              <a:buFont typeface="Wingdings" pitchFamily="2" charset="2"/>
              <a:buChar char="§"/>
            </a:pPr>
            <a:r>
              <a:rPr lang="en-US" sz="2800" smtClean="0"/>
              <a:t>Kematian PJK 9%. </a:t>
            </a:r>
          </a:p>
          <a:p>
            <a:pPr marL="839788" lvl="1" indent="-495300" eaLnBrk="1" hangingPunct="1">
              <a:buClr>
                <a:srgbClr val="FFCC00"/>
              </a:buClr>
              <a:buFont typeface="Wingdings" pitchFamily="2" charset="2"/>
              <a:buChar char="§"/>
            </a:pPr>
            <a:r>
              <a:rPr lang="en-US" sz="2800" smtClean="0"/>
              <a:t>Kematian sroke 14%; </a:t>
            </a:r>
          </a:p>
          <a:p>
            <a:pPr marL="839788" lvl="1" indent="-495300" eaLnBrk="1" hangingPunct="1">
              <a:buClr>
                <a:srgbClr val="FFCC00"/>
              </a:buClr>
              <a:buFont typeface="Wingdings" pitchFamily="2" charset="2"/>
              <a:buChar char="§"/>
            </a:pPr>
            <a:r>
              <a:rPr lang="en-US" sz="2800" smtClean="0"/>
              <a:t>Kematian semua kausa 7%</a:t>
            </a:r>
            <a:endParaRPr lang="sv-SE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196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196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196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1000"/>
                                        <p:tgtEl>
                                          <p:spTgt spid="196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1000"/>
                                        <p:tgtEl>
                                          <p:spTgt spid="196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1000"/>
                                        <p:tgtEl>
                                          <p:spTgt spid="196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1000"/>
                                        <p:tgtEl>
                                          <p:spTgt spid="196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0" grpId="0"/>
      <p:bldP spid="19661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944562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FFCC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PENCEGAHAN </a:t>
            </a:r>
            <a:r>
              <a:rPr lang="en-US" sz="2400" smtClean="0">
                <a:solidFill>
                  <a:srgbClr val="FFCC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5105400"/>
          </a:xfrm>
        </p:spPr>
        <p:txBody>
          <a:bodyPr/>
          <a:lstStyle/>
          <a:p>
            <a:pPr marL="571500" indent="-571500" eaLnBrk="1" hangingPunct="1">
              <a:buClr>
                <a:srgbClr val="FFCC00"/>
              </a:buClr>
            </a:pPr>
            <a:r>
              <a:rPr lang="en-US" smtClean="0"/>
              <a:t>Kontribus deteksi  &amp; obat HT pd PCV di populas rendah, karena:</a:t>
            </a:r>
          </a:p>
          <a:p>
            <a:pPr marL="839788" lvl="1" indent="-495300" eaLnBrk="1" hangingPunct="1">
              <a:buClr>
                <a:srgbClr val="FFCC00"/>
              </a:buClr>
              <a:buFont typeface="Wingdings" pitchFamily="2" charset="2"/>
              <a:buChar char="§"/>
            </a:pPr>
            <a:r>
              <a:rPr lang="en-US" sz="3000" smtClean="0"/>
              <a:t>Komplikasi dpt terjadi sblm kejadian HT</a:t>
            </a:r>
          </a:p>
          <a:p>
            <a:pPr marL="839788" lvl="1" indent="-495300" eaLnBrk="1" hangingPunct="1">
              <a:buClr>
                <a:srgbClr val="FFCC00"/>
              </a:buClr>
              <a:buFont typeface="Wingdings" pitchFamily="2" charset="2"/>
              <a:buChar char="§"/>
            </a:pPr>
            <a:r>
              <a:rPr lang="en-US" sz="3000" smtClean="0"/>
              <a:t>Tak semua kasus HT terdetek &amp; mk obati</a:t>
            </a:r>
          </a:p>
          <a:p>
            <a:pPr marL="839788" lvl="1" indent="-495300" eaLnBrk="1" hangingPunct="1">
              <a:buClr>
                <a:srgbClr val="FFCC00"/>
              </a:buClr>
              <a:buFont typeface="Wingdings" pitchFamily="2" charset="2"/>
              <a:buChar char="§"/>
            </a:pPr>
            <a:r>
              <a:rPr lang="en-US" sz="3000" smtClean="0"/>
              <a:t>Obat HT mahal</a:t>
            </a:r>
          </a:p>
          <a:p>
            <a:pPr marL="571500" indent="-571500" eaLnBrk="1" hangingPunct="1">
              <a:buClr>
                <a:srgbClr val="FFCC00"/>
              </a:buClr>
            </a:pPr>
            <a:r>
              <a:rPr lang="en-US" smtClean="0"/>
              <a:t>Strategi populasi utk warga hitam berbasis perubahan gaya hidup.</a:t>
            </a:r>
          </a:p>
          <a:p>
            <a:pPr marL="571500" indent="-571500" eaLnBrk="1" hangingPunct="1">
              <a:buClr>
                <a:srgbClr val="FFCC00"/>
              </a:buClr>
            </a:pPr>
            <a:r>
              <a:rPr lang="en-US" smtClean="0"/>
              <a:t>Diet rendah Na &amp; tinggi K; diet rendah kalori; olah raga; konsumsi alkohol rendah</a:t>
            </a:r>
            <a:endParaRPr lang="sv-SE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165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165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1000"/>
                                        <p:tgtEl>
                                          <p:spTgt spid="165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1000"/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1000"/>
                                        <p:tgtEl>
                                          <p:spTgt spid="16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1000"/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1000"/>
                                        <p:tgtEl>
                                          <p:spTgt spid="16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0" grpId="0"/>
      <p:bldP spid="16589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7543800" cy="868363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>
                <a:solidFill>
                  <a:srgbClr val="FFCC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SKRINING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724400"/>
          </a:xfrm>
        </p:spPr>
        <p:txBody>
          <a:bodyPr/>
          <a:lstStyle/>
          <a:p>
            <a:pPr marL="571500" indent="-571500" eaLnBrk="1" hangingPunct="1">
              <a:buClr>
                <a:srgbClr val="FFCC00"/>
              </a:buClr>
              <a:buFont typeface="Wingdings" pitchFamily="2" charset="2"/>
              <a:buNone/>
            </a:pPr>
            <a:r>
              <a:rPr lang="en-US" sz="2800" smtClean="0"/>
              <a:t>Prog Pendidikan HT nasional sarankan:</a:t>
            </a:r>
          </a:p>
          <a:p>
            <a:pPr marL="839788" lvl="1" indent="-495300" eaLnBrk="1" hangingPunct="1">
              <a:buClr>
                <a:srgbClr val="FFCC00"/>
              </a:buClr>
            </a:pPr>
            <a:r>
              <a:rPr lang="en-US" sz="2800" smtClean="0"/>
              <a:t>Skrining populasi utk detek semua kasus HT </a:t>
            </a:r>
          </a:p>
          <a:p>
            <a:pPr marL="839788" lvl="1" indent="-495300" eaLnBrk="1" hangingPunct="1">
              <a:buClr>
                <a:srgbClr val="FFCC00"/>
              </a:buClr>
            </a:pPr>
            <a:r>
              <a:rPr lang="en-US" sz="2800" smtClean="0"/>
              <a:t>Obat &amp; kendali kasus yg terdeteksi</a:t>
            </a:r>
          </a:p>
          <a:p>
            <a:pPr marL="839788" lvl="1" indent="-495300" eaLnBrk="1" hangingPunct="1">
              <a:buClr>
                <a:srgbClr val="FFCC00"/>
              </a:buClr>
            </a:pPr>
            <a:r>
              <a:rPr lang="en-US" sz="2800" smtClean="0"/>
              <a:t>Cegahan primer paling efektif  sejak anak </a:t>
            </a:r>
          </a:p>
          <a:p>
            <a:pPr marL="839788" lvl="1" indent="-495300" eaLnBrk="1" hangingPunct="1">
              <a:buClr>
                <a:srgbClr val="FFCC00"/>
              </a:buClr>
            </a:pPr>
            <a:r>
              <a:rPr lang="en-US" sz="2800" smtClean="0"/>
              <a:t>Lakukan deteksi risti 0-18 th.</a:t>
            </a:r>
          </a:p>
          <a:p>
            <a:pPr marL="839788" lvl="1" indent="-495300" eaLnBrk="1" hangingPunct="1">
              <a:buClr>
                <a:srgbClr val="FFCC00"/>
              </a:buClr>
            </a:pPr>
            <a:r>
              <a:rPr lang="en-US" sz="2800" smtClean="0"/>
              <a:t>Anak dg rengking TD &amp; rangkin TB yg tinggi bukan risti.  </a:t>
            </a:r>
          </a:p>
          <a:p>
            <a:pPr marL="571500" indent="-571500" eaLnBrk="1" hangingPunct="1">
              <a:buClr>
                <a:srgbClr val="FFCC00"/>
              </a:buClr>
              <a:buSzTx/>
              <a:buFont typeface="Wingdings" pitchFamily="2" charset="2"/>
              <a:buNone/>
            </a:pPr>
            <a:endParaRPr lang="en-US" sz="2800" smtClean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89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868362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FFCC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PENGOBATAN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334000"/>
          </a:xfrm>
        </p:spPr>
        <p:txBody>
          <a:bodyPr/>
          <a:lstStyle/>
          <a:p>
            <a:pPr marL="571500" indent="-571500" eaLnBrk="1" hangingPunct="1">
              <a:buClr>
                <a:srgbClr val="FFCC00"/>
              </a:buClr>
            </a:pPr>
            <a:r>
              <a:rPr lang="en-US" smtClean="0"/>
              <a:t>Goal pengobat level TD &lt; 140/90 mmHg</a:t>
            </a:r>
          </a:p>
          <a:p>
            <a:pPr marL="571500" indent="-571500" eaLnBrk="1" hangingPunct="1">
              <a:buClr>
                <a:srgbClr val="FFCC00"/>
              </a:buClr>
            </a:pPr>
            <a:r>
              <a:rPr lang="en-US" smtClean="0"/>
              <a:t>Awali dg terapi non-obat, olah raga turun BB, alkohol, garam, rokok, lemak &amp; santai.</a:t>
            </a:r>
          </a:p>
          <a:p>
            <a:pPr marL="571500" indent="-571500" eaLnBrk="1" hangingPunct="1">
              <a:buClr>
                <a:srgbClr val="FFCC00"/>
              </a:buClr>
            </a:pPr>
            <a:r>
              <a:rPr lang="en-US" smtClean="0"/>
              <a:t>Gagal </a:t>
            </a:r>
            <a:r>
              <a:rPr lang="en-US" smtClean="0">
                <a:cs typeface="Arial" charset="0"/>
              </a:rPr>
              <a:t>→ </a:t>
            </a:r>
            <a:r>
              <a:rPr lang="en-US" smtClean="0"/>
              <a:t>terapi obat:</a:t>
            </a:r>
          </a:p>
          <a:p>
            <a:pPr marL="839788" lvl="1" indent="-495300" eaLnBrk="1" hangingPunct="1">
              <a:buClr>
                <a:srgbClr val="FFCC00"/>
              </a:buClr>
              <a:buFont typeface="Wingdings" pitchFamily="2" charset="2"/>
              <a:buChar char="§"/>
            </a:pPr>
            <a:r>
              <a:rPr lang="en-US" sz="3000" smtClean="0"/>
              <a:t>Obat utama yg tersedia </a:t>
            </a:r>
          </a:p>
          <a:p>
            <a:pPr marL="839788" lvl="1" indent="-495300" eaLnBrk="1" hangingPunct="1">
              <a:buClr>
                <a:srgbClr val="FFCC00"/>
              </a:buClr>
              <a:buFont typeface="Wingdings" pitchFamily="2" charset="2"/>
              <a:buChar char="§"/>
            </a:pPr>
            <a:r>
              <a:rPr lang="en-US" sz="3000" smtClean="0"/>
              <a:t>Tinkatkan bertahap sp TD terkendali,</a:t>
            </a:r>
          </a:p>
          <a:p>
            <a:pPr marL="839788" lvl="1" indent="-495300" eaLnBrk="1" hangingPunct="1">
              <a:buClr>
                <a:srgbClr val="FFCC00"/>
              </a:buClr>
              <a:buFont typeface="Wingdings" pitchFamily="2" charset="2"/>
              <a:buChar char="§"/>
            </a:pPr>
            <a:r>
              <a:rPr lang="en-US" sz="3000" smtClean="0"/>
              <a:t>Turunkan Intensitas obat perlahan, setelah 1 th TD terkendali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197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97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97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97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97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97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97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97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97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97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97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97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97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3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5438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>
                <a:solidFill>
                  <a:srgbClr val="FFCC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ALGORITME TERAPI</a:t>
            </a:r>
          </a:p>
        </p:txBody>
      </p:sp>
      <p:graphicFrame>
        <p:nvGraphicFramePr>
          <p:cNvPr id="210247" name="Group 327"/>
          <p:cNvGraphicFramePr>
            <a:graphicFrameLocks noGrp="1"/>
          </p:cNvGraphicFramePr>
          <p:nvPr>
            <p:ph idx="1"/>
          </p:nvPr>
        </p:nvGraphicFramePr>
        <p:xfrm>
          <a:off x="838200" y="1295400"/>
          <a:ext cx="7086600" cy="5027930"/>
        </p:xfrm>
        <a:graphic>
          <a:graphicData uri="http://schemas.openxmlformats.org/drawingml/2006/table">
            <a:tbl>
              <a:tblPr/>
              <a:tblGrid>
                <a:gridCol w="990600"/>
                <a:gridCol w="733425"/>
                <a:gridCol w="182563"/>
                <a:gridCol w="373062"/>
                <a:gridCol w="1212850"/>
                <a:gridCol w="307975"/>
                <a:gridCol w="1685925"/>
                <a:gridCol w="182563"/>
                <a:gridCol w="1417637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Modifikasi gaya hidup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reduksi BB,  alkohol, garam, Rokok, OR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8113">
                <a:tc gridSpan="9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Respon yg 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↓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tak memadai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184150">
                <a:tc gridSpan="9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Modifikasi gaya hidup; Seleksi obat awal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Diuritik atau ß bloker terbukti turunan sekit &amp; kematian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Inhibitor ACE , calsium antagonis, reseptor </a:t>
                      </a: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α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blocker &amp; </a:t>
                      </a: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α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ß bloker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belum terbukti turunkan kesakitan &amp; kematian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138113">
                <a:tc gridSpan="9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Respon yg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↓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tak memadai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212725">
                <a:tc gridSpan="9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184150">
                <a:tc gridSpan="3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Tingkatkan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dosis obat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Subtitusi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obat lain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Tambah  agen ke dua dr 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klas berbeda</a:t>
                      </a:r>
                      <a:endParaRPr kumimoji="0" lang="da-DK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212725">
                <a:tc gridSpan="9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138113">
                <a:tc gridSpan="9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Respon yg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↓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tak memadai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1222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Tambahan  agen kedua &amp; ketiga dan/ atau diurutik jika belum dpt</a:t>
                      </a:r>
                      <a:endParaRPr kumimoji="0" lang="da-DK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764704"/>
            <a:ext cx="7543800" cy="530250"/>
          </a:xfrm>
        </p:spPr>
        <p:txBody>
          <a:bodyPr/>
          <a:lstStyle/>
          <a:p>
            <a:pPr eaLnBrk="1" hangingPunct="1">
              <a:defRPr/>
            </a:pPr>
            <a:r>
              <a:rPr lang="en-US" sz="35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TUJUAN SESI</a:t>
            </a: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381000" y="1676400"/>
            <a:ext cx="3733800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800"/>
              <a:t>Mamahami:</a:t>
            </a:r>
          </a:p>
          <a:p>
            <a:pPr eaLnBrk="0" hangingPunct="0">
              <a:buFontTx/>
              <a:buChar char="•"/>
            </a:pPr>
            <a:r>
              <a:rPr lang="en-US" sz="2800"/>
              <a:t>Pengertian HT</a:t>
            </a:r>
          </a:p>
          <a:p>
            <a:pPr eaLnBrk="0" hangingPunct="0">
              <a:buFontTx/>
              <a:buChar char="•"/>
            </a:pPr>
            <a:r>
              <a:rPr lang="en-US" sz="2800"/>
              <a:t>Klasifikasi HT</a:t>
            </a:r>
          </a:p>
          <a:p>
            <a:pPr eaLnBrk="0" hangingPunct="0">
              <a:buFontTx/>
              <a:buChar char="•"/>
            </a:pPr>
            <a:r>
              <a:rPr lang="en-US" sz="2800"/>
              <a:t>Signifikansi HT</a:t>
            </a:r>
          </a:p>
          <a:p>
            <a:pPr eaLnBrk="0" hangingPunct="0">
              <a:buFontTx/>
              <a:buChar char="•"/>
            </a:pPr>
            <a:r>
              <a:rPr lang="en-US" sz="2800"/>
              <a:t>Patofisiologi HT</a:t>
            </a:r>
          </a:p>
          <a:p>
            <a:pPr eaLnBrk="0" hangingPunct="0">
              <a:buFontTx/>
              <a:buChar char="•"/>
            </a:pPr>
            <a:r>
              <a:rPr lang="en-US" sz="2800"/>
              <a:t>Kelompok risti  HT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4572000" y="3276600"/>
            <a:ext cx="3810000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lang="en-US" sz="2800" b="1"/>
              <a:t>Distrib geografi HT</a:t>
            </a:r>
          </a:p>
          <a:p>
            <a:pPr eaLnBrk="0" hangingPunct="0">
              <a:buFontTx/>
              <a:buChar char="•"/>
            </a:pPr>
            <a:r>
              <a:rPr lang="en-US" sz="2800" b="1"/>
              <a:t>Trend Waktu HT</a:t>
            </a:r>
          </a:p>
          <a:p>
            <a:pPr eaLnBrk="0" hangingPunct="0">
              <a:buFontTx/>
              <a:buChar char="•"/>
            </a:pPr>
            <a:r>
              <a:rPr lang="en-US" sz="2800" b="1"/>
              <a:t>Faktor Risiko HT</a:t>
            </a:r>
          </a:p>
          <a:p>
            <a:pPr eaLnBrk="0" hangingPunct="0">
              <a:buFontTx/>
              <a:buChar char="•"/>
            </a:pPr>
            <a:r>
              <a:rPr lang="en-US" sz="2800" b="1"/>
              <a:t>Cegah kendali HT</a:t>
            </a:r>
          </a:p>
          <a:p>
            <a:pPr eaLnBrk="0" hangingPunct="0">
              <a:buFontTx/>
              <a:buChar char="•"/>
            </a:pPr>
            <a:r>
              <a:rPr lang="en-US" sz="2800" b="1"/>
              <a:t>Area litbang HT</a:t>
            </a:r>
          </a:p>
          <a:p>
            <a:pPr eaLnBrk="0" hangingPunct="0"/>
            <a:endParaRPr lang="en-US" sz="28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868362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FFCC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INTERVENSI KESMAS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marL="571500" indent="-571500" eaLnBrk="1" hangingPunct="1">
              <a:buClr>
                <a:srgbClr val="FFCC00"/>
              </a:buClr>
            </a:pPr>
            <a:r>
              <a:rPr lang="en-US" smtClean="0"/>
              <a:t>Model Composit Kendali HT  Komunitas McCellen &amp; Wilber. </a:t>
            </a:r>
          </a:p>
          <a:p>
            <a:pPr marL="571500" indent="-571500" eaLnBrk="1" hangingPunct="1">
              <a:buClr>
                <a:srgbClr val="FFCC00"/>
              </a:buClr>
            </a:pPr>
            <a:r>
              <a:rPr lang="en-US" smtClean="0"/>
              <a:t>Memotivasi  individu rentan utk ikut skrining &amp; diobati</a:t>
            </a:r>
          </a:p>
          <a:p>
            <a:pPr marL="571500" indent="-571500" eaLnBrk="1" hangingPunct="1">
              <a:buClr>
                <a:srgbClr val="FFCC00"/>
              </a:buClr>
            </a:pPr>
            <a:r>
              <a:rPr lang="en-US" smtClean="0"/>
              <a:t>Siapkan nakes utk berespon  secara tepat.</a:t>
            </a:r>
          </a:p>
          <a:p>
            <a:pPr marL="571500" indent="-571500" eaLnBrk="1" hangingPunct="1">
              <a:buClr>
                <a:srgbClr val="FFCC00"/>
              </a:buClr>
            </a:pPr>
            <a:r>
              <a:rPr lang="en-US" smtClean="0"/>
              <a:t>Program berhasil tingkatkan kewaspadaan, pengobatan &amp; keterkendalian pd 1970an.</a:t>
            </a:r>
          </a:p>
          <a:p>
            <a:pPr marL="571500" indent="-571500" eaLnBrk="1" hangingPunct="1">
              <a:buClr>
                <a:srgbClr val="FFCC00"/>
              </a:buClr>
            </a:pPr>
            <a:r>
              <a:rPr lang="en-US" smtClean="0"/>
              <a:t>Aspek penting lainnya adalah pengaruh pd faktor risiko CVD</a:t>
            </a:r>
            <a:endParaRPr lang="en-US" smtClean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198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98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98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98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98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98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98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98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98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98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98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5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868362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FFCC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INTERVENSI KESMAS</a:t>
            </a:r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marL="571500" indent="-571500" eaLnBrk="1" hangingPunct="1">
              <a:buClr>
                <a:srgbClr val="FFCC00"/>
              </a:buClr>
            </a:pPr>
            <a:r>
              <a:rPr lang="en-US" sz="2800" smtClean="0"/>
              <a:t>Kelomp kerja  cegah primer HT sarankan kompanye cegah primer HT, meliputi:</a:t>
            </a:r>
          </a:p>
          <a:p>
            <a:pPr marL="839788" lvl="1" indent="-495300" eaLnBrk="1" hangingPunct="1">
              <a:buClr>
                <a:srgbClr val="FFCC00"/>
              </a:buClr>
            </a:pPr>
            <a:r>
              <a:rPr lang="en-US" sz="2800" smtClean="0"/>
              <a:t>Prog Pddk  ttg peranan gaya hidup pd etiologi HT</a:t>
            </a:r>
          </a:p>
          <a:p>
            <a:pPr marL="839788" lvl="1" indent="-495300" eaLnBrk="1" hangingPunct="1">
              <a:buClr>
                <a:srgbClr val="FFCC00"/>
              </a:buClr>
            </a:pPr>
            <a:r>
              <a:rPr lang="en-US" sz="2800" smtClean="0"/>
              <a:t>Prog pddk utk industri makanan &amp;  institusi layanan makanan.</a:t>
            </a:r>
          </a:p>
          <a:p>
            <a:pPr marL="839788" lvl="1" indent="-495300" eaLnBrk="1" hangingPunct="1">
              <a:buClr>
                <a:srgbClr val="FFCC00"/>
              </a:buClr>
            </a:pPr>
            <a:r>
              <a:rPr lang="en-US" sz="2800" smtClean="0"/>
              <a:t>Pddk &amp; program pendukung  nakes profesional</a:t>
            </a:r>
            <a:endParaRPr lang="en-US" smtClean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10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10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10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10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10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10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10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210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10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4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5438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FFCC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AREA LIBANG MASA DEPAN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56792"/>
            <a:ext cx="8915400" cy="3200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rgbClr val="FFCC00"/>
              </a:buClr>
            </a:pPr>
            <a:r>
              <a:rPr lang="en-US" sz="2600" dirty="0" err="1" smtClean="0"/>
              <a:t>Evaluasi</a:t>
            </a:r>
            <a:r>
              <a:rPr lang="en-US" sz="2600" dirty="0" smtClean="0"/>
              <a:t> </a:t>
            </a:r>
            <a:r>
              <a:rPr lang="en-US" sz="2600" dirty="0" err="1" smtClean="0"/>
              <a:t>cos-efectiv</a:t>
            </a:r>
            <a:r>
              <a:rPr lang="en-US" sz="2600" dirty="0" smtClean="0"/>
              <a:t>  </a:t>
            </a:r>
            <a:r>
              <a:rPr lang="en-US" sz="2600" dirty="0" err="1" smtClean="0"/>
              <a:t>prog</a:t>
            </a:r>
            <a:r>
              <a:rPr lang="en-US" sz="2600" dirty="0" smtClean="0"/>
              <a:t> </a:t>
            </a:r>
            <a:r>
              <a:rPr lang="en-US" sz="2600" dirty="0" err="1" smtClean="0"/>
              <a:t>comunitas</a:t>
            </a:r>
            <a:r>
              <a:rPr lang="en-US" sz="2600" dirty="0" smtClean="0"/>
              <a:t>. </a:t>
            </a:r>
            <a:r>
              <a:rPr lang="en-US" sz="2600" dirty="0" err="1" smtClean="0"/>
              <a:t>Sasaran</a:t>
            </a:r>
            <a:r>
              <a:rPr lang="en-US" sz="2600" dirty="0" smtClean="0"/>
              <a:t>  </a:t>
            </a:r>
            <a:r>
              <a:rPr lang="en-US" sz="2600" dirty="0" err="1" smtClean="0"/>
              <a:t>kendali</a:t>
            </a:r>
            <a:r>
              <a:rPr lang="en-US" sz="2600" dirty="0" smtClean="0"/>
              <a:t> HT pd </a:t>
            </a:r>
            <a:r>
              <a:rPr lang="en-US" sz="2600" dirty="0" err="1" smtClean="0"/>
              <a:t>seluruh</a:t>
            </a:r>
            <a:r>
              <a:rPr lang="en-US" sz="2600" dirty="0" smtClean="0"/>
              <a:t> </a:t>
            </a:r>
            <a:r>
              <a:rPr lang="en-US" sz="2600" dirty="0" err="1" smtClean="0"/>
              <a:t>komunitas</a:t>
            </a:r>
            <a:r>
              <a:rPr lang="en-US" sz="2600" dirty="0" smtClean="0"/>
              <a:t>.</a:t>
            </a:r>
          </a:p>
          <a:p>
            <a:pPr eaLnBrk="1" hangingPunct="1">
              <a:lnSpc>
                <a:spcPct val="80000"/>
              </a:lnSpc>
              <a:buClr>
                <a:srgbClr val="FFCC00"/>
              </a:buClr>
            </a:pPr>
            <a:r>
              <a:rPr lang="en-US" sz="2600" dirty="0" err="1" smtClean="0"/>
              <a:t>Nilai</a:t>
            </a:r>
            <a:r>
              <a:rPr lang="en-US" sz="2600" dirty="0" smtClean="0"/>
              <a:t>  </a:t>
            </a:r>
            <a:r>
              <a:rPr lang="en-US" sz="2600" dirty="0" err="1" smtClean="0"/>
              <a:t>menfaat</a:t>
            </a:r>
            <a:r>
              <a:rPr lang="en-US" sz="2600" dirty="0" smtClean="0"/>
              <a:t> </a:t>
            </a:r>
            <a:r>
              <a:rPr lang="en-US" sz="2600" dirty="0" err="1" smtClean="0"/>
              <a:t>prog</a:t>
            </a:r>
            <a:r>
              <a:rPr lang="en-US" sz="2600" dirty="0" smtClean="0"/>
              <a:t> </a:t>
            </a:r>
            <a:r>
              <a:rPr lang="en-US" sz="2600" dirty="0" err="1" smtClean="0"/>
              <a:t>cegah</a:t>
            </a:r>
            <a:r>
              <a:rPr lang="en-US" sz="2600" dirty="0" smtClean="0"/>
              <a:t> primer </a:t>
            </a:r>
          </a:p>
          <a:p>
            <a:pPr lvl="1" eaLnBrk="1" hangingPunct="1">
              <a:lnSpc>
                <a:spcPct val="80000"/>
              </a:lnSpc>
              <a:buClr>
                <a:srgbClr val="FFCC00"/>
              </a:buClr>
              <a:buFont typeface="Wingdings" pitchFamily="2" charset="2"/>
              <a:buChar char="§"/>
            </a:pP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HT </a:t>
            </a:r>
            <a:r>
              <a:rPr lang="en-US" dirty="0" err="1" smtClean="0"/>
              <a:t>dlm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endParaRPr lang="en-US" dirty="0" smtClean="0"/>
          </a:p>
          <a:p>
            <a:pPr lvl="1" eaLnBrk="1" hangingPunct="1">
              <a:lnSpc>
                <a:spcPct val="80000"/>
              </a:lnSpc>
              <a:buClr>
                <a:srgbClr val="FFCC00"/>
              </a:buClr>
              <a:buFont typeface="Wingdings" pitchFamily="2" charset="2"/>
              <a:buChar char="§"/>
            </a:pP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kendali</a:t>
            </a:r>
            <a:r>
              <a:rPr lang="en-US" dirty="0" smtClean="0"/>
              <a:t> HT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r>
              <a:rPr lang="en-US" dirty="0" smtClean="0"/>
              <a:t>.</a:t>
            </a:r>
          </a:p>
          <a:p>
            <a:pPr eaLnBrk="1" hangingPunct="1">
              <a:lnSpc>
                <a:spcPct val="80000"/>
              </a:lnSpc>
              <a:buClr>
                <a:srgbClr val="FFCC00"/>
              </a:buClr>
            </a:pPr>
            <a:r>
              <a:rPr lang="en-US" sz="2600" dirty="0" err="1" smtClean="0"/>
              <a:t>Riset</a:t>
            </a:r>
            <a:r>
              <a:rPr lang="en-US" sz="2600" dirty="0" smtClean="0"/>
              <a:t> </a:t>
            </a:r>
            <a:r>
              <a:rPr lang="en-US" sz="2600" dirty="0" err="1" smtClean="0"/>
              <a:t>utk</a:t>
            </a:r>
            <a:r>
              <a:rPr lang="en-US" sz="2600" dirty="0" smtClean="0"/>
              <a:t> </a:t>
            </a:r>
            <a:r>
              <a:rPr lang="en-US" sz="2600" dirty="0" err="1" smtClean="0"/>
              <a:t>kembangkan</a:t>
            </a:r>
            <a:r>
              <a:rPr lang="en-US" sz="2600" dirty="0" smtClean="0"/>
              <a:t> </a:t>
            </a:r>
            <a:r>
              <a:rPr lang="en-US" sz="2600" dirty="0" err="1" smtClean="0"/>
              <a:t>strategi</a:t>
            </a:r>
            <a:r>
              <a:rPr lang="en-US" sz="2600" dirty="0" smtClean="0"/>
              <a:t>  </a:t>
            </a:r>
            <a:r>
              <a:rPr lang="en-US" sz="2600" dirty="0" err="1" smtClean="0"/>
              <a:t>integrasi</a:t>
            </a:r>
            <a:r>
              <a:rPr lang="en-US" sz="2600" dirty="0" smtClean="0"/>
              <a:t> </a:t>
            </a:r>
            <a:r>
              <a:rPr lang="en-US" sz="2600" dirty="0" err="1" smtClean="0"/>
              <a:t>kegiatan</a:t>
            </a:r>
            <a:r>
              <a:rPr lang="en-US" sz="2600" dirty="0" smtClean="0"/>
              <a:t> </a:t>
            </a:r>
            <a:r>
              <a:rPr lang="en-US" sz="2600" dirty="0" err="1" smtClean="0"/>
              <a:t>cegah</a:t>
            </a:r>
            <a:r>
              <a:rPr lang="en-US" sz="2600" dirty="0" smtClean="0"/>
              <a:t> HT pd </a:t>
            </a:r>
            <a:r>
              <a:rPr lang="en-US" sz="2600" dirty="0" err="1" smtClean="0"/>
              <a:t>prektek</a:t>
            </a:r>
            <a:r>
              <a:rPr lang="en-US" sz="2600" dirty="0" smtClean="0"/>
              <a:t> </a:t>
            </a:r>
            <a:r>
              <a:rPr lang="en-US" sz="2600" dirty="0" err="1" smtClean="0"/>
              <a:t>yankes</a:t>
            </a:r>
            <a:r>
              <a:rPr lang="en-US" sz="2600" dirty="0" smtClean="0"/>
              <a:t> primer.</a:t>
            </a:r>
          </a:p>
          <a:p>
            <a:pPr eaLnBrk="1" hangingPunct="1">
              <a:lnSpc>
                <a:spcPct val="80000"/>
              </a:lnSpc>
              <a:buClr>
                <a:srgbClr val="FFCC00"/>
              </a:buClr>
            </a:pPr>
            <a:r>
              <a:rPr lang="en-US" sz="2600" dirty="0" err="1" smtClean="0"/>
              <a:t>Riset</a:t>
            </a:r>
            <a:r>
              <a:rPr lang="en-US" sz="2600" dirty="0" smtClean="0"/>
              <a:t> </a:t>
            </a:r>
            <a:r>
              <a:rPr lang="en-US" sz="2600" dirty="0" err="1" smtClean="0"/>
              <a:t>determinan</a:t>
            </a:r>
            <a:r>
              <a:rPr lang="en-US" sz="2600" dirty="0" smtClean="0"/>
              <a:t>  HT  pd </a:t>
            </a:r>
            <a:r>
              <a:rPr lang="en-US" sz="2600" dirty="0" err="1" smtClean="0"/>
              <a:t>tk</a:t>
            </a:r>
            <a:r>
              <a:rPr lang="en-US" sz="2600" dirty="0" smtClean="0"/>
              <a:t> </a:t>
            </a:r>
            <a:r>
              <a:rPr lang="en-US" sz="2600" dirty="0" err="1" smtClean="0"/>
              <a:t>populasi</a:t>
            </a:r>
            <a:r>
              <a:rPr lang="en-US" sz="2600" dirty="0" smtClean="0"/>
              <a:t>; </a:t>
            </a:r>
            <a:r>
              <a:rPr lang="en-US" sz="2600" dirty="0" err="1" smtClean="0"/>
              <a:t>faktor</a:t>
            </a:r>
            <a:r>
              <a:rPr lang="en-US" sz="2600" dirty="0" smtClean="0"/>
              <a:t> </a:t>
            </a:r>
            <a:r>
              <a:rPr lang="en-US" sz="2600" dirty="0" err="1" smtClean="0"/>
              <a:t>risiko</a:t>
            </a:r>
            <a:r>
              <a:rPr lang="en-US" sz="2600" dirty="0" smtClean="0"/>
              <a:t> </a:t>
            </a:r>
            <a:r>
              <a:rPr lang="en-US" sz="2600" dirty="0" err="1" smtClean="0"/>
              <a:t>kepatuhan</a:t>
            </a:r>
            <a:r>
              <a:rPr lang="en-US" sz="2600" dirty="0" smtClean="0"/>
              <a:t> </a:t>
            </a:r>
            <a:r>
              <a:rPr lang="en-US" sz="2600" dirty="0" err="1" smtClean="0"/>
              <a:t>individu</a:t>
            </a:r>
            <a:r>
              <a:rPr lang="en-US" sz="2600" dirty="0" smtClean="0"/>
              <a:t> &amp; </a:t>
            </a:r>
            <a:r>
              <a:rPr lang="en-US" sz="2600" dirty="0" err="1" smtClean="0"/>
              <a:t>mekanismenya</a:t>
            </a:r>
            <a:r>
              <a:rPr lang="en-US" sz="2600" dirty="0" smtClean="0"/>
              <a:t>.</a:t>
            </a:r>
          </a:p>
          <a:p>
            <a:pPr eaLnBrk="1" hangingPunct="1">
              <a:lnSpc>
                <a:spcPct val="80000"/>
              </a:lnSpc>
              <a:buClr>
                <a:srgbClr val="FFCC00"/>
              </a:buClr>
            </a:pPr>
            <a:r>
              <a:rPr lang="en-US" sz="2600" dirty="0" err="1" smtClean="0"/>
              <a:t>Riset</a:t>
            </a:r>
            <a:r>
              <a:rPr lang="en-US" sz="2600" dirty="0" smtClean="0"/>
              <a:t> </a:t>
            </a:r>
            <a:r>
              <a:rPr lang="en-US" sz="2600" dirty="0" err="1" smtClean="0"/>
              <a:t>ttg</a:t>
            </a:r>
            <a:r>
              <a:rPr lang="en-US" sz="2600" dirty="0" smtClean="0"/>
              <a:t> </a:t>
            </a:r>
            <a:r>
              <a:rPr lang="en-US" sz="2600" dirty="0" err="1" smtClean="0"/>
              <a:t>faktor</a:t>
            </a:r>
            <a:r>
              <a:rPr lang="en-US" sz="2600" dirty="0" smtClean="0"/>
              <a:t> </a:t>
            </a:r>
            <a:r>
              <a:rPr lang="en-US" sz="2600" dirty="0" err="1" smtClean="0"/>
              <a:t>kendali</a:t>
            </a:r>
            <a:r>
              <a:rPr lang="en-US" sz="2600" dirty="0" smtClean="0"/>
              <a:t> HT pd </a:t>
            </a:r>
            <a:r>
              <a:rPr lang="en-US" sz="2600" dirty="0" err="1" smtClean="0"/>
              <a:t>warga</a:t>
            </a:r>
            <a:r>
              <a:rPr lang="en-US" sz="2600" dirty="0" smtClean="0"/>
              <a:t> </a:t>
            </a:r>
            <a:r>
              <a:rPr lang="en-US" sz="2600" dirty="0" err="1" smtClean="0"/>
              <a:t>hitam</a:t>
            </a:r>
            <a:r>
              <a:rPr lang="en-US" sz="2600" dirty="0" smtClean="0"/>
              <a:t> &amp; </a:t>
            </a:r>
            <a:r>
              <a:rPr lang="en-US" sz="2600" dirty="0" err="1" smtClean="0"/>
              <a:t>minoritas</a:t>
            </a:r>
            <a:r>
              <a:rPr lang="en-US" sz="2600" dirty="0" smtClean="0"/>
              <a:t> lain.</a:t>
            </a:r>
          </a:p>
          <a:p>
            <a:pPr eaLnBrk="1" hangingPunct="1">
              <a:lnSpc>
                <a:spcPct val="80000"/>
              </a:lnSpc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2209800"/>
            <a:ext cx="7543800" cy="1905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9600" b="1" smtClean="0">
                <a:solidFill>
                  <a:srgbClr val="FFFF00"/>
                </a:solidFill>
                <a:latin typeface="Curlz MT" pitchFamily="82" charset="0"/>
              </a:rPr>
              <a:t>Terima Kasih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944562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>
                <a:solidFill>
                  <a:srgbClr val="FFCC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PENGERTIAN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382000" cy="4800600"/>
          </a:xfrm>
        </p:spPr>
        <p:txBody>
          <a:bodyPr/>
          <a:lstStyle/>
          <a:p>
            <a:pPr marL="571500" indent="-571500" eaLnBrk="1" hangingPunct="1"/>
            <a:r>
              <a:rPr lang="en-US" smtClean="0"/>
              <a:t>HT adalah level tek darah sistolk /diast yg tingkatkan risiko sakit &amp; matian.</a:t>
            </a:r>
          </a:p>
          <a:p>
            <a:pPr marL="571500" indent="-571500" eaLnBrk="1" hangingPunct="1"/>
            <a:r>
              <a:rPr lang="en-US" smtClean="0"/>
              <a:t>Defenisi: TDS ≥ 140; TDD ≥ 90; ada riwayat HT meski TD normal  </a:t>
            </a:r>
          </a:p>
          <a:p>
            <a:pPr marL="571500" indent="-571500" eaLnBrk="1" hangingPunct="1"/>
            <a:r>
              <a:rPr lang="en-US" smtClean="0"/>
              <a:t>Di AS prev  meningkat sesuai dg umur pd 18-24</a:t>
            </a:r>
            <a:r>
              <a:rPr lang="en-US" baseline="30000" smtClean="0"/>
              <a:t>th</a:t>
            </a:r>
            <a:r>
              <a:rPr lang="en-US" smtClean="0"/>
              <a:t> (4%); pd &gt; 80 (65%)</a:t>
            </a:r>
          </a:p>
          <a:p>
            <a:pPr marL="571500" indent="-571500" eaLnBrk="1" hangingPunct="1"/>
            <a:r>
              <a:rPr lang="en-US" smtClean="0"/>
              <a:t>Utk tujuan pantau &amp; kendali defenisi HT berdasar tk TD sistolok &amp; diastolik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72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5438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>
                <a:solidFill>
                  <a:srgbClr val="FFCC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KLASIFIKASI</a:t>
            </a:r>
          </a:p>
        </p:txBody>
      </p:sp>
      <p:graphicFrame>
        <p:nvGraphicFramePr>
          <p:cNvPr id="206905" name="Group 57"/>
          <p:cNvGraphicFramePr>
            <a:graphicFrameLocks noGrp="1"/>
          </p:cNvGraphicFramePr>
          <p:nvPr>
            <p:ph idx="1"/>
          </p:nvPr>
        </p:nvGraphicFramePr>
        <p:xfrm>
          <a:off x="304800" y="1719263"/>
          <a:ext cx="8610600" cy="4681540"/>
        </p:xfrm>
        <a:graphic>
          <a:graphicData uri="http://schemas.openxmlformats.org/drawingml/2006/table">
            <a:tbl>
              <a:tblPr/>
              <a:tblGrid>
                <a:gridCol w="2443163"/>
                <a:gridCol w="1731962"/>
                <a:gridCol w="1565275"/>
                <a:gridCol w="2870200"/>
              </a:tblGrid>
              <a:tr h="55562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Katagori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Tek darah (mm Hg)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Anjuran Pemantauan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7213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Sistolik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Diastolik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490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Normal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&lt; 130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&lt; 85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Control 2 th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Normal Tinggi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130-139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85-89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Control 1 th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Hipertensi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7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Ringan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140-159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90-99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Chek dlm 2 bl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Sedang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160-179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100-109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Nilai &amp; rujuk  1 bl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Berat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180-209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110-119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Nilai &amp; rujuk  1 mg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Sangat berat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≥ 210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≥120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Rujuk segera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20688"/>
            <a:ext cx="7543800" cy="59851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BESAR MASALAH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648200"/>
          </a:xfrm>
        </p:spPr>
        <p:txBody>
          <a:bodyPr/>
          <a:lstStyle/>
          <a:p>
            <a:pPr eaLnBrk="1" hangingPunct="1">
              <a:buClr>
                <a:srgbClr val="FFCC00"/>
              </a:buClr>
              <a:buFont typeface="Wingdings" pitchFamily="2" charset="2"/>
              <a:buChar char="q"/>
            </a:pPr>
            <a:r>
              <a:rPr lang="en-US" sz="2600" smtClean="0"/>
              <a:t>Berkontribusi secara substansial  thd: </a:t>
            </a:r>
          </a:p>
          <a:p>
            <a:pPr lvl="1" eaLnBrk="1" hangingPunct="1">
              <a:buClr>
                <a:srgbClr val="FFCC00"/>
              </a:buClr>
              <a:buFontTx/>
              <a:buChar char="•"/>
            </a:pPr>
            <a:r>
              <a:rPr lang="en-US" smtClean="0"/>
              <a:t>Risiko PJK, trombo-embolik, stroke, &amp; komplikasi lanjut atherosklerosis</a:t>
            </a:r>
          </a:p>
          <a:p>
            <a:pPr lvl="1" eaLnBrk="1" hangingPunct="1">
              <a:buClr>
                <a:srgbClr val="FFCC00"/>
              </a:buClr>
              <a:buFontTx/>
              <a:buChar char="•"/>
            </a:pPr>
            <a:r>
              <a:rPr lang="en-US" smtClean="0"/>
              <a:t>Keusakan jantung, otak &amp; ginjal</a:t>
            </a:r>
          </a:p>
          <a:p>
            <a:pPr eaLnBrk="1" hangingPunct="1">
              <a:buClr>
                <a:srgbClr val="FFCC00"/>
              </a:buClr>
              <a:buFont typeface="Wingdings" pitchFamily="2" charset="2"/>
              <a:buChar char="q"/>
            </a:pPr>
            <a:r>
              <a:rPr lang="en-US" sz="2600" smtClean="0"/>
              <a:t>1986-1988, cacad akibat HT saja (31 Juta).</a:t>
            </a:r>
          </a:p>
          <a:p>
            <a:pPr eaLnBrk="1" hangingPunct="1">
              <a:buClr>
                <a:srgbClr val="FFCC00"/>
              </a:buClr>
              <a:buFont typeface="Wingdings" pitchFamily="2" charset="2"/>
              <a:buChar char="q"/>
            </a:pPr>
            <a:r>
              <a:rPr lang="en-US" sz="2600" smtClean="0"/>
              <a:t>Bersama PJK &amp; Stroke (9 juta)</a:t>
            </a:r>
          </a:p>
          <a:p>
            <a:pPr eaLnBrk="1" hangingPunct="1">
              <a:buClr>
                <a:srgbClr val="FFCC00"/>
              </a:buClr>
              <a:buFont typeface="Wingdings" pitchFamily="2" charset="2"/>
              <a:buChar char="q"/>
            </a:pPr>
            <a:r>
              <a:rPr lang="en-US" sz="2600" smtClean="0"/>
              <a:t>Kini sekitar  50 juta pddk AS alami HT turun 10 % dari 10 th yl</a:t>
            </a:r>
          </a:p>
          <a:p>
            <a:pPr eaLnBrk="1" hangingPunct="1">
              <a:buClr>
                <a:srgbClr val="FFCC00"/>
              </a:buClr>
              <a:buFont typeface="Wingdings" pitchFamily="2" charset="2"/>
              <a:buChar char="q"/>
            </a:pPr>
            <a:r>
              <a:rPr lang="en-US" sz="2600" smtClean="0"/>
              <a:t>Pd 1991, biaya ekonomi:HT  $ 13.7 milyar; stroke $15,6 milyar; PJK $ 44,5 milyar</a:t>
            </a: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73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7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7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/>
      <p:bldP spid="7373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FFCC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MASALAH HIPERTENSI </a:t>
            </a:r>
            <a:br>
              <a:rPr lang="en-US" smtClean="0">
                <a:solidFill>
                  <a:srgbClr val="FFCC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</a:br>
            <a:r>
              <a:rPr lang="en-US" smtClean="0">
                <a:solidFill>
                  <a:srgbClr val="FFCC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DI BERBAGAI NEGARA</a:t>
            </a:r>
          </a:p>
        </p:txBody>
      </p:sp>
      <p:graphicFrame>
        <p:nvGraphicFramePr>
          <p:cNvPr id="214336" name="Group 320"/>
          <p:cNvGraphicFramePr>
            <a:graphicFrameLocks noGrp="1"/>
          </p:cNvGraphicFramePr>
          <p:nvPr>
            <p:ph idx="1"/>
          </p:nvPr>
        </p:nvGraphicFramePr>
        <p:xfrm>
          <a:off x="457200" y="1719263"/>
          <a:ext cx="8229600" cy="4819970"/>
        </p:xfrm>
        <a:graphic>
          <a:graphicData uri="http://schemas.openxmlformats.org/drawingml/2006/table">
            <a:tbl>
              <a:tblPr/>
              <a:tblGrid>
                <a:gridCol w="1309688"/>
                <a:gridCol w="1216025"/>
                <a:gridCol w="993775"/>
                <a:gridCol w="992187"/>
                <a:gridCol w="938213"/>
                <a:gridCol w="2779712"/>
              </a:tblGrid>
              <a:tr h="4968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Negara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Prevalen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tahu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berobat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Efektif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Sumber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88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Amerika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68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54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27,4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Kaplan, 2002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475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Austria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25-30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50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33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Hitzenberger, 1999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88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Belanda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31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80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82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70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van-Rossum et al., 2000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88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Yunani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28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61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54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Stergiou, 1999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1863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Malaysia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26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48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Srinivas, 1998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88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Indonesia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29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50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10-20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Raharjo, 1991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88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Tanzania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26-27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&lt;1 %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Edward, 2000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14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0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5438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FFCC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PATOFISIOLOGI </a:t>
            </a:r>
            <a:r>
              <a:rPr lang="en-US" sz="2400" smtClean="0">
                <a:solidFill>
                  <a:srgbClr val="FFCC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1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114800"/>
          </a:xfrm>
        </p:spPr>
        <p:txBody>
          <a:bodyPr/>
          <a:lstStyle/>
          <a:p>
            <a:pPr eaLnBrk="1" hangingPunct="1">
              <a:buClr>
                <a:srgbClr val="FFCC00"/>
              </a:buClr>
            </a:pPr>
            <a:r>
              <a:rPr lang="en-US" sz="2600" smtClean="0"/>
              <a:t>Kesulitan utama jelaskan mekanis spesifik HT</a:t>
            </a:r>
          </a:p>
          <a:p>
            <a:pPr eaLnBrk="1" hangingPunct="1">
              <a:buClr>
                <a:srgbClr val="FFCC00"/>
              </a:buClr>
            </a:pPr>
            <a:r>
              <a:rPr lang="en-US" sz="2600" smtClean="0"/>
              <a:t>TD diatur berbagai faktor yg saling berhubung</a:t>
            </a:r>
          </a:p>
          <a:p>
            <a:pPr eaLnBrk="1" hangingPunct="1">
              <a:buClr>
                <a:srgbClr val="FFCC00"/>
              </a:buClr>
            </a:pPr>
            <a:r>
              <a:rPr lang="en-US" sz="2600" smtClean="0"/>
              <a:t>HT diinisiasi interaksi fator lingk, prilaku &amp; genet.</a:t>
            </a:r>
          </a:p>
          <a:p>
            <a:pPr eaLnBrk="1" hangingPunct="1">
              <a:buClr>
                <a:srgbClr val="FFCC00"/>
              </a:buClr>
            </a:pPr>
            <a:r>
              <a:rPr lang="en-US" sz="2600" smtClean="0"/>
              <a:t>Stimulus lingk direspon melalui mekanisme psikologik, biologik, &amp; prilaku</a:t>
            </a:r>
          </a:p>
          <a:p>
            <a:pPr eaLnBrk="1" hangingPunct="1">
              <a:buClr>
                <a:srgbClr val="FFCC00"/>
              </a:buClr>
            </a:pPr>
            <a:r>
              <a:rPr lang="en-US" sz="2600" smtClean="0"/>
              <a:t>HT berkembang dlm pengaruh  kumulatif faktor nerohumoral, metabolik &amp; hemodinamik.</a:t>
            </a:r>
          </a:p>
          <a:p>
            <a:pPr eaLnBrk="1" hangingPunct="1">
              <a:buClr>
                <a:srgbClr val="FFCC00"/>
              </a:buClr>
            </a:pPr>
            <a:r>
              <a:rPr lang="en-US" sz="2600" smtClean="0"/>
              <a:t>HT terjadi melalui mekanisme  sistem saraf simpatik, ginjal, renin angiotensin &amp; humoral.</a:t>
            </a: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193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93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93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93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93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93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93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93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93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93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93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93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93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538" grpId="0"/>
      <p:bldP spid="19353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5438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FFCC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PATOFISIOLOGI </a:t>
            </a:r>
            <a:r>
              <a:rPr lang="en-US" sz="2400" smtClean="0">
                <a:solidFill>
                  <a:srgbClr val="FFCC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2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114800"/>
          </a:xfrm>
        </p:spPr>
        <p:txBody>
          <a:bodyPr/>
          <a:lstStyle/>
          <a:p>
            <a:pPr eaLnBrk="1" hangingPunct="1">
              <a:buClr>
                <a:srgbClr val="FFCC00"/>
              </a:buClr>
            </a:pPr>
            <a:r>
              <a:rPr lang="en-US" sz="2600" smtClean="0"/>
              <a:t>Faktor genetik: mekanisme internal yg  atur level TD dasar &amp; respon berbagai stimulus.</a:t>
            </a:r>
          </a:p>
          <a:p>
            <a:pPr eaLnBrk="1" hangingPunct="1">
              <a:buClr>
                <a:srgbClr val="FFCC00"/>
              </a:buClr>
            </a:pPr>
            <a:r>
              <a:rPr lang="en-US" sz="2600" smtClean="0"/>
              <a:t>HT berlanjut dg  perubahan patologi pemb darah  &amp; target organ (Ginjal, jantung,  mata &amp; otak).</a:t>
            </a:r>
          </a:p>
          <a:p>
            <a:pPr eaLnBrk="1" hangingPunct="1">
              <a:buClr>
                <a:srgbClr val="FFCC00"/>
              </a:buClr>
            </a:pPr>
            <a:r>
              <a:rPr lang="en-US" sz="2600" smtClean="0"/>
              <a:t>Perubahan terjadi akibat: </a:t>
            </a:r>
          </a:p>
          <a:p>
            <a:pPr lvl="1" eaLnBrk="1" hangingPunct="1">
              <a:buClr>
                <a:srgbClr val="FFCC00"/>
              </a:buClr>
            </a:pPr>
            <a:r>
              <a:rPr lang="en-US" smtClean="0"/>
              <a:t>Dampak langsung TD</a:t>
            </a:r>
          </a:p>
          <a:p>
            <a:pPr lvl="1" eaLnBrk="1" hangingPunct="1">
              <a:buClr>
                <a:srgbClr val="FFCC00"/>
              </a:buClr>
            </a:pPr>
            <a:r>
              <a:rPr lang="en-US" smtClean="0"/>
              <a:t>Dampak cedera dinding pemb darah </a:t>
            </a:r>
          </a:p>
          <a:p>
            <a:pPr lvl="1" eaLnBrk="1" hangingPunct="1">
              <a:buClr>
                <a:srgbClr val="FFCC00"/>
              </a:buClr>
            </a:pPr>
            <a:r>
              <a:rPr lang="en-US" smtClean="0"/>
              <a:t>Aselerasi perkemb  plak aterosklerosis.</a:t>
            </a:r>
            <a:r>
              <a:rPr lang="en-US" sz="220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07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07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07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07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07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07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07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207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207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07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207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207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07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874" grpId="0"/>
      <p:bldP spid="20787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5438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FFCC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KELOMPOK RISTI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600" smtClean="0"/>
              <a:t>Pd 1970 an, di AS:</a:t>
            </a:r>
          </a:p>
          <a:p>
            <a:pPr eaLnBrk="1" hangingPunct="1">
              <a:lnSpc>
                <a:spcPct val="90000"/>
              </a:lnSpc>
              <a:buClr>
                <a:srgbClr val="FFCC00"/>
              </a:buClr>
              <a:buFont typeface="Wingdings" pitchFamily="2" charset="2"/>
              <a:buChar char="v"/>
            </a:pPr>
            <a:r>
              <a:rPr lang="en-US" sz="2600" smtClean="0"/>
              <a:t>Insiden pd warga hitam  pria 6,8%) wanita (5,5%), warga putih  pria =wanita (2,6%)</a:t>
            </a:r>
          </a:p>
          <a:p>
            <a:pPr eaLnBrk="1" hangingPunct="1">
              <a:lnSpc>
                <a:spcPct val="90000"/>
              </a:lnSpc>
              <a:buClr>
                <a:srgbClr val="FFCC00"/>
              </a:buClr>
              <a:buFont typeface="Wingdings" pitchFamily="2" charset="2"/>
              <a:buChar char="v"/>
            </a:pPr>
            <a:r>
              <a:rPr lang="en-US" sz="2600" smtClean="0"/>
              <a:t>Warga kulit hitam alami HT lebih dini &amp; labih parah daripada kulit putih.</a:t>
            </a:r>
          </a:p>
          <a:p>
            <a:pPr eaLnBrk="1" hangingPunct="1">
              <a:lnSpc>
                <a:spcPct val="90000"/>
              </a:lnSpc>
              <a:buClr>
                <a:srgbClr val="FFCC00"/>
              </a:buClr>
              <a:buFont typeface="Wingdings" pitchFamily="2" charset="2"/>
              <a:buChar char="v"/>
            </a:pPr>
            <a:r>
              <a:rPr lang="en-US" sz="2600" smtClean="0"/>
              <a:t>HT berbading terbalik dg kerja &amp; status sosek.</a:t>
            </a:r>
          </a:p>
          <a:p>
            <a:pPr eaLnBrk="1" hangingPunct="1">
              <a:lnSpc>
                <a:spcPct val="90000"/>
              </a:lnSpc>
              <a:buClr>
                <a:srgbClr val="FFCC00"/>
              </a:buClr>
              <a:buFont typeface="Wingdings" pitchFamily="2" charset="2"/>
              <a:buChar char="v"/>
            </a:pPr>
            <a:r>
              <a:rPr lang="en-US" sz="2600" smtClean="0"/>
              <a:t>Beda antar ras dipengaruhi faktor sosek, pd warga hitam tetap ada meski sosek terkendali.</a:t>
            </a:r>
          </a:p>
          <a:p>
            <a:pPr eaLnBrk="1" hangingPunct="1">
              <a:lnSpc>
                <a:spcPct val="90000"/>
              </a:lnSpc>
              <a:buClr>
                <a:srgbClr val="FFCC00"/>
              </a:buClr>
              <a:buFont typeface="Wingdings" pitchFamily="2" charset="2"/>
              <a:buChar char="v"/>
            </a:pPr>
            <a:r>
              <a:rPr lang="en-US" sz="2600" smtClean="0"/>
              <a:t>TD normal tinggi kel risti, krn level TD pd awal observ adalah prediktor terkuat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194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94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94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94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94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94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94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94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94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94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94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94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94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62" grpId="0"/>
      <p:bldP spid="194563" grpId="0" build="p"/>
    </p:bldLst>
  </p:timing>
</p:sld>
</file>

<file path=ppt/theme/theme1.xml><?xml version="1.0" encoding="utf-8"?>
<a:theme xmlns:a="http://schemas.openxmlformats.org/drawingml/2006/main" name="Electric_Sparkling_Riptide_Powerpoint">
  <a:themeElements>
    <a:clrScheme name="Office Them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Eras Bold ITC"/>
        <a:ea typeface=""/>
        <a:cs typeface=""/>
      </a:majorFont>
      <a:minorFont>
        <a:latin typeface="Kabob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Electric_Sparkling_Riptide_Powerpoint</Template>
  <TotalTime>1</TotalTime>
  <Words>1204</Words>
  <Application>Microsoft Office PowerPoint</Application>
  <PresentationFormat>On-screen Show (4:3)</PresentationFormat>
  <Paragraphs>293</Paragraphs>
  <Slides>23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Electric_Sparkling_Riptide_Powerpoint</vt:lpstr>
      <vt:lpstr>Slide 1</vt:lpstr>
      <vt:lpstr>TUJUAN SESI</vt:lpstr>
      <vt:lpstr>PENGERTIAN</vt:lpstr>
      <vt:lpstr>KLASIFIKASI</vt:lpstr>
      <vt:lpstr>BESAR MASALAH</vt:lpstr>
      <vt:lpstr>MASALAH HIPERTENSI  DI BERBAGAI NEGARA</vt:lpstr>
      <vt:lpstr>PATOFISIOLOGI 1</vt:lpstr>
      <vt:lpstr>PATOFISIOLOGI 2</vt:lpstr>
      <vt:lpstr>KELOMPOK RISTI</vt:lpstr>
      <vt:lpstr>DISTRIBUSI GEOGRAFI</vt:lpstr>
      <vt:lpstr>TREND WAKTU</vt:lpstr>
      <vt:lpstr>FAKTOR RISIKO</vt:lpstr>
      <vt:lpstr>LEVEL FAKTOR RISIKO</vt:lpstr>
      <vt:lpstr>FAKTOR RISIKO  YG DAPAT DIMODIFIKASI</vt:lpstr>
      <vt:lpstr>RISIKO ATRIBUTABEL POPULASI</vt:lpstr>
      <vt:lpstr>PENCEGAHAN 1</vt:lpstr>
      <vt:lpstr>SKRINING</vt:lpstr>
      <vt:lpstr>PENGOBATAN</vt:lpstr>
      <vt:lpstr>ALGORITME TERAPI</vt:lpstr>
      <vt:lpstr>INTERVENSI KESMAS</vt:lpstr>
      <vt:lpstr>INTERVENSI KESMAS</vt:lpstr>
      <vt:lpstr>AREA LIBANG MASA DEPAN</vt:lpstr>
      <vt:lpstr>Slide 23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sri nursari</dc:creator>
  <cp:lastModifiedBy>anin</cp:lastModifiedBy>
  <cp:revision>1</cp:revision>
  <dcterms:created xsi:type="dcterms:W3CDTF">2012-10-07T07:34:08Z</dcterms:created>
  <dcterms:modified xsi:type="dcterms:W3CDTF">2014-06-25T06:26:02Z</dcterms:modified>
</cp:coreProperties>
</file>