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84E0A-3780-4E76-9DEC-890E1A9A81E1}" type="datetimeFigureOut">
              <a:rPr lang="id-ID" smtClean="0"/>
              <a:pPr/>
              <a:t>25/06/2014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A76A-1B42-4BF0-950A-CF52A93C6BB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0E107-F52D-42C3-ACB8-DF548F89F9C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B4B67-6CB4-4FB5-8F9E-FF07E9ED6A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05219-F3CB-4B6E-A7E2-875B61B0BB6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42A0E-AC1C-4FD4-A293-8FDD03525FF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0FE5D-86B3-4443-9587-B2BD66E41E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20A06-8C13-43F5-B688-655101BF364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CA3B7-1FBB-4467-A40E-6FE910F5ABC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3C265-7EF2-4FA6-B60B-28A92C11D31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09A28-6E13-4F4B-BEDB-70775B0087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EA7F6-228A-4F22-813B-66C1958B52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6CA7E-744E-4F5D-861D-7650549C788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78814-B203-4AF1-8DBC-A03F9CBBC5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E80C9-6A97-4238-98CF-21ADFE1196C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6ABBD-4FE0-497B-9A35-D249D0A5D44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705C-1DF4-4647-824F-73909EFE467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1197A-9B9E-48CD-BB22-6391F93844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6B4A7-B601-4CA4-A317-2928763AD08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9230D-22D8-46A1-8F9A-0039A54E537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793D-EB56-49B8-8DF3-CACB936767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F9E70-2C73-4157-BAAA-12FAED93D3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0F50D-3930-497D-B7E8-6F2D15B9D0B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A3A0F-EF94-4C07-93A2-6FC9E51C132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BC414-F9A8-4551-9AF0-C9DE8C44A9C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B111B-0C4C-47C5-B828-3094014E3D3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AC036-7934-4808-AAC1-0BB25D7B839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2F2D1-98A4-4DCB-9C8B-6B6F0AAB2A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282C3-AD56-439E-898E-2FC0F20A9E8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891A7-1F5B-4735-BA46-E1EFEFB9AA2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073E-EBDE-4470-BDAF-7E2552CE6855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1210-9115-473E-9BC3-5F68EC0F34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956F-F7AF-4C81-95C9-166F05778B4A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1247-14A2-486A-B6C1-206EFAAF15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275B-A7CE-444F-8BD9-229238E9FE9C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DD19-EAA0-4364-85E6-08D3BA5B25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CCE5-3F22-42D5-A6F2-38DEE9BA8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A98D-361A-4862-9BCE-66B2F37E711E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F74C-96DB-4213-BB2E-62275FF264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A142-7069-4E56-9C34-1C3F6F287C48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0E6E-2CC9-48B8-9F7A-25FD75154D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D6D3-59B4-4ADF-97CD-A7325BD216B7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7F82-6C73-432C-BE07-A0D1493D35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9560-385E-423B-9FA7-6CB1CF48FEF8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4F-78F9-44A9-9DA1-38B9EC6625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5F0E-6D66-42DB-A47A-7E50689130A5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BF7-15F7-4A50-98A2-D73D17B3B9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8FD1-A05C-44EE-9258-5836486170DD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FAE2-ABCB-4138-AC68-F458A1C4B7D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B554-9730-4D81-A194-D39E3BAD43D3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24AF-C5DA-49E0-9DF7-7C606D459A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5D61-7522-4C58-8C56-E1344E6AA0E5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E4E6-5E1D-493A-AB38-A3BEE8533C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2D851-9660-4AB9-880A-AEEC23BBDAD6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9E27D-0EC1-475C-AE08-B3554CDA8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17430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TRANSISI EPIDEMIOLOGI</a:t>
            </a:r>
            <a:r>
              <a:rPr lang="en-US" sz="44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br>
              <a:rPr lang="en-US" sz="44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endParaRPr lang="en-US" sz="440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564904"/>
            <a:ext cx="3240360" cy="1080120"/>
          </a:xfrm>
        </p:spPr>
        <p:txBody>
          <a:bodyPr/>
          <a:lstStyle/>
          <a:p>
            <a:pPr eaLnBrk="1" hangingPunct="1"/>
            <a:r>
              <a:rPr lang="en-US" sz="1600" b="1" dirty="0" err="1" smtClean="0"/>
              <a:t>Nurul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Wandasari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Singgih</a:t>
            </a:r>
            <a:endParaRPr lang="en-US" sz="1600" b="1" dirty="0" smtClean="0"/>
          </a:p>
          <a:p>
            <a:pPr eaLnBrk="1" hangingPunct="1"/>
            <a:r>
              <a:rPr lang="en-US" sz="1600" b="1" dirty="0" err="1" smtClean="0"/>
              <a:t>Prodi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Kesehatan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Masyarakat</a:t>
            </a:r>
            <a:endParaRPr lang="en-US" sz="1600" b="1" dirty="0" smtClean="0"/>
          </a:p>
          <a:p>
            <a:pPr eaLnBrk="1" hangingPunct="1"/>
            <a:r>
              <a:rPr lang="en-US" sz="1600" b="1" dirty="0" err="1" smtClean="0"/>
              <a:t>Univ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Unggul</a:t>
            </a:r>
            <a:r>
              <a:rPr lang="id-ID" sz="1600" b="1" dirty="0" smtClean="0"/>
              <a:t> 2012-2013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MODEL TRANSISI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AutoNum type="arabicPeriod"/>
            </a:pPr>
            <a:r>
              <a:rPr lang="en-US" sz="2400" smtClean="0"/>
              <a:t>Model klasik – negara –negara Barat</a:t>
            </a:r>
          </a:p>
          <a:p>
            <a:pPr marL="839788" lvl="1" indent="-4953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Char char="v"/>
            </a:pPr>
            <a:r>
              <a:rPr lang="da-DK" sz="2400" smtClean="0"/>
              <a:t>Socio-economic dan peningkatan sanitasi</a:t>
            </a:r>
          </a:p>
          <a:p>
            <a:pPr marL="839788" lvl="1" indent="-4953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Char char="v"/>
            </a:pPr>
            <a:r>
              <a:rPr lang="da-DK" sz="2400" smtClean="0"/>
              <a:t>Perbaikan pelayanan kesehatan</a:t>
            </a:r>
          </a:p>
          <a:p>
            <a:pPr marL="571500" indent="-5715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AutoNum type="arabicPeriod"/>
            </a:pPr>
            <a:r>
              <a:rPr lang="da-DK" sz="2400" smtClean="0"/>
              <a:t>Lambat  – negara-negara berkembang</a:t>
            </a:r>
          </a:p>
          <a:p>
            <a:pPr marL="839788" lvl="1" indent="-4953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Char char="v"/>
            </a:pPr>
            <a:r>
              <a:rPr lang="da-DK" sz="2400" smtClean="0"/>
              <a:t>Peduli kesehatan – sedikit perbaikan sosial ekonomi</a:t>
            </a:r>
          </a:p>
          <a:p>
            <a:pPr marL="839788" lvl="1" indent="-4953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Char char="v"/>
            </a:pPr>
            <a:r>
              <a:rPr lang="da-DK" sz="2400" smtClean="0"/>
              <a:t>Less decline in fertility – population growth</a:t>
            </a:r>
          </a:p>
          <a:p>
            <a:pPr marL="571500" indent="-5715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AutoNum type="arabicPeriod"/>
            </a:pPr>
            <a:r>
              <a:rPr lang="da-DK" sz="2400" smtClean="0"/>
              <a:t>Percepatan – Jepang</a:t>
            </a:r>
          </a:p>
          <a:p>
            <a:pPr marL="839788" lvl="1" indent="-495300" eaLnBrk="1" hangingPunct="1">
              <a:lnSpc>
                <a:spcPct val="80000"/>
              </a:lnSpc>
              <a:buClr>
                <a:srgbClr val="FFCC00"/>
              </a:buClr>
              <a:buSzTx/>
              <a:buFont typeface="Wingdings" pitchFamily="2" charset="2"/>
              <a:buChar char="v"/>
            </a:pPr>
            <a:r>
              <a:rPr lang="da-DK" sz="2400" smtClean="0"/>
              <a:t>Peningkatan Sosek, perbaikan sanitasi dan perbaikan pelayanan kesehatan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KAUSA UTAMA KEMATIAN DI US </a:t>
            </a:r>
            <a:b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TAHUN 1900 &amp; 1967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6576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Pneumonia &amp; influenza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Tuberculosis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Diarrhea &amp; enteritis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Penyakit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jantung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Nephritis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Kecelakaan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Kanker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Diphtheria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Meningitis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endParaRPr lang="en-CA" sz="2000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buFont typeface="Wingdings" pitchFamily="2" charset="2"/>
              <a:buNone/>
            </a:pPr>
            <a:r>
              <a:rPr lang="en-CA" sz="2200" b="1" dirty="0" smtClean="0"/>
              <a:t>1900 (</a:t>
            </a:r>
            <a:r>
              <a:rPr lang="en-CA" sz="2200" b="1" dirty="0" err="1" smtClean="0"/>
              <a:t>pandemik</a:t>
            </a:r>
            <a:r>
              <a:rPr lang="en-CA" sz="2200" b="1" dirty="0" smtClean="0"/>
              <a:t>)</a:t>
            </a:r>
            <a:r>
              <a:rPr lang="en-CA" sz="1500" b="1" dirty="0" smtClean="0"/>
              <a:t> 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19263"/>
            <a:ext cx="3810000" cy="40068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Penyakit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jantung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Kanker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Cerebral hemorrhage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Kecelakaan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Pneumonia &amp; influenza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Penyakit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perinatal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Arteriosklerosis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smtClean="0"/>
              <a:t>Diabetes mellitus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r>
              <a:rPr lang="en-CA" sz="2000" b="1" dirty="0" err="1" smtClean="0"/>
              <a:t>Penyakit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sirkulasi</a:t>
            </a: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</a:pPr>
            <a:endParaRPr lang="en-CA" sz="2000" b="1" dirty="0" smtClean="0"/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buFont typeface="Wingdings" pitchFamily="2" charset="2"/>
              <a:buNone/>
            </a:pPr>
            <a:r>
              <a:rPr lang="en-CA" sz="2200" b="1" dirty="0" smtClean="0"/>
              <a:t>1967 (</a:t>
            </a:r>
            <a:r>
              <a:rPr lang="en-CA" sz="2200" b="1" dirty="0" err="1" smtClean="0"/>
              <a:t>degeneratif</a:t>
            </a:r>
            <a:r>
              <a:rPr lang="en-CA" sz="22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7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7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  <p:bldP spid="24781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924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PENYAKIT INFEKSI</a:t>
            </a:r>
            <a:b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MUNCUL &amp; MUNCUL KEMBALI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1983 – HIV-1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1989 – Hepatitis C Virus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1990 – Hepatitis E Virus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1991 – Venezuelan hemorrhagic fever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1992 – Yellow fever (Kenya)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1993 – Hantavirus Pulmonary Syndrome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mtClean="0"/>
              <a:t>2003 – Severe Acute Respiratory Syndrome (SARS)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Tx/>
              <a:defRPr/>
            </a:pPr>
            <a:r>
              <a:rPr lang="en-US" sz="2800" smtClean="0">
                <a:effectLst>
                  <a:outerShdw blurRad="38100" dist="38100" dir="2700000" algn="tl">
                    <a:srgbClr val="4F747B"/>
                  </a:outerShdw>
                </a:effectLst>
              </a:rPr>
              <a:t>2005 – Avian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TRANSISI NUTRISI (1)</a:t>
            </a:r>
            <a:endParaRPr lang="id-ID" sz="400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49887" name="Group 31"/>
          <p:cNvGraphicFramePr>
            <a:graphicFrameLocks noGrp="1"/>
          </p:cNvGraphicFramePr>
          <p:nvPr>
            <p:ph idx="1"/>
          </p:nvPr>
        </p:nvGraphicFramePr>
        <p:xfrm>
          <a:off x="304800" y="2090738"/>
          <a:ext cx="8839200" cy="3409951"/>
        </p:xfrm>
        <a:graphic>
          <a:graphicData uri="http://schemas.openxmlformats.org/drawingml/2006/table">
            <a:tbl>
              <a:tblPr/>
              <a:tblGrid>
                <a:gridCol w="1100138"/>
                <a:gridCol w="1279525"/>
                <a:gridCol w="1477962"/>
                <a:gridCol w="1544638"/>
                <a:gridCol w="1554162"/>
                <a:gridCol w="1882775"/>
              </a:tblGrid>
              <a:tr h="881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agricultr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Revolusi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agricult 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Revolusi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agricul II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Perubahan perilaku  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Pemburu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Petani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Pertanian: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tunggal,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binatang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ternak.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mulai buat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Agricult: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rotasi &amp;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pupuk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Mekanis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kerja &amp; rmh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tangga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Gaya hidup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santai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Robotisasi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rumah tangga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Kurang gerak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TRANSISI NUTRISI (2)</a:t>
            </a:r>
            <a:endParaRPr lang="id-ID" sz="350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50922" name="Group 42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681538"/>
        </p:xfrm>
        <a:graphic>
          <a:graphicData uri="http://schemas.openxmlformats.org/drawingml/2006/table">
            <a:tbl>
              <a:tblPr/>
              <a:tblGrid>
                <a:gridCol w="838200"/>
                <a:gridCol w="1377950"/>
                <a:gridCol w="1517650"/>
                <a:gridCol w="1371600"/>
                <a:gridCol w="1447800"/>
                <a:gridCol w="1676400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Profil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nutrisi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 agricul-tur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Revolusi agriculturI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Revolisi agricultur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Industria-lisasi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Perubahan prilaku  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Diet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Energi-gizi padat ; plenty animal; no cereals/ diary products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Cereals pre-dominae; little fruits/ vegetables; rarely animal products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More fruits, vegetables, animal products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More animal fat, refined sugar and other foods, less fiber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Kurang gemuk; banyak buah, sayur; kurang kurang  refined 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Status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Robust, lean &amp; tall jarang deficiensi 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Lean, low stature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Defisiensi sering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Tumbuh Stature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Kelebihan BB, gmuk menyebar luas</a:t>
                      </a:r>
                      <a:endParaRPr kumimoji="0" lang="da-DK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Lebih BB, perbaikan kesehatan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TRANSISI NUTRISI (3)</a:t>
            </a:r>
            <a:endParaRPr lang="id-ID" sz="350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51937" name="Group 3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3506788"/>
        </p:xfrm>
        <a:graphic>
          <a:graphicData uri="http://schemas.openxmlformats.org/drawingml/2006/table">
            <a:tbl>
              <a:tblPr/>
              <a:tblGrid>
                <a:gridCol w="1143000"/>
                <a:gridCol w="1371600"/>
                <a:gridCol w="1076325"/>
                <a:gridCol w="1133475"/>
                <a:gridCol w="1676400"/>
                <a:gridCol w="1828800"/>
              </a:tblGrid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Profil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Epid 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Pre agricultur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Revolusi  agricultur 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Revolusi  agricultr II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Industrialisasi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Perubahan perilaku  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Kesakitan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Peny Infeksi , epidemik sedikit; diabetes jarang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Peny endemic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&amp; epidemicbanyak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Infeksi endemik banyak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Peny Infesi turun ; peny kronik, obesit, diabetes banyak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Perbaikan kes: PJK turun, kanker turun perlahan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 b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TRANSISI NUTRISI (4)</a:t>
            </a:r>
            <a:endParaRPr lang="id-ID" sz="3500" b="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55018" name="Group 42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300539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1447800"/>
                <a:gridCol w="1295400"/>
                <a:gridCol w="1524000"/>
                <a:gridCol w="1600200"/>
              </a:tblGrid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Profil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Demogr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Pre agricultur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Revolusi  agricultur 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Revolusi  agricultr II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Industrial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Perubahan perilaku  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Mortalitas &amp; fertilitas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Fertilitas rendah,  mortalitas tinggi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Fertilitas &amp; mortalitas rendah; harapan hidup rendah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Mortalitas &amp; kemudi fertilitas turun; populasi tumbuh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Fertilitas 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Harapan hidup meningkat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Struktur umur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Populasi muda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muda, sedikit yg tua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Beralih ke pop tua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Populasi tua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Populasi tua  75+ meningkat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POLA KEMATIAN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br>
              <a:rPr lang="en-US" smtClean="0">
                <a:solidFill>
                  <a:srgbClr val="FFCC00"/>
                </a:solidFill>
              </a:rPr>
            </a:br>
            <a:endParaRPr lang="en-US" sz="2800" smtClean="0">
              <a:solidFill>
                <a:srgbClr val="FFCC00"/>
              </a:solidFill>
            </a:endParaRPr>
          </a:p>
        </p:txBody>
      </p:sp>
      <p:pic>
        <p:nvPicPr>
          <p:cNvPr id="19459" name="Picture 3" descr="img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7086600" cy="4303713"/>
          </a:xfr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" y="1219200"/>
            <a:ext cx="7669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Sangat Sistematik Tergantung pd pola penyakit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0483" name="Picture 3" descr="img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1000"/>
            <a:ext cx="81534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1507" name="Picture 3" descr="img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8153400" cy="56388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KEMATIAN DI BERLIN, </a:t>
            </a:r>
            <a:b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CA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1715-1980 </a:t>
            </a:r>
            <a:r>
              <a:rPr lang="en-CA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CA" sz="2400" smtClean="0">
                <a:solidFill>
                  <a:srgbClr val="FFCC00"/>
                </a:solidFill>
              </a:rPr>
              <a:t>per 1000 pnddk 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4100" name="Picture 4" descr="imhof mortalit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610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64008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8200" y="6248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>
                <a:latin typeface="Times New Roman" pitchFamily="18" charset="0"/>
              </a:rPr>
              <a:t>Dari Imhof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2531" name="Picture 3" descr="img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8077200" cy="57912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3555" name="Picture 3" descr="img0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229600" cy="5715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4579" name="Picture 3" descr="img0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229600" cy="55626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9248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PENYAKIT TAK MENULAR  UTAMA DI NEGARA MAJU (1)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4267200" cy="4267200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SzTx/>
              <a:buFont typeface="Wingdings" pitchFamily="2" charset="2"/>
              <a:buNone/>
              <a:defRPr/>
            </a:pPr>
            <a:r>
              <a:rPr lang="en-US" sz="2400" smtClean="0"/>
              <a:t>Kardiovaskular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Penyakit jantung koroner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Trombosis vena dalam</a:t>
            </a:r>
          </a:p>
          <a:p>
            <a:pPr eaLnBrk="1" hangingPunct="1">
              <a:buClr>
                <a:srgbClr val="FFCC00"/>
              </a:buClr>
              <a:buSzTx/>
              <a:buFont typeface="Wingdings" pitchFamily="2" charset="2"/>
              <a:buNone/>
              <a:defRPr/>
            </a:pPr>
            <a:r>
              <a:rPr lang="en-US" sz="2400" smtClean="0"/>
              <a:t>Respiratori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Emfisema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Kaknker paru-paru</a:t>
            </a:r>
          </a:p>
          <a:p>
            <a:pPr eaLnBrk="1" hangingPunct="1">
              <a:buClr>
                <a:srgbClr val="FFCC00"/>
              </a:buClr>
              <a:buSzTx/>
              <a:buFont typeface="Wingdings" pitchFamily="2" charset="2"/>
              <a:buNone/>
              <a:defRPr/>
            </a:pPr>
            <a:r>
              <a:rPr lang="en-US" sz="2400" smtClean="0"/>
              <a:t>Genital perempuan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Endometriosis</a:t>
            </a:r>
          </a:p>
          <a:p>
            <a:pPr lvl="1" eaLnBrk="1" hangingPunct="1">
              <a:buClr>
                <a:srgbClr val="FFCC00"/>
              </a:buClr>
              <a:buSzTx/>
              <a:buFont typeface="Wingdings" pitchFamily="2" charset="2"/>
              <a:buChar char="§"/>
              <a:defRPr/>
            </a:pPr>
            <a:r>
              <a:rPr lang="en-US" sz="2400" smtClean="0"/>
              <a:t>Kanker endometrial</a:t>
            </a:r>
            <a:endParaRPr lang="en-US" sz="2400" smtClean="0">
              <a:effectLst>
                <a:outerShdw blurRad="38100" dist="38100" dir="2700000" algn="tl">
                  <a:srgbClr val="4F747B"/>
                </a:outerShdw>
              </a:effectLst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86400" y="2209800"/>
            <a:ext cx="3200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 sz="2400"/>
              <a:t>Payudara</a:t>
            </a:r>
          </a:p>
          <a:p>
            <a:pPr lvl="1">
              <a:buClr>
                <a:srgbClr val="FFCC00"/>
              </a:buClr>
              <a:buFontTx/>
              <a:buChar char="•"/>
            </a:pPr>
            <a:r>
              <a:rPr lang="en-US" sz="2400"/>
              <a:t> Kanker payudara</a:t>
            </a:r>
          </a:p>
          <a:p>
            <a:pPr lvl="1">
              <a:buClr>
                <a:srgbClr val="FFCC00"/>
              </a:buClr>
              <a:buFontTx/>
              <a:buChar char="•"/>
            </a:pPr>
            <a:r>
              <a:rPr lang="en-US" sz="2400"/>
              <a:t> Fibrosis kistik</a:t>
            </a:r>
          </a:p>
          <a:p>
            <a:pPr>
              <a:buClr>
                <a:srgbClr val="FFCC00"/>
              </a:buClr>
            </a:pPr>
            <a:r>
              <a:rPr lang="en-US" sz="2400"/>
              <a:t>Genital laki-laki</a:t>
            </a:r>
          </a:p>
          <a:p>
            <a:pPr lvl="1">
              <a:buClr>
                <a:srgbClr val="FFCC00"/>
              </a:buClr>
              <a:buFontTx/>
              <a:buChar char="•"/>
            </a:pPr>
            <a:r>
              <a:rPr lang="en-US" sz="2400"/>
              <a:t> Kanker prostat</a:t>
            </a:r>
          </a:p>
          <a:p>
            <a:pPr>
              <a:buClr>
                <a:srgbClr val="FFCC00"/>
              </a:buClr>
            </a:pPr>
            <a:r>
              <a:rPr lang="en-US" sz="2400"/>
              <a:t>Metabolik</a:t>
            </a:r>
          </a:p>
          <a:p>
            <a:pPr lvl="1">
              <a:buClr>
                <a:srgbClr val="FFCC00"/>
              </a:buClr>
              <a:buFontTx/>
              <a:buChar char="•"/>
            </a:pPr>
            <a:r>
              <a:rPr lang="en-US" sz="2400"/>
              <a:t> NIDDM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9248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PENYAKIT TAK MENULAR  UTAMA DI NEG BERKEMBANG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419600"/>
          </a:xfr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en-US" sz="2800" smtClean="0"/>
              <a:t>Kemungkinan etiologi infeksi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Sirosis makronodular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Karsinoma hepatoselular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Penyakit jantung rematik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Anemia defisiensi Fe (besi)</a:t>
            </a:r>
          </a:p>
          <a:p>
            <a:pPr eaLnBrk="1" hangingPunct="1">
              <a:buClr>
                <a:srgbClr val="FFCC00"/>
              </a:buClr>
            </a:pPr>
            <a:r>
              <a:rPr lang="en-US" sz="2800" smtClean="0"/>
              <a:t>Berhubungan dg defisiensi nutrisi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Goiter (gondok) endemik</a:t>
            </a: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2800" smtClean="0"/>
              <a:t>Malnutrisi yg terkait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9248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TRANSISI UMUR </a:t>
            </a:r>
            <a:b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5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HARAPAN HIDUP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419600"/>
          </a:xfr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en-US" sz="2800" smtClean="0"/>
              <a:t>Nomaden  	45 tahun</a:t>
            </a:r>
          </a:p>
          <a:p>
            <a:pPr eaLnBrk="1" hangingPunct="1">
              <a:buClr>
                <a:srgbClr val="FFCC00"/>
              </a:buClr>
            </a:pPr>
            <a:r>
              <a:rPr lang="en-US" sz="2800" smtClean="0"/>
              <a:t>Petani 		60 tahun</a:t>
            </a:r>
          </a:p>
          <a:p>
            <a:pPr eaLnBrk="1" hangingPunct="1">
              <a:buClr>
                <a:srgbClr val="FFCC00"/>
              </a:buClr>
            </a:pPr>
            <a:r>
              <a:rPr lang="en-US" sz="2800" smtClean="0"/>
              <a:t>Urban 		75 tahun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KAUSA KEMATIAN</a:t>
            </a:r>
            <a:endParaRPr lang="id-ID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5" name="Picture 3" descr="img0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80010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9699" name="Picture 3" descr="global microbial threa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229600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8200"/>
          </a:xfrm>
        </p:spPr>
        <p:txBody>
          <a:bodyPr/>
          <a:lstStyle/>
          <a:p>
            <a:pPr eaLnBrk="1" hangingPunct="1">
              <a:defRPr/>
            </a:pPr>
            <a:r>
              <a:rPr lang="da-DK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MORTALITAS DI NEW YORK</a:t>
            </a:r>
            <a:endParaRPr lang="en-GB" sz="4000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36725" y="3392488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/>
              <a:t>Figure 1</a:t>
            </a:r>
            <a:endParaRPr lang="en-GB" sz="2400"/>
          </a:p>
        </p:txBody>
      </p:sp>
      <p:pic>
        <p:nvPicPr>
          <p:cNvPr id="30724" name="Picture 4" descr="epi trans 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763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MASALAH KESEHATAN </a:t>
            </a:r>
            <a:b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MASA DATANG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ja-JP" sz="2100" smtClean="0"/>
              <a:t>Perubahan iklim </a:t>
            </a:r>
            <a:r>
              <a:rPr lang="en-US" altLang="ja-JP" sz="2100" smtClean="0">
                <a:ea typeface="ＭＳ Ｐゴシック" charset="-128"/>
              </a:rPr>
              <a:t>&amp;</a:t>
            </a:r>
            <a:r>
              <a:rPr lang="id-ID" altLang="ja-JP" sz="2100" smtClean="0"/>
              <a:t> fluktuasi temperatur ekstrim </a:t>
            </a:r>
            <a:r>
              <a:rPr lang="en-US" altLang="ja-JP" sz="2100" smtClean="0">
                <a:ea typeface="ＭＳ Ｐゴシック" charset="-128"/>
              </a:rPr>
              <a:t>S</a:t>
            </a:r>
            <a:r>
              <a:rPr lang="id-ID" altLang="ja-JP" sz="2100" smtClean="0"/>
              <a:t>ebabkan banjir </a:t>
            </a:r>
            <a:r>
              <a:rPr lang="en-US" altLang="ja-JP" sz="2100" smtClean="0">
                <a:ea typeface="ＭＳ Ｐゴシック" charset="-128"/>
              </a:rPr>
              <a:t>&amp;</a:t>
            </a:r>
            <a:r>
              <a:rPr lang="id-ID" altLang="ja-JP" sz="2100" smtClean="0"/>
              <a:t> KLB malaria, DBD, cholera, </a:t>
            </a:r>
            <a:r>
              <a:rPr lang="en-US" altLang="ja-JP" sz="2100" smtClean="0">
                <a:ea typeface="ＭＳ Ｐゴシック" charset="-128"/>
              </a:rPr>
              <a:t>&amp;</a:t>
            </a:r>
            <a:r>
              <a:rPr lang="id-ID" altLang="ja-JP" sz="2100" smtClean="0"/>
              <a:t> leptospirosis. </a:t>
            </a:r>
            <a:endParaRPr lang="en-US" altLang="ja-JP" sz="21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sz="2100" smtClean="0"/>
              <a:t>Globalisasi </a:t>
            </a:r>
            <a:r>
              <a:rPr lang="en-US" altLang="ja-JP" sz="2100" smtClean="0">
                <a:ea typeface="ＭＳ Ｐゴシック" charset="-128"/>
              </a:rPr>
              <a:t>t</a:t>
            </a:r>
            <a:r>
              <a:rPr lang="id-ID" altLang="ja-JP" sz="2100" smtClean="0"/>
              <a:t>ingkatkan hubungan lintas batas negara </a:t>
            </a:r>
            <a:r>
              <a:rPr lang="en-US" altLang="ja-JP" sz="2100" smtClean="0">
                <a:ea typeface="ＭＳ Ｐゴシック" charset="-128"/>
              </a:rPr>
              <a:t>p</a:t>
            </a:r>
            <a:r>
              <a:rPr lang="id-ID" altLang="ja-JP" sz="2100" smtClean="0"/>
              <a:t>erluas sebaran penyakit akibat tembakau, makan, depresi </a:t>
            </a:r>
            <a:r>
              <a:rPr lang="en-US" altLang="ja-JP" sz="2100" smtClean="0">
                <a:ea typeface="ＭＳ Ｐゴシック" charset="-128"/>
              </a:rPr>
              <a:t>&amp;</a:t>
            </a:r>
            <a:r>
              <a:rPr lang="id-ID" altLang="ja-JP" sz="2100" smtClean="0"/>
              <a:t> teroris. </a:t>
            </a:r>
            <a:endParaRPr lang="en-US" altLang="ja-JP" sz="21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sz="2100" smtClean="0"/>
              <a:t>Penyakit zoonosis SARS, HIV/AIDS, flu burung, </a:t>
            </a:r>
            <a:r>
              <a:rPr lang="en-US" altLang="ja-JP" sz="2100" smtClean="0">
                <a:ea typeface="ＭＳ Ｐゴシック" charset="-128"/>
              </a:rPr>
              <a:t>&amp;</a:t>
            </a:r>
            <a:r>
              <a:rPr lang="id-ID" altLang="ja-JP" sz="2100" smtClean="0"/>
              <a:t> flu babi sering muncul tak terduga; </a:t>
            </a:r>
            <a:endParaRPr lang="en-US" altLang="ja-JP" sz="21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>
                <a:ea typeface="ＭＳ Ｐゴシック" charset="-128"/>
              </a:rPr>
              <a:t>P</a:t>
            </a:r>
            <a:r>
              <a:rPr lang="id-ID" altLang="ja-JP" sz="2100" smtClean="0"/>
              <a:t>enyakit kardiovaskuler, hipertensi, diabetes mellitus, obesitas dan mental meningkat pesat. </a:t>
            </a:r>
            <a:endParaRPr lang="en-US" altLang="ja-JP" sz="21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sz="2100" smtClean="0"/>
              <a:t>Keadaan </a:t>
            </a:r>
            <a:r>
              <a:rPr lang="en-US" altLang="ja-JP" sz="2100" smtClean="0">
                <a:ea typeface="ＭＳ Ｐゴシック" charset="-128"/>
              </a:rPr>
              <a:t>tsb</a:t>
            </a:r>
            <a:r>
              <a:rPr lang="id-ID" altLang="ja-JP" sz="2100" smtClean="0"/>
              <a:t> diperburuk bencana alam, ulah manusia, gaya hidup, prilaku aditif, kekerasan teroris, dan kecelakaan lalulintas. </a:t>
            </a:r>
            <a:endParaRPr lang="en-US" sz="21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 smtClean="0">
                <a:solidFill>
                  <a:srgbClr val="FFCC00"/>
                </a:solidFill>
              </a:rPr>
              <a:t>KEMATIAN  DI BERLIN, </a:t>
            </a:r>
            <a:br>
              <a:rPr lang="en-CA" sz="4000" smtClean="0">
                <a:solidFill>
                  <a:srgbClr val="FFCC00"/>
                </a:solidFill>
              </a:rPr>
            </a:br>
            <a:r>
              <a:rPr lang="en-CA" sz="4000" smtClean="0">
                <a:solidFill>
                  <a:srgbClr val="FFCC00"/>
                </a:solidFill>
              </a:rPr>
              <a:t>1720-1980 </a:t>
            </a:r>
            <a:r>
              <a:rPr lang="en-CA" sz="2400" b="0" smtClean="0">
                <a:solidFill>
                  <a:srgbClr val="FFCC00"/>
                </a:solidFill>
              </a:rPr>
              <a:t>(berdasar kelompok umur)</a:t>
            </a:r>
            <a:r>
              <a:rPr lang="en-CA" sz="3000" smtClean="0"/>
              <a:t> </a:t>
            </a:r>
          </a:p>
        </p:txBody>
      </p:sp>
      <p:pic>
        <p:nvPicPr>
          <p:cNvPr id="5123" name="Picture 3" descr="imhof mortalit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8686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76600" y="53340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latin typeface="Times New Roman" pitchFamily="18" charset="0"/>
              </a:rPr>
              <a:t>Dari Imhof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BEBAN GANDA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altLang="ja-JP" smtClean="0"/>
              <a:t>Perubahan lingkungan global mengusung beban kesmas ganda bagi Indonesia. </a:t>
            </a:r>
            <a:endParaRPr lang="en-US" altLang="ja-JP" smtClean="0">
              <a:ea typeface="ＭＳ Ｐゴシック" charset="-128"/>
            </a:endParaRPr>
          </a:p>
          <a:p>
            <a:pPr eaLnBrk="1" hangingPunct="1"/>
            <a:r>
              <a:rPr lang="id-ID" altLang="ja-JP" smtClean="0"/>
              <a:t>Kematian peny menular </a:t>
            </a:r>
            <a:r>
              <a:rPr lang="en-US" altLang="ja-JP" smtClean="0">
                <a:ea typeface="ＭＳ Ｐゴシック" charset="-128"/>
              </a:rPr>
              <a:t>t</a:t>
            </a:r>
            <a:r>
              <a:rPr lang="id-ID" altLang="ja-JP" smtClean="0"/>
              <a:t>urun, tetapi masih tinggi, 1980 (69,49%), 1986 (60,48%); 1992 (50,72%); 1995 (48,46%) dan 2001 (44,57%). </a:t>
            </a:r>
            <a:endParaRPr lang="en-US" altLang="ja-JP" smtClean="0">
              <a:ea typeface="ＭＳ Ｐゴシック" charset="-128"/>
            </a:endParaRPr>
          </a:p>
          <a:p>
            <a:pPr eaLnBrk="1" hangingPunct="1"/>
            <a:r>
              <a:rPr lang="id-ID" altLang="ja-JP" smtClean="0"/>
              <a:t>Kematian </a:t>
            </a:r>
            <a:r>
              <a:rPr lang="en-US" altLang="ja-JP" smtClean="0">
                <a:ea typeface="ＭＳ Ｐゴシック" charset="-128"/>
              </a:rPr>
              <a:t>PTM</a:t>
            </a:r>
            <a:r>
              <a:rPr lang="id-ID" altLang="ja-JP" smtClean="0"/>
              <a:t> </a:t>
            </a:r>
            <a:r>
              <a:rPr lang="en-US" altLang="ja-JP" smtClean="0">
                <a:ea typeface="ＭＳ Ｐゴシック" charset="-128"/>
              </a:rPr>
              <a:t>t</a:t>
            </a:r>
            <a:r>
              <a:rPr lang="id-ID" altLang="ja-JP" smtClean="0"/>
              <a:t>erliha</a:t>
            </a:r>
            <a:r>
              <a:rPr lang="en-US" altLang="ja-JP" smtClean="0">
                <a:ea typeface="ＭＳ Ｐゴシック" charset="-128"/>
              </a:rPr>
              <a:t>t m</a:t>
            </a:r>
            <a:r>
              <a:rPr lang="id-ID" altLang="ja-JP" smtClean="0"/>
              <a:t>eningkat pesat 1980 (25,4%), 1986 (33,8%), 1992 (43,6%),  1995 (45,4%) dan  2001 (48,5%) (Depkes, 2006). 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543800" cy="190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600" b="1" smtClean="0">
                <a:solidFill>
                  <a:srgbClr val="FFFF00"/>
                </a:solidFill>
                <a:latin typeface="Curlz MT" pitchFamily="82" charset="0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HARAPAN HIDUP SAAT LAHIR DI JERMAN, 1720-1980</a:t>
            </a:r>
          </a:p>
        </p:txBody>
      </p:sp>
      <p:pic>
        <p:nvPicPr>
          <p:cNvPr id="6147" name="Picture 3" descr="imhof mortalit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543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76600" y="60960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latin typeface="Times New Roman" pitchFamily="18" charset="0"/>
              </a:rPr>
              <a:t>From Imhof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KONSEP TRANSISI EPIDEMIOLOGI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038600"/>
          </a:xfrm>
        </p:spPr>
        <p:txBody>
          <a:bodyPr/>
          <a:lstStyle/>
          <a:p>
            <a:pPr marL="571500" indent="-571500" eaLnBrk="1" hangingPunct="1">
              <a:buClr>
                <a:srgbClr val="FFCC00"/>
              </a:buClr>
              <a:buFont typeface="Wingdings" pitchFamily="2" charset="2"/>
              <a:buNone/>
            </a:pPr>
            <a:r>
              <a:rPr lang="en-US" smtClean="0"/>
              <a:t>Teori transisi epidemiologi</a:t>
            </a:r>
          </a:p>
          <a:p>
            <a:pPr marL="839788" lvl="1" indent="-495300" eaLnBrk="1" hangingPunct="1">
              <a:buClr>
                <a:srgbClr val="FFCC00"/>
              </a:buClr>
            </a:pPr>
            <a:r>
              <a:rPr lang="en-US" sz="3000" smtClean="0"/>
              <a:t>Kerangka umum memahami perubahan utama pola penyakit dari waktu ke waktu (Omran, 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FOKUS TEORI TRANSISI EPID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 marL="571500" indent="-5715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Sejarah perubahan pola morbiditas &amp; mortalitas</a:t>
            </a:r>
          </a:p>
          <a:p>
            <a:pPr marL="571500" indent="-5715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Penyakit  yang menjadi kausa utama kematian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b="1" smtClean="0"/>
              <a:t>Infeksi:</a:t>
            </a:r>
            <a:r>
              <a:rPr lang="en-US" sz="2400" smtClean="0"/>
              <a:t> Agen mikroorganisme &amp; kemampuan transmisi, contoh: campak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b="1" smtClean="0"/>
              <a:t>Kronik / degeneratif</a:t>
            </a:r>
            <a:r>
              <a:rPr lang="en-US" sz="2400" smtClean="0"/>
              <a:t>: karena penuaan, gaya hidup (olahraga, nutrisi), lingkungan, racun &amp; lain-lain. (Omran ,1971)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DASAR TEORI TRANSISI EPID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1828800"/>
          </a:xfrm>
        </p:spPr>
        <p:txBody>
          <a:bodyPr/>
          <a:lstStyle/>
          <a:p>
            <a:pPr marL="571500" indent="-571500" eaLnBrk="1" hangingPunct="1">
              <a:buClr>
                <a:srgbClr val="FFCC00"/>
              </a:buClr>
            </a:pPr>
            <a:r>
              <a:rPr lang="en-US" sz="2400" smtClean="0"/>
              <a:t>Sekuensi perjalanan sejarah Eropa</a:t>
            </a:r>
          </a:p>
          <a:p>
            <a:pPr marL="571500" indent="-571500" eaLnBrk="1" hangingPunct="1">
              <a:buClr>
                <a:srgbClr val="FFCC00"/>
              </a:buClr>
            </a:pPr>
            <a:r>
              <a:rPr lang="en-US" sz="2400" smtClean="0"/>
              <a:t>Pergeseran pola penyakit &amp; kematian secara signifikan</a:t>
            </a:r>
          </a:p>
          <a:p>
            <a:pPr marL="571500" indent="-571500" eaLnBrk="1" hangingPunct="1">
              <a:buClr>
                <a:srgbClr val="FFCC00"/>
              </a:buClr>
            </a:pPr>
            <a:r>
              <a:rPr lang="en-US" sz="2400" smtClean="0"/>
              <a:t>Posisi “Tiga Abad”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POSISI “TIGA ABAD”(1)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 marL="571500" indent="-571500" eaLnBrk="1" hangingPunct="1">
              <a:buClr>
                <a:srgbClr val="FFCC00"/>
              </a:buClr>
              <a:buSzTx/>
              <a:buFont typeface="Wingdings" pitchFamily="2" charset="2"/>
              <a:buAutoNum type="arabicPeriod"/>
            </a:pPr>
            <a:r>
              <a:rPr lang="en-US" sz="2400" smtClean="0"/>
              <a:t>Abad pestilens &amp; kelaparan (sampai tahun 1875)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Mortalitas &amp; fertilitas tinggi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Umur harapan hidup sangat rendah (&lt; 40 th)</a:t>
            </a:r>
          </a:p>
          <a:p>
            <a:pPr marL="571500" indent="-571500" eaLnBrk="1" hangingPunct="1">
              <a:buClr>
                <a:srgbClr val="FFCC00"/>
              </a:buClr>
              <a:buSzTx/>
              <a:buFont typeface="Wingdings" pitchFamily="2" charset="2"/>
              <a:buAutoNum type="arabicPeriod"/>
            </a:pPr>
            <a:r>
              <a:rPr lang="en-US" sz="2400" smtClean="0"/>
              <a:t>Abad penyusutan pandemik (1875 – 1930)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Frekuensi epidemik menurun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Peny degener muncul &amp; meningkat lambat.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Umur harapan hidup meningkat (30 – 55 th)</a:t>
            </a:r>
          </a:p>
          <a:p>
            <a:pPr marL="571500" indent="-571500" eaLnBrk="1" hangingPunct="1">
              <a:buClr>
                <a:srgbClr val="FFCC00"/>
              </a:buClr>
              <a:buSzTx/>
              <a:buFont typeface="Wingdings" pitchFamily="2" charset="2"/>
              <a:buAutoNum type="arabicPeriod" startAt="3"/>
            </a:pPr>
            <a:r>
              <a:rPr lang="en-US" sz="2400" smtClean="0"/>
              <a:t>Abad peny degeneratif &amp; ulah manusia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Mortalitas rendah, Fertilitas kritis pd dinamika populasi</a:t>
            </a:r>
          </a:p>
          <a:p>
            <a:pPr marL="839788" lvl="1" indent="-495300" eaLnBrk="1" hangingPunct="1">
              <a:buClr>
                <a:srgbClr val="FFCC00"/>
              </a:buClr>
              <a:buSzTx/>
              <a:buFont typeface="Wingdings" pitchFamily="2" charset="2"/>
              <a:buChar char="§"/>
            </a:pPr>
            <a:r>
              <a:rPr lang="en-US" sz="2400" smtClean="0"/>
              <a:t>Umur harapan hidup tinggi (70 lebih)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PERGESERAN POLA PENYAKIT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marL="571500" indent="-571500" eaLnBrk="1" hangingPunct="1">
              <a:defRPr/>
            </a:pPr>
            <a:r>
              <a:rPr lang="en-US" sz="2400" smtClean="0"/>
              <a:t>abad ke 19,  terutama berhubungan dg perubahan status sosek.</a:t>
            </a:r>
          </a:p>
          <a:p>
            <a:pPr marL="571500" indent="-571500" eaLnBrk="1" hangingPunct="1">
              <a:defRPr/>
            </a:pPr>
            <a:r>
              <a:rPr lang="en-US" sz="2400" smtClean="0"/>
              <a:t>Menjelang abad ke 20, berhubungan dg upaya pemberantasan penyakit,  terlepas dari status sosek, misalnya: Cina &amp; Meksiko</a:t>
            </a:r>
          </a:p>
          <a:p>
            <a:pPr marL="571500" indent="-571500" eaLnBrk="1" hangingPunct="1">
              <a:buClr>
                <a:srgbClr val="FFCC00"/>
              </a:buClr>
              <a:buSzTx/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4F747B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theme/theme1.xml><?xml version="1.0" encoding="utf-8"?>
<a:theme xmlns:a="http://schemas.openxmlformats.org/drawingml/2006/main" name="book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books-ppt-template</Template>
  <TotalTime>3</TotalTime>
  <Words>946</Words>
  <Application>Microsoft Office PowerPoint</Application>
  <PresentationFormat>On-screen Show (4:3)</PresentationFormat>
  <Paragraphs>236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books-ppt-template</vt:lpstr>
      <vt:lpstr>TRANSISI EPIDEMIOLOGI  </vt:lpstr>
      <vt:lpstr>KEMATIAN DI BERLIN,  1715-1980 (per 1000 pnddk )</vt:lpstr>
      <vt:lpstr>KEMATIAN  DI BERLIN,  1720-1980 (berdasar kelompok umur) </vt:lpstr>
      <vt:lpstr>HARAPAN HIDUP SAAT LAHIR DI JERMAN, 1720-1980</vt:lpstr>
      <vt:lpstr>KONSEP TRANSISI EPIDEMIOLOGI</vt:lpstr>
      <vt:lpstr>FOKUS TEORI TRANSISI EPID</vt:lpstr>
      <vt:lpstr>DASAR TEORI TRANSISI EPID</vt:lpstr>
      <vt:lpstr>POSISI “TIGA ABAD”(1)</vt:lpstr>
      <vt:lpstr>PERGESERAN POLA PENYAKIT</vt:lpstr>
      <vt:lpstr>MODEL TRANSISI</vt:lpstr>
      <vt:lpstr>KAUSA UTAMA KEMATIAN DI US  TAHUN 1900 &amp; 1967</vt:lpstr>
      <vt:lpstr>PENYAKIT INFEKSI  MUNCUL &amp; MUNCUL KEMBALI</vt:lpstr>
      <vt:lpstr>TRANSISI NUTRISI (1)</vt:lpstr>
      <vt:lpstr>TRANSISI NUTRISI (2)</vt:lpstr>
      <vt:lpstr>TRANSISI NUTRISI (3)</vt:lpstr>
      <vt:lpstr>TRANSISI NUTRISI (4)</vt:lpstr>
      <vt:lpstr>POLA KEMATIAN  </vt:lpstr>
      <vt:lpstr>Slide 18</vt:lpstr>
      <vt:lpstr>Slide 19</vt:lpstr>
      <vt:lpstr>Slide 20</vt:lpstr>
      <vt:lpstr>Slide 21</vt:lpstr>
      <vt:lpstr>Slide 22</vt:lpstr>
      <vt:lpstr>PENYAKIT TAK MENULAR  UTAMA DI NEGARA MAJU (1)</vt:lpstr>
      <vt:lpstr>PENYAKIT TAK MENULAR  UTAMA DI NEG BERKEMBANG</vt:lpstr>
      <vt:lpstr>TRANSISI UMUR  HARAPAN HIDUP</vt:lpstr>
      <vt:lpstr>KAUSA KEMATIAN</vt:lpstr>
      <vt:lpstr>Slide 27</vt:lpstr>
      <vt:lpstr>MORTALITAS DI NEW YORK</vt:lpstr>
      <vt:lpstr>MASALAH KESEHATAN  MASA DATANG</vt:lpstr>
      <vt:lpstr>BEBAN GANDA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TRANSISI EPIDEMIOLOGI  </dc:title>
  <dc:creator>sri nursari</dc:creator>
  <cp:lastModifiedBy>anin</cp:lastModifiedBy>
  <cp:revision>1</cp:revision>
  <dcterms:created xsi:type="dcterms:W3CDTF">2012-10-07T06:42:31Z</dcterms:created>
  <dcterms:modified xsi:type="dcterms:W3CDTF">2014-06-25T06:19:43Z</dcterms:modified>
</cp:coreProperties>
</file>