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6600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1B5D1-E9A6-449A-A3C9-BE29C0D3ED23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598DB-1378-4CD9-A55A-BD66044F0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848600" cy="762000"/>
          </a:xfrm>
        </p:spPr>
        <p:txBody>
          <a:bodyPr/>
          <a:lstStyle>
            <a:lvl1pPr>
              <a:defRPr sz="36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690938"/>
            <a:ext cx="8077200" cy="609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66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45EC6F-EFE1-465D-998E-70B92B766F9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 descr="liam_breakdance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00800" y="2838450"/>
            <a:ext cx="2047875" cy="819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739F0-AB95-4C82-B91C-CD9E6D66F8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196215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573405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10A4D-180B-499D-9D8B-64B6185A53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930ED-FA26-4671-90BF-F87FA8DC7F8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 descr="15.gif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67600" y="4762500"/>
            <a:ext cx="1676400" cy="2095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E8CAA-708F-4DE1-8B9E-027B8610B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838200"/>
            <a:ext cx="3314700" cy="5287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1500" y="838200"/>
            <a:ext cx="3314700" cy="5287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EF74E-FD98-44B9-8B15-2EE3E57E0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884238"/>
            <a:ext cx="35067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524000"/>
            <a:ext cx="3582988" cy="46021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838200"/>
            <a:ext cx="29749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1" y="1524000"/>
            <a:ext cx="3276600" cy="46021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87663-4FE6-4FF1-A2E6-424B5F0E4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9C2C0-E863-4684-A36E-0BE6633304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5CDB4-A9AE-4244-9DAA-774AAADDC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36491-9014-41A5-9D2B-2AB342B1E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tmap_128.bmp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6010" t="20007" r="6010" b="8010"/>
          <a:stretch>
            <a:fillRect/>
          </a:stretch>
        </p:blipFill>
        <p:spPr>
          <a:xfrm>
            <a:off x="914400" y="838200"/>
            <a:ext cx="66294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6800" y="1371600"/>
            <a:ext cx="6324600" cy="36576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54864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F4477-A5FE-4869-8734-963DAFD8F9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838200"/>
            <a:ext cx="6781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55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55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 dirty="0" err="1" smtClean="0"/>
              <a:t>Shibu</a:t>
            </a:r>
            <a:r>
              <a:rPr lang="en-US" dirty="0" smtClean="0"/>
              <a:t> </a:t>
            </a:r>
            <a:r>
              <a:rPr lang="en-US" dirty="0" err="1" smtClean="0"/>
              <a:t>lijack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055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A5BA4CE-0670-477F-B480-F1036056A5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i="1">
          <a:solidFill>
            <a:schemeClr val="tx2">
              <a:lumMod val="1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FC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C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C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C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C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BESARAN MASALAH PTM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4293096"/>
            <a:ext cx="6400800" cy="12049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200" dirty="0" err="1" smtClean="0">
                <a:solidFill>
                  <a:schemeClr val="accent6"/>
                </a:solidFill>
              </a:rPr>
              <a:t>Nurul</a:t>
            </a:r>
            <a:r>
              <a:rPr lang="en-US" sz="2200" dirty="0" smtClean="0">
                <a:solidFill>
                  <a:schemeClr val="accent6"/>
                </a:solidFill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</a:rPr>
              <a:t>Wandasari</a:t>
            </a:r>
            <a:r>
              <a:rPr lang="en-US" sz="2200" dirty="0" smtClean="0">
                <a:solidFill>
                  <a:schemeClr val="accent6"/>
                </a:solidFill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</a:rPr>
              <a:t>Singgih</a:t>
            </a:r>
            <a:endParaRPr lang="en-US" sz="2200" dirty="0" smtClean="0">
              <a:solidFill>
                <a:schemeClr val="accent6"/>
              </a:solidFill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2200" dirty="0" err="1" smtClean="0">
                <a:solidFill>
                  <a:schemeClr val="accent6"/>
                </a:solidFill>
              </a:rPr>
              <a:t>Prodi</a:t>
            </a:r>
            <a:r>
              <a:rPr lang="en-US" sz="2200" dirty="0" smtClean="0">
                <a:solidFill>
                  <a:schemeClr val="accent6"/>
                </a:solidFill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</a:rPr>
              <a:t>kesehatan</a:t>
            </a:r>
            <a:r>
              <a:rPr lang="en-US" sz="2200" dirty="0" smtClean="0">
                <a:solidFill>
                  <a:schemeClr val="accent6"/>
                </a:solidFill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</a:rPr>
              <a:t>Masyarakat</a:t>
            </a:r>
            <a:endParaRPr lang="en-US" sz="2200" dirty="0" smtClean="0">
              <a:solidFill>
                <a:schemeClr val="accent6"/>
              </a:solidFill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2200" dirty="0" err="1" smtClean="0">
                <a:solidFill>
                  <a:schemeClr val="accent6"/>
                </a:solidFill>
              </a:rPr>
              <a:t>Univ</a:t>
            </a:r>
            <a:r>
              <a:rPr lang="en-US" sz="2200" dirty="0" smtClean="0">
                <a:solidFill>
                  <a:schemeClr val="accent6"/>
                </a:solidFill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</a:rPr>
              <a:t>Esa</a:t>
            </a:r>
            <a:r>
              <a:rPr lang="en-US" sz="2200" dirty="0" smtClean="0">
                <a:solidFill>
                  <a:schemeClr val="accent6"/>
                </a:solidFill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</a:rPr>
              <a:t>Unggul</a:t>
            </a:r>
            <a:r>
              <a:rPr lang="id-ID" sz="2200" dirty="0" smtClean="0">
                <a:solidFill>
                  <a:schemeClr val="accent6"/>
                </a:solidFill>
              </a:rPr>
              <a:t> 2012-2013</a:t>
            </a:r>
            <a:endParaRPr lang="en-US" sz="2200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620713"/>
            <a:ext cx="8540750" cy="5478462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PTM merupakan masalah kesehatan utama di negara2 industri dan merupakan masalah yang meningkat cepat di negara berkembang </a:t>
            </a: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transisi demografi dan perubahan gaya hidup masy.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Studi  Global Burden of Disease (1990)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PTM penyebab kematian di negara maju </a:t>
            </a: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3 dari 4 kematian disebabkan oleh  CVD, cancer, kecelakaan.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PTM di negara2 berkembang sudah menjadi penyebab kematian yang biasa spt PM.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Topik dan issue PTM akan sangat berhubungan dengan masalah kesehatan 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Rot="1" noChangeArrowheads="1"/>
          </p:cNvSpPr>
          <p:nvPr>
            <p:ph type="ctrTitle"/>
          </p:nvPr>
        </p:nvSpPr>
        <p:spPr>
          <a:xfrm>
            <a:off x="1907704" y="3068960"/>
            <a:ext cx="676848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PTM DI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Prevalence PTM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Penyakit degeneratif dan penyakit tidak menular di Indonesia menunjukkan kecendrungan meningkat.</a:t>
            </a:r>
          </a:p>
          <a:p>
            <a:pPr eaLnBrk="1" hangingPunct="1">
              <a:defRPr/>
            </a:pPr>
            <a:r>
              <a:rPr lang="en-US" sz="2800" smtClean="0"/>
              <a:t>Hasil SKRT 1995: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- Hipertensi sebanyak 83 per 1000 penduduk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- Gangguan mental emosional sebanyak 140 per 1000 penduduk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- Diabetes 1,2% penduduk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- overweigth 6,8% dan obesitas 1,1%.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sz="2400" smtClean="0"/>
              <a:t>Prevalence cont..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Populasi Indonesia diestimasi akan meningkat dari 206 juta tahun 1998 menjadi 312 juta pada tahun 2050.</a:t>
            </a:r>
          </a:p>
          <a:p>
            <a:pPr eaLnBrk="1" hangingPunct="1">
              <a:defRPr/>
            </a:pPr>
            <a:r>
              <a:rPr lang="en-US" smtClean="0"/>
              <a:t>Dampaknya : CVD diprediksi akan menjadi masalah kesehatan utama di Indonesia.</a:t>
            </a:r>
          </a:p>
          <a:p>
            <a:pPr eaLnBrk="1" hangingPunct="1">
              <a:defRPr/>
            </a:pPr>
            <a:r>
              <a:rPr lang="en-US" smtClean="0"/>
              <a:t>Data Depkes menunjukkan CVD merupakan penyebab utama kematian sebesar 19% dari seluruh jumlah kematian (1995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333375"/>
            <a:ext cx="8510588" cy="8636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2400" smtClean="0"/>
              <a:t>Prevalence cont..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68413"/>
            <a:ext cx="8540750" cy="4830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Informasi tentang prevalensi PTM cukup sulit diperoleh.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Data PTM yang selama ini diperoleh berasal dari fasilitas yankes (PKM, RS) </a:t>
            </a:r>
            <a:r>
              <a:rPr lang="en-US" sz="2800" smtClean="0">
                <a:sym typeface="Wingdings" pitchFamily="2" charset="2"/>
              </a:rPr>
              <a:t> tidak menggambarkan prevalensi sesungguhnya karena tidak semua penderita PTM datang ke fasilitas yankes dan medical record belum baik.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ym typeface="Wingdings" pitchFamily="2" charset="2"/>
              </a:rPr>
              <a:t>Data yang langsung dikumpulkan dari masyarakat (mis: survey) tidak “comparable” karena kriteria diagnosis yang ada dapat berbeda, serta kemungkinan “recall bias” tinggi.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Fatalitas PTM</a:t>
            </a:r>
          </a:p>
        </p:txBody>
      </p:sp>
      <p:sp>
        <p:nvSpPr>
          <p:cNvPr id="7174" name="Rectangle 6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Penyakit kanker merupakan 6% penyebab kematian di Indonesia.</a:t>
            </a:r>
          </a:p>
          <a:p>
            <a:pPr eaLnBrk="1" hangingPunct="1">
              <a:defRPr/>
            </a:pPr>
            <a:r>
              <a:rPr lang="en-US" sz="2800" smtClean="0"/>
              <a:t>Penyakit Kardiovaskuler sebagai penyebab kematian telah meningkat dari urutan 11 (SKRT 1972) menjadi urutan ke 3 (SKRT 1986) dan menjadi penyebab kematian utama (SKRT 1992 dan 1995)</a:t>
            </a:r>
          </a:p>
          <a:p>
            <a:pPr eaLnBrk="1" hangingPunct="1">
              <a:defRPr/>
            </a:pPr>
            <a:r>
              <a:rPr lang="en-US" sz="2800" smtClean="0"/>
              <a:t>Perkiraan WHO : PTM menyebabkan sekitar 60% kematian dan 43% seluruh kesakitan di dunia.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64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_tech_animation_template">
  <a:themeElements>
    <a:clrScheme name="Office Theme 12">
      <a:dk1>
        <a:srgbClr val="D3D399"/>
      </a:dk1>
      <a:lt1>
        <a:srgbClr val="FFFFFF"/>
      </a:lt1>
      <a:dk2>
        <a:srgbClr val="ABE9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4B482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D3D399"/>
        </a:dk1>
        <a:lt1>
          <a:srgbClr val="FFFFFF"/>
        </a:lt1>
        <a:dk2>
          <a:srgbClr val="ABE9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B4B482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digital_tech_animation_template</Template>
  <TotalTime>1</TotalTime>
  <Words>257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digital_tech_animation_template</vt:lpstr>
      <vt:lpstr>BESARAN MASALAH PTM</vt:lpstr>
      <vt:lpstr>Slide 2</vt:lpstr>
      <vt:lpstr>PTM DI INDONESIA</vt:lpstr>
      <vt:lpstr>Prevalence PTM</vt:lpstr>
      <vt:lpstr>Prevalence cont..</vt:lpstr>
      <vt:lpstr>Prevalence cont..</vt:lpstr>
      <vt:lpstr>Fatalitas PTM</vt:lpstr>
      <vt:lpstr>Slide 8</vt:lpstr>
      <vt:lpstr>Slide 9</vt:lpstr>
      <vt:lpstr>Slide 10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BESARAN MASALAH PTM</dc:title>
  <dc:creator>sri nursari</dc:creator>
  <cp:lastModifiedBy>anin</cp:lastModifiedBy>
  <cp:revision>1</cp:revision>
  <cp:lastPrinted>1601-01-01T00:00:00Z</cp:lastPrinted>
  <dcterms:created xsi:type="dcterms:W3CDTF">2012-10-07T06:46:21Z</dcterms:created>
  <dcterms:modified xsi:type="dcterms:W3CDTF">2014-06-25T06:20:08Z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TC010902971033</vt:lpwstr>
  </property>
</Properties>
</file>