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2E038-E69D-4644-AE00-307ECAE7FA6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E6417-F6DC-4708-A102-B21EADFDF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ACE4B-32B6-481F-85CA-BA1E12B5DE7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B4182-3A4B-44B1-B688-C23269FB6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4182-3A4B-44B1-B688-C23269FB69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44D26-AADA-4B5B-9823-1FC82D0107C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16AAE3-A852-401C-8361-7C5345B71F7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8DCFF-91A4-4BD7-92B7-15C8DF4CE70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9861B-56F6-46BF-92D9-CDF54D81C09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2BA31-369C-426D-9085-5A91154D68C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C32A3-06D3-47F1-9E31-335BDD69BF6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634DA-2BF1-4A7F-8A30-F9D2716A999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05E9A-EDD1-4DFD-8777-22B038244C7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9D48E-7C28-4C28-8A09-311DB26282E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7FA56-8706-424D-9FA6-13BFC6141DD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40F7C-48E2-43D2-8384-6DCCADE1536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D481C-904A-40C7-A14A-58F73CB2F50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1F4A7-B817-4E44-A4EE-0DC4BA4E67F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87547-716B-4AE6-95F6-46CC401E6EA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554FF-3E8C-4FF5-93CB-05EEF51ED94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66E6E-6245-41B1-BA18-772B169066A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65D38-4256-4DBB-8024-A325DFA0C1B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6A473-0F4C-4DF7-8FA9-C88A78AB741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F1CCC-1CCE-44E3-A474-0A5A3A35D1E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02C43-61DE-451F-9335-C4CA3ED4370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0698F-0D57-4EFB-A070-68AAE5D4874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C255D-4069-4313-986A-5D896D30087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F1FA4-3007-4EAD-94E5-B1B6676FB95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22234-5CDA-4F95-BBEA-D1B1E982791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752F1-D9DD-4B04-9035-35486AAE87B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DE83C-7E51-48E5-8DCD-064AD9BEC2A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78CB6D-3494-4FA7-AFF0-9A239EE92F3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57A89-8295-4BC1-997B-FD2DC6424A1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22D71-4A05-4C27-B5E0-2D81B3664D7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FCADDE-1ADE-4C63-A0F5-9F925B1AD73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45E4A-E62C-4B4D-954E-77F0802A5A0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B63AD1-06C2-4207-A881-A3BD74D32BCA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7F6D9-BA1B-48B6-8C8C-8B2E53CCAAE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B3A87-BB97-41ED-B58A-1A607D266D2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6D293-8205-456A-AAF1-CFB330D1777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69B03-6490-48E6-8A3D-F2A54F2978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44BFF-12C9-4ED1-B2C9-AEFB55C338F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8D280-7C62-48E8-A8D8-6C0A8761B6F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49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lum bright="-32000" contrast="57000"/>
          </a:blip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49000"/>
              </a:srgbClr>
            </a:outerShdw>
          </a:effectLst>
        </p:spPr>
      </p:pic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14800"/>
            <a:ext cx="46482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err="1" smtClean="0">
                <a:solidFill>
                  <a:schemeClr val="accent6"/>
                </a:solidFill>
              </a:rPr>
              <a:t>Nurul</a:t>
            </a:r>
            <a:r>
              <a:rPr 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</a:rPr>
              <a:t>Wandasari</a:t>
            </a:r>
            <a:r>
              <a:rPr 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</a:rPr>
              <a:t>Singgih</a:t>
            </a:r>
            <a:r>
              <a:rPr lang="en-US" sz="2400" b="1" dirty="0" smtClean="0">
                <a:solidFill>
                  <a:schemeClr val="accent6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>
                <a:solidFill>
                  <a:schemeClr val="accent6"/>
                </a:solidFill>
              </a:rPr>
              <a:t>Prodi</a:t>
            </a:r>
            <a:r>
              <a:rPr 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</a:rPr>
              <a:t>Kesehatan</a:t>
            </a:r>
            <a:r>
              <a:rPr 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</a:rPr>
              <a:t>Masyarakat</a:t>
            </a:r>
            <a:endParaRPr lang="en-US" sz="2400" b="1" dirty="0" smtClean="0">
              <a:solidFill>
                <a:schemeClr val="accent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>
                <a:solidFill>
                  <a:schemeClr val="accent6"/>
                </a:solidFill>
              </a:rPr>
              <a:t>Univ</a:t>
            </a:r>
            <a:r>
              <a:rPr 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</a:rPr>
              <a:t>Esa</a:t>
            </a:r>
            <a:r>
              <a:rPr 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</a:rPr>
              <a:t>Unggul</a:t>
            </a:r>
            <a:r>
              <a:rPr lang="id-ID" sz="2400" b="1" dirty="0" smtClean="0">
                <a:solidFill>
                  <a:schemeClr val="accent6"/>
                </a:solidFill>
              </a:rPr>
              <a:t> 2012-2013</a:t>
            </a:r>
            <a:endParaRPr lang="en-US" sz="2400" b="1" dirty="0" smtClean="0">
              <a:solidFill>
                <a:schemeClr val="accent6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6019800" cy="1905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METODA INTERVENSI</a:t>
            </a:r>
            <a:br>
              <a:rPr lang="en-US" sz="4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PENY TIDAK MENULAR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 </a:t>
            </a:r>
            <a:b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LINGKUNGAN LUAS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Arial Narrow" pitchFamily="34" charset="0"/>
              </a:rPr>
              <a:t>Mengurangi  pajanan faktor risiko dari lingk fisik, biologik &amp; sosial seluruh komunitas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Modifikasi lingk fisik, biologik&amp; sosial secara luas, al; pengolahan limbah industri, kerukunan sosial.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Tingkatkan akses pd lingkungan segar, pelayanan pencegahan, sumber dana  &amp; makanan sehat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Kelemahan: Mahal &amp; tak selalu menjangkau semua.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Keuntungan: Berpengaruh secara luas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 </a:t>
            </a:r>
            <a:b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MILESTONE PEJAMU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Arial Narrow" pitchFamily="34" charset="0"/>
              </a:rPr>
              <a:t>Tujuan: Menggiring pejamu yg sehat utk mencari pelayanan pencegahan.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Metode menentukan peristiwa yg menumental pd host &amp; membuat regulasi pelayanan pencegahan terkait.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Contoh: Vaksin TT pengantin, pendidik seks siswa SMP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Kelemahan: Terbatas waktu tertentu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Kelebihan efisien dan sinambung.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 </a:t>
            </a:r>
            <a:br>
              <a:rPr lang="en-US" sz="36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MILESTONE LINGKUNGAN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Arial Narrow" pitchFamily="34" charset="0"/>
              </a:rPr>
              <a:t>Tujuan: giring individu/ lembaga yg cemari lingkungan utk cari layanan pengendalian lingk.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Metode menentukan waktu yg menumental &amp; membuat regulasi pelayanan pencegahan terkait.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Contoh: kir kend pd perpanjang STNK, Amdal pd perpanjang izin usaha; instalasi listrik &amp; limbah pd IMB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Kelemahan: Terbatas waktu tertentu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Kelebihan efisien dan sinambung.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 </a:t>
            </a:r>
            <a:b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LINGKUNGAN LUAS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Arial Narrow" pitchFamily="34" charset="0"/>
              </a:rPr>
              <a:t>Mengurangi  pajanan faktor risiko dari lingk fisik, biologik &amp; sosial seluruh komunitas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Modifikasi lingk fisik, biologik&amp; sosial secara luas, al; pengolahan limbah industri, kerukunan sosial.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Tingkatkan akses pd lingkungan segar, pelayanan pencegahan, sumber dana  &amp; makanan sehat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Kelemahan: Mahal &amp; tak selalu menjangkau semua.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Keuntungan: Berpengaruh secara luas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 </a:t>
            </a:r>
            <a:b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PEJAMU RISIKO TINGGI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>
                <a:latin typeface="Arial Narrow" pitchFamily="34" charset="0"/>
              </a:rPr>
              <a:t>Gunakan informasi  kel risiko tinggi dapat ditawarkan pelayanan utk mereka.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latin typeface="Arial Narrow" pitchFamily="34" charset="0"/>
              </a:rPr>
              <a:t>semakin populer sebagai cara reduksi biaya &amp; jastifikasi intervensi sosial pd kehidupan pribadi.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latin typeface="Arial Narrow" pitchFamily="34" charset="0"/>
              </a:rPr>
              <a:t>Contoh; pap smir pada pekerja seks &amp; panduan menu sehat utk keluarga.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latin typeface="Arial Narrow" pitchFamily="34" charset="0"/>
              </a:rPr>
              <a:t>Kelemahan; tak selalu informasi &amp; ambang batas RT tersedia; stigma sosial.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latin typeface="Arial Narrow" pitchFamily="34" charset="0"/>
              </a:rPr>
              <a:t>Keuntungan: relatif murah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325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KEBUTUHAN STRATEGI WELLNESS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latin typeface="Arial Narrow" pitchFamily="34" charset="0"/>
              </a:rPr>
              <a:t>Peran  epid pd masa datang, al: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Mengukur progres welness pd keluarga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Pendidikan yg lebih tekankan pd kearifan.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Pendidikan hubungan antar manusia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Kepemimpinan yg pengaruhi kehidupan orang banyak.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Komunikasi &amp;  akses pd informasi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Ekspresi kreatifitas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Perpanjang masa produktif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1761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LINGKUP PENGENDALIAN PENYAKIT TIDAK MENULAR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382000" cy="3733800"/>
          </a:xfrm>
        </p:spPr>
        <p:txBody>
          <a:bodyPr/>
          <a:lstStyle/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Tingkat individu:  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Tingkat sistem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Tingkat populasi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6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4" grpId="0"/>
      <p:bldP spid="566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TINGKAT INDIVIDU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038600"/>
          </a:xfrm>
        </p:spPr>
        <p:txBody>
          <a:bodyPr/>
          <a:lstStyle/>
          <a:p>
            <a:pPr marL="571500" indent="-571500" eaLnBrk="1" hangingPunct="1">
              <a:buClr>
                <a:schemeClr val="tx1"/>
              </a:buClr>
            </a:pPr>
            <a:r>
              <a:rPr lang="en-US" sz="2400" smtClean="0"/>
              <a:t>Terintegrasi  pd prog yg konprehensif</a:t>
            </a:r>
          </a:p>
          <a:p>
            <a:pPr marL="571500" indent="-571500" eaLnBrk="1" hangingPunct="1">
              <a:buClr>
                <a:schemeClr val="tx1"/>
              </a:buClr>
            </a:pPr>
            <a:r>
              <a:rPr lang="en-US" sz="2400" smtClean="0"/>
              <a:t>Fokus pd  upaya pencegahan, deteksi dini, pengobatan &amp; manajemen</a:t>
            </a:r>
          </a:p>
          <a:p>
            <a:pPr marL="571500" indent="-571500" eaLnBrk="1" hangingPunct="1">
              <a:buClr>
                <a:schemeClr val="tx1"/>
              </a:buClr>
            </a:pPr>
            <a:r>
              <a:rPr lang="en-US" sz="2400" smtClean="0"/>
              <a:t>Tujuan: ubah perilaku berisiko dg pesan yg ditujukan langsung pd  individu</a:t>
            </a:r>
          </a:p>
          <a:p>
            <a:pPr marL="571500" indent="-571500" eaLnBrk="1" hangingPunct="1">
              <a:buClr>
                <a:schemeClr val="tx1"/>
              </a:buClr>
            </a:pPr>
            <a:r>
              <a:rPr lang="en-US" sz="2400" smtClean="0"/>
              <a:t>Contoh: pola diet, rokok,  alkohol, olahraga, aturan keselamatan kerja</a:t>
            </a:r>
            <a:r>
              <a:rPr lang="en-US" sz="2400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/>
      <p:bldP spid="4474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TINGKAT POPULASI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0386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Goal utama: managemen  komplikasi &amp; jaminan kualitas hidup.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Contoh manajemen mandiri: kendali kadar gula darah pd DM; latihan fisik pd PJK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Jangka panjang peran penting pd materi tertulis, keluarga &amp; kelompok pasien.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Pesan individu juga berguna utk  tingkat-kan cakup skrining &amp; kepatuhan berobat.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Contoh: Diagnosis &amp; pengobatan kanker, DM, hipertensi &amp; kolesterol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4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4" grpId="0"/>
      <p:bldP spid="4485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TINGKAT SISTEM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038600"/>
          </a:xfrm>
        </p:spPr>
        <p:txBody>
          <a:bodyPr/>
          <a:lstStyle/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600" smtClean="0"/>
              <a:t>Menakup kebijak ekonomi &amp; perilaku profesi 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600" smtClean="0"/>
              <a:t>Termasuk  upaya advokasi utk pembuat kebijak &amp; masyarakat.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600" smtClean="0"/>
              <a:t>Terarah pd pemerataan pelayanan pd kelompok sosek rendah &amp; tinggi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600" smtClean="0"/>
              <a:t>Berpengaruh thd penerimaan sosial  prilaku berbahaya;alkohol, rokok di tempat umum, polusi lingkungan.</a:t>
            </a:r>
          </a:p>
          <a:p>
            <a:pPr marL="571500" indent="-571500" eaLnBrk="1" hangingPunct="1">
              <a:buFont typeface="Wingdings" pitchFamily="2" charset="2"/>
              <a:buAutoNum type="arabicPeriod" startAt="5"/>
            </a:pPr>
            <a:endParaRPr lang="en-US" sz="26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8" grpId="0"/>
      <p:bldP spid="4495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9604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Mincho" pitchFamily="49" charset="-128"/>
              </a:rPr>
              <a:t>KONSEP UMUM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4833937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SzTx/>
            </a:pPr>
            <a:r>
              <a:rPr lang="id-ID" sz="2400" smtClean="0">
                <a:cs typeface="Times New Roman" pitchFamily="18" charset="0"/>
              </a:rPr>
              <a:t>Bloom: Determinan kes lingk, genetik, perilaku &amp; Yankes </a:t>
            </a:r>
          </a:p>
          <a:p>
            <a:pPr algn="just" eaLnBrk="1" hangingPunct="1">
              <a:buClr>
                <a:schemeClr val="tx1"/>
              </a:buClr>
              <a:buSzTx/>
            </a:pPr>
            <a:r>
              <a:rPr lang="id-ID" sz="2400" smtClean="0">
                <a:cs typeface="Times New Roman" pitchFamily="18" charset="0"/>
              </a:rPr>
              <a:t>Evans &amp; Stodar: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id-ID" sz="2400" smtClean="0">
                <a:cs typeface="Times New Roman" pitchFamily="18" charset="0"/>
              </a:rPr>
              <a:t>sertakan respon individu perilaku, biologis &amp; psikologis. </a:t>
            </a:r>
          </a:p>
          <a:p>
            <a:pPr algn="just" eaLnBrk="1" hangingPunct="1">
              <a:buClr>
                <a:schemeClr val="tx1"/>
              </a:buClr>
              <a:buSzTx/>
            </a:pPr>
            <a:r>
              <a:rPr lang="id-ID" sz="2400" smtClean="0">
                <a:cs typeface="Times New Roman" pitchFamily="18" charset="0"/>
              </a:rPr>
              <a:t>Frenk Bubadilla: peny  terjadi dlm lingkup populasi, lingkungan, genom, &amp; organisasi sosial.</a:t>
            </a:r>
            <a:endParaRPr lang="en-US" sz="2400" smtClean="0">
              <a:ea typeface="MS Mincho" pitchFamily="49" charset="-128"/>
            </a:endParaRPr>
          </a:p>
          <a:p>
            <a:pPr algn="just" eaLnBrk="1" hangingPunct="1">
              <a:buClr>
                <a:schemeClr val="tx1"/>
              </a:buClr>
              <a:buSzTx/>
            </a:pPr>
            <a:r>
              <a:rPr lang="en-US" sz="2400" smtClean="0">
                <a:ea typeface="MS Mincho" pitchFamily="49" charset="-128"/>
              </a:rPr>
              <a:t>Lingkungan yg selalu berubah mengancam derajat Kesmas </a:t>
            </a:r>
          </a:p>
          <a:p>
            <a:pPr algn="just" eaLnBrk="1" hangingPunct="1">
              <a:buClr>
                <a:schemeClr val="tx1"/>
              </a:buClr>
              <a:buSzTx/>
            </a:pPr>
            <a:r>
              <a:rPr lang="id-ID" sz="2400" smtClean="0">
                <a:cs typeface="Times New Roman" pitchFamily="18" charset="0"/>
              </a:rPr>
              <a:t>Kemampuan adaptasi thd lingk tentukan. Derajat Kesehatan </a:t>
            </a:r>
            <a:endParaRPr lang="en-US" sz="2400" smtClean="0">
              <a:ea typeface="MS Mincho" pitchFamily="49" charset="-128"/>
            </a:endParaRPr>
          </a:p>
          <a:p>
            <a:pPr algn="just" eaLnBrk="1" hangingPunct="1">
              <a:buClr>
                <a:schemeClr val="tx1"/>
              </a:buClr>
              <a:buSzTx/>
            </a:pPr>
            <a:r>
              <a:rPr lang="id-ID" sz="2400" smtClean="0">
                <a:cs typeface="Times New Roman" pitchFamily="18" charset="0"/>
              </a:rPr>
              <a:t>Adaptasi dilakukan melalui sistem genik &amp; prilaku </a:t>
            </a:r>
          </a:p>
          <a:p>
            <a:pPr algn="just" eaLnBrk="1" hangingPunct="1">
              <a:buClr>
                <a:schemeClr val="tx1"/>
              </a:buClr>
              <a:buSzTx/>
            </a:pPr>
            <a:r>
              <a:rPr lang="id-ID" sz="2400" smtClean="0">
                <a:cs typeface="Times New Roman" pitchFamily="18" charset="0"/>
              </a:rPr>
              <a:t>modifikasi lingkungan dilakukan melalui organisasi sosial</a:t>
            </a:r>
            <a:endParaRPr lang="en-US" sz="24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TINGKAT SISTEM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038600"/>
          </a:xfrm>
        </p:spPr>
        <p:txBody>
          <a:bodyPr/>
          <a:lstStyle/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Arah intervensi: langsung pd akar perma-salahan PTM kemiskinan &amp; pddk rendah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Dukung gerakan sosial luas prilaku sehat yg positif; latihan teratur,  skrining &amp; kesehatan kerja.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Kegiatan: advokasi &amp; pemberdayaan  individu atau komunitas utk beraksi.</a:t>
            </a:r>
            <a:endParaRPr lang="en-US" sz="24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2" grpId="0"/>
      <p:bldP spid="4505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BASIS ILMIAH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0386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Berbagai faktor  pendukung/penghambat perubah prilaku tlh diidentifikasi.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Di AS, rokok, hipertensi, diit &amp;  alkohol sumbang sekitar 1 juta  kematian per th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Startegi perubahan prilaku berkembang dari  studi psikologi,  sosiologi &amp; komuniks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Berbagai tahap proses perubahan prilaku telah diidentifikasi 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Tahap proses perubahan prilaku tiap individu berbeda.</a:t>
            </a:r>
            <a:endParaRPr lang="en-US" sz="26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6" grpId="0"/>
      <p:bldP spid="4515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BASIS ILMIAH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0386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Model kepercaya kesehatan berhubungan erat dg  prilaku sehat.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Meliputi  persepsi kerentanan, keganasan, menfaat pencegah/ pengobat  &amp; faktor penghambat upaya aksi yg disarankan. 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Prilaku sehat  dpt dimotivasi sec internal/ ekstern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Contoh: prog kendali sendiri  BB dapat dg kontrol internal, konseling profesi, atau prog tempat kerja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Strategi perubahan &amp; pemeliharaan prilaku  telah dikembangkan</a:t>
            </a:r>
            <a:endParaRPr lang="en-US" sz="24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/>
      <p:bldP spid="4526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PRINSIP DASAR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724400"/>
          </a:xfrm>
        </p:spPr>
        <p:txBody>
          <a:bodyPr/>
          <a:lstStyle/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600" smtClean="0"/>
              <a:t>Strategi terfokus pd  norma masyarakat berbasis populasi &amp; target semua populasi.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600" smtClean="0"/>
              <a:t>Strategi  berdasar  kebutuhan prioritas populasi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600" smtClean="0"/>
              <a:t>Libatkan secara aktif  populasi prioritas &amp; org masyarakat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600" smtClean="0"/>
              <a:t>Definisikan objektif secara jelas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600" smtClean="0"/>
              <a:t>Strategi intervensi ganda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600" smtClean="0"/>
              <a:t>Eval berdasar data yg dikumpul terus menerus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4" grpId="0"/>
      <p:bldP spid="4536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 PENGENDALIAN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724400"/>
          </a:xfrm>
        </p:spPr>
        <p:txBody>
          <a:bodyPr/>
          <a:lstStyle/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mtClean="0"/>
              <a:t>Modifikasi kondisi &amp; norma populasi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mtClean="0"/>
              <a:t>Establis &amp; enfors kebijakan kesehatan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mtClean="0"/>
              <a:t>Establis insentif ekonomi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mtClean="0"/>
              <a:t>Tingkatkan pengetahuan &amp; keterampilan.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mtClean="0"/>
              <a:t>Sediakan layanan skrining &amp; pemantauan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8" grpId="0"/>
      <p:bldP spid="4546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PENDEKATAN KESMAS LUAS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7244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Pendekat medis tradisional  pokus pd pasien indiv pd periode akut, pelayanan medid emergensi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Pendekatan kel risiko tinggi melalui skrining &amp; sediakan intervensi yg kurangi risiko. </a:t>
            </a:r>
          </a:p>
          <a:p>
            <a:pPr marL="890588" lvl="1" indent="-4191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Contoh skrining &amp; Obati hipertensi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Pendekatan  pencegah primer berbasis populasi </a:t>
            </a:r>
          </a:p>
          <a:p>
            <a:pPr marL="890588" lvl="1" indent="-4191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Contoh kamapnye diet rendah lemak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2" grpId="0"/>
      <p:bldP spid="4556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LIBATKAN POPULASI </a:t>
            </a:r>
            <a:b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SECARA AKTIF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Partisipasi populasi sejak awal  hasilkan penilaian perilaku, sikap, isu priopritas &amp; sumber yg akurat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Partisipasi  fasilitasi rasa memiliki; beri akses  pd pimpinn komunitas &amp; pengaruhi perubah norma kumunitas 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Parisipasi populsi prioritas  cacokkan rencana interv dg norma &amp; nilai populasi; jamin secara kultural sensitif.</a:t>
            </a:r>
          </a:p>
          <a:p>
            <a:pPr marL="571500" indent="-571500" eaLnBrk="1" hangingPunct="1">
              <a:buClr>
                <a:schemeClr val="tx1"/>
              </a:buClr>
              <a:buSzTx/>
            </a:pPr>
            <a:r>
              <a:rPr lang="en-US" sz="2400" smtClean="0"/>
              <a:t>Populasi prioritas dpt mainkan peranan  kepeminpinan  pd rencana intervensi</a:t>
            </a:r>
          </a:p>
          <a:p>
            <a:pPr marL="571500" indent="-571500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6" grpId="0"/>
      <p:bldP spid="4567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PARTISIPASI ORGANISASI KOMUNITAS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latin typeface="Arial Narrow" pitchFamily="34" charset="0"/>
              </a:rPr>
              <a:t>Partisipasi  organisasi lokal perkuat  partisipasi  populasi dg: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600" smtClean="0">
                <a:latin typeface="Arial Narrow" pitchFamily="34" charset="0"/>
              </a:rPr>
              <a:t>Akses pd pembuat keputusan.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600" smtClean="0">
                <a:latin typeface="Arial Narrow" pitchFamily="34" charset="0"/>
              </a:rPr>
              <a:t>Sediakan sumber yg ekstensif utk  implement intervensi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600" smtClean="0">
                <a:latin typeface="Arial Narrow" pitchFamily="34" charset="0"/>
              </a:rPr>
              <a:t>Fasilitasi pemeliharaan intervensi jangka panjang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600" smtClean="0">
                <a:latin typeface="Arial Narrow" pitchFamily="34" charset="0"/>
              </a:rPr>
              <a:t>Wakil organisasi komunitas dpt terlibat pd perencana  interv sbg anggota penuh atau penasihat.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600" smtClean="0">
                <a:latin typeface="Arial Narrow" pitchFamily="34" charset="0"/>
              </a:rPr>
              <a:t>Semua  org komunts dpt terlibat dg  sediakan akses  bg anggotat  organisasi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600" smtClean="0">
                <a:latin typeface="Arial Narrow" pitchFamily="34" charset="0"/>
              </a:rPr>
              <a:t>Tambahkan legitimasi pd media lokal &amp; kordinasi  komponen utama intervensi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5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5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0" grpId="0"/>
      <p:bldP spid="4577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1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RUMUSKAN OBJEKTIF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Tujuan intervensi meliputi: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Identifikasi secara jernih  isu kesehatan atau  faktor risiko yg ingin diubah.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Pernyataa terkini isu  kesehatan atau faktor risiko  pd populasi prioritas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Objektif yg jelas  dpt pandu  kembangkan  isi intervensi,  pilih saluran komunikasi yg  tepat.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smtClean="0"/>
              <a:t>Fasilitasi  pengembang  indikator kuantit utk  eval keberhasil intrv &amp; identif peluang perbaik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/>
      <p:bldP spid="4587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  BERBASIS KARAKTER &amp; </a:t>
            </a:r>
            <a:br>
              <a:rPr lang="en-US" sz="32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KEBUTUH POPULASI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marL="571500" indent="-571500" eaLnBrk="1" hangingPunct="1"/>
            <a:r>
              <a:rPr lang="en-US" sz="2600" smtClean="0">
                <a:latin typeface="Arial Narrow" pitchFamily="34" charset="0"/>
              </a:rPr>
              <a:t>Pemaham pop prioritas perlu utk identifik  interv yg tepat</a:t>
            </a:r>
          </a:p>
          <a:p>
            <a:pPr marL="571500" indent="-571500" eaLnBrk="1" hangingPunct="1"/>
            <a:r>
              <a:rPr lang="en-US" sz="2600" smtClean="0">
                <a:latin typeface="Arial Narrow" pitchFamily="34" charset="0"/>
              </a:rPr>
              <a:t>Sesuai  pengtahu, sikap, persep, kultur ekon pop sekitar.</a:t>
            </a:r>
          </a:p>
          <a:p>
            <a:pPr marL="571500" indent="-571500" eaLnBrk="1" hangingPunct="1"/>
            <a:r>
              <a:rPr lang="en-US" sz="2600" smtClean="0">
                <a:latin typeface="Arial Narrow" pitchFamily="34" charset="0"/>
              </a:rPr>
              <a:t>Interv tk sistem terfokus pd kebijakan, insentif ekon atau perubah org  pengaruhi pop  berbeda  dg cara  berbeda.</a:t>
            </a:r>
          </a:p>
          <a:p>
            <a:pPr marL="571500" indent="-571500" eaLnBrk="1" hangingPunct="1"/>
            <a:r>
              <a:rPr lang="en-US" sz="2600" smtClean="0">
                <a:latin typeface="Arial Narrow" pitchFamily="34" charset="0"/>
              </a:rPr>
              <a:t>Pesan yg tak sesuai dg  pop spesifik  akan dilupakan.</a:t>
            </a:r>
          </a:p>
          <a:p>
            <a:pPr marL="571500" indent="-571500" eaLnBrk="1" hangingPunct="1"/>
            <a:r>
              <a:rPr lang="en-US" sz="2600" smtClean="0">
                <a:latin typeface="Arial Narrow" pitchFamily="34" charset="0"/>
              </a:rPr>
              <a:t>Pahami pop spesifik dpt indentif  salur komunik yg tepat.</a:t>
            </a:r>
          </a:p>
          <a:p>
            <a:pPr marL="571500" indent="-571500" eaLnBrk="1" hangingPunct="1"/>
            <a:r>
              <a:rPr lang="en-US" sz="2600" smtClean="0">
                <a:latin typeface="Arial Narrow" pitchFamily="34" charset="0"/>
              </a:rPr>
              <a:t>Lingk sosial,  kultur &amp; ekon berbeda  perlu salur</a:t>
            </a:r>
            <a:r>
              <a:rPr lang="en-US" sz="2200" smtClean="0">
                <a:latin typeface="Arial Narrow" pitchFamily="34" charset="0"/>
              </a:rPr>
              <a:t> </a:t>
            </a:r>
            <a:r>
              <a:rPr lang="en-US" sz="2600" smtClean="0">
                <a:latin typeface="Arial Narrow" pitchFamily="34" charset="0"/>
              </a:rPr>
              <a:t>berbeda.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8" grpId="0"/>
      <p:bldP spid="4597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0366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REVOLUSI EPIDEMIOLOGI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Narrow" pitchFamily="34" charset="0"/>
              </a:rPr>
              <a:t>Abad 19, 75%  kematian akibat  peny infeksi. 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Hanya sekitar 50% bayi mencapai usia dewasa.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Metoda cegah-kendali yg efektif belum tersedia.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Teknologi kedokteran berkontribusi sangat besar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Dunia medis optimis  peny dapat dikendalikan.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Penyakit adalah proses adaptasi manusia thd lingkungan yg selalu berubah (Dubois, 1954)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92175"/>
          </a:xfrm>
        </p:spPr>
        <p:txBody>
          <a:bodyPr/>
          <a:lstStyle/>
          <a:p>
            <a:pPr eaLnBrk="1" hangingPunct="1">
              <a:defRPr/>
            </a:pPr>
            <a:r>
              <a:rPr lang="en-US" sz="41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STRATEGI INTERVENSI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Modifikasi  kondisi &amp; norma komunitas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Kembangkan &amp; laksanakan  kebijakan kesehatan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Adakan insentif ekonomi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Tingkatkan pengetahuan &amp; keterampilan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Sediakan pelayanan skrining &amp; pemantauan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6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MODIFIKASI  KONDISI &amp; </a:t>
            </a:r>
            <a:b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NORMA KOMUNITAS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648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</a:pPr>
            <a:r>
              <a:rPr lang="en-US" sz="2400" smtClean="0">
                <a:latin typeface="Arial Narrow" pitchFamily="34" charset="0"/>
              </a:rPr>
              <a:t>Mencari  cara berdayakan individ  di komunitas, tempat kerja, atau keluarga 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>
                <a:latin typeface="Arial Narrow" pitchFamily="34" charset="0"/>
              </a:rPr>
              <a:t>Ubahan kondisi/ norma yg pengaruh indiv &amp; keluarga ksg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>
                <a:latin typeface="Arial Narrow" pitchFamily="34" charset="0"/>
              </a:rPr>
              <a:t>Intervensi: tingkatkan pengetahu, bingkai isu sosial yg legitimit &amp; fasilitasi dialog ttg isu tsb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Ubah kondisi &amp; norma paling efektif dg advokasi media &amp; organisasi komunitas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Org komunitas sediakan akses pd pemimpinnya utk: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Bingkai isu sosial yg legitimit 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Dorong anggota  terlibat upaya advokasi lokal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6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INSENTIF EKONOMI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Tujuan: Ubah prilaku sehat individu &amp; dorong perubahan tk  sistem yg pengaruhi kesehatan secara langsung.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Insentif termasuk pajak tembakau, kontes penurunan BB,  potongan  premi asuransi utk pengemudi, 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Insentif yg  pemgaruhi  perubahan tk sistem: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Pembayaran skrining mamografi, 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Reduksi asuransi utk perusah yg tawarkan prog promosi 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Pembayar asuransi dokter  yg terapi pengganti nikotin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686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PELATIHAN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Prog dikes berupaya tingkatkan  pengetahu &amp; skil individu utk dukung perubahan prilaku.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Contoh: managemen mandiri DM, Pddk keseh sekolah yg konprehensif, &amp; prog penurunan BB.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Tak selalu rubah prilaku, tapi sering dibutuhkan sebelum  kekuatan sosial lain  dpt pengaruhi perubahan prilaku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Dikkes dapat dilaku memalui semua saluran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400" smtClean="0"/>
              <a:t>Semua langkah  perencanaan  dpt diaplikasikan langsung pd upaya iingkatkan pengetahuan &amp; skil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7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SKRINING &amp; PEMANTAUAN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en-US" sz="2400" smtClean="0"/>
              <a:t>Tujuan: Detek &amp; obati peny dini pd tahap yg dpt diobati.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en-US" sz="2400" smtClean="0"/>
              <a:t>Contoh skrining hipertesi, hiperkolesterol, DM &amp; Ca.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en-US" sz="2400" smtClean="0"/>
              <a:t>Langsung pd sasaran tapi, tapi komplek &amp; perlu perhatian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en-US" sz="2400" smtClean="0"/>
              <a:t>Perlu  memotifasi masy utk ikuti prog skrining, buat standar skrining, latih petugas, layani pend yg terdeteksi &amp; motivasi pasien utk ikuti petunjuk.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en-US" sz="2400" smtClean="0"/>
              <a:t>Biaya &amp; hubungan buruh  dg layanan ini  dpt disederhana  melalui kerjasama  dg org lain.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en-US" sz="2400" smtClean="0"/>
              <a:t>Layanan ini disediakan  di  tempat kerja &amp; org komunitas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7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JALUR INTERVENSI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Sekolah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Tempat kerja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Organisasi Komunitas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Media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Pembuat kebijakan publik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7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 YANKES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Saluran yg paling efektif utk skrining &amp; pantau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Dpt tingkatkan  pengetahu &amp; keterampil OS melalui dikes &amp; konseling jk panjang.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Gunakan materi standar yg telah dikembangkan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Yankes yg tpt, agen kesmas, Klinik pem pusat, klinik KB, prakt dr suwasta, Prakt dr gigi, RS.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Propeional kes dpt upayakan norma komunitas dukung kes dh promosi kebijakan institusi merk.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Misal: batasi merokok &amp; jualan rokok tmp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7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SEKOLAH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Tempat efektif utk interv PTM 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Pengaruhi prilaku &amp; sediakan dasar perkembang nilai dewasa.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Peluang terstruktur utk capai anak,  &gt; 48 Juta siswa ke sekolah tiap hari.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en-US" sz="2400" smtClean="0"/>
              <a:t>Intervensi PTM : 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Modifikasi  norma komunitas yg terkait kes,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Kembangkan kebijakan kesehatan,  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/>
              <a:t>Tingkatkan pengetahu &amp; prilaku sehat.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7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TEMPAT KERJA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eaLnBrk="1" hangingPunct="1"/>
            <a:r>
              <a:rPr lang="en-US" sz="2600" smtClean="0"/>
              <a:t>Peluang capai  audiens dewasa.</a:t>
            </a:r>
          </a:p>
          <a:p>
            <a:pPr eaLnBrk="1" hangingPunct="1"/>
            <a:r>
              <a:rPr lang="en-US" sz="2600" smtClean="0"/>
              <a:t>Cakup norma sosial,  kebijak sehat, insentif prilaku sehat, PSP, skrining, reduksi bahaya kerja.</a:t>
            </a:r>
          </a:p>
          <a:p>
            <a:pPr eaLnBrk="1" hangingPunct="1"/>
            <a:r>
              <a:rPr lang="en-US" sz="2600" smtClean="0"/>
              <a:t>Di AS, sekitar 2/3 pekerja disponsori  satu atau lebih prog promosi.</a:t>
            </a:r>
          </a:p>
          <a:p>
            <a:pPr eaLnBrk="1" hangingPunct="1"/>
            <a:r>
              <a:rPr lang="en-US" sz="2600" smtClean="0"/>
              <a:t>Program PTM utama terfokus pd kebugaran (41%), henti rokok (40%), manag stres (37%),  nutrisi (31), HT (29%), kolesterol (27%)</a:t>
            </a:r>
            <a:endParaRPr lang="en-US" sz="29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7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543800" cy="190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9600" b="1" smtClean="0">
                <a:solidFill>
                  <a:srgbClr val="FFFF00"/>
                </a:solidFill>
                <a:latin typeface="Curlz MT" pitchFamily="82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1128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UPAYA KESEHATAN </a:t>
            </a:r>
            <a:b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PD REVOLUSI EPID 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Narrow" pitchFamily="34" charset="0"/>
              </a:rPr>
              <a:t>Perbaikan standar kehidupan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Pengendalian  agen &amp; vektor 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Pendidikan Kesmas 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Upaya kesmas (deteksi &amp; isolasi kasus)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Vaksinasi berikan kekebalan tubuh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Antibiotik turunkan resorvoar penyakit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KONTRIBUSI EPIDEMIOLOGI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Arial Narrow" pitchFamily="34" charset="0"/>
              </a:rPr>
              <a:t>Identifikasi masalah Kesmas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Tentukan masalah priotitas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Jelaskan riwayat penyakit &amp; mekanisme penularan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Tentukan kausa &amp; faktor risiko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Cari berbagai alternatif intervensi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Pilih alternatif intervensi yg efektif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Pantau implementasi program  intervensi terpilih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Evaluasi efektifitas program terpilih.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9604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REVOLUSI EPIDEMIOLOGI II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Arial Narrow" pitchFamily="34" charset="0"/>
              </a:rPr>
              <a:t>Kini, di neg maju kematian pey menular hanya 10 % 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Kausa utama kematian: PCV (49%), Kanker 21%, paru obs kronik (15%)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Tantangan: 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PTM umumnya tak bisa sembuh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Teknologi kedokteran tak efektif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Pengaruhi dominan link fisik, sosial &amp; prilaku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Perlu pendidikan kesmas yg lebih kompleks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UPAYA KESMAS YG DIPERLUKAN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600" smtClean="0">
                <a:latin typeface="Arial Narrow" pitchFamily="34" charset="0"/>
              </a:rPr>
              <a:t>Cegah kerusakan lingkungan umum lebih lanjut  al dg penghijauan, pengolahan sampah</a:t>
            </a:r>
          </a:p>
          <a:p>
            <a:pPr marL="609600" indent="-609600" eaLnBrk="1" hangingPunct="1"/>
            <a:r>
              <a:rPr lang="en-US" sz="2600" smtClean="0">
                <a:latin typeface="Arial Narrow" pitchFamily="34" charset="0"/>
              </a:rPr>
              <a:t>Modifikasi lingungan  risti; pembatasan kadar kolesterol, yodonisasi garam &amp; suplai air bersih.</a:t>
            </a:r>
          </a:p>
          <a:p>
            <a:pPr marL="609600" indent="-609600" eaLnBrk="1" hangingPunct="1"/>
            <a:r>
              <a:rPr lang="en-US" sz="2600" smtClean="0">
                <a:latin typeface="Arial Narrow" pitchFamily="34" charset="0"/>
              </a:rPr>
              <a:t>Tingkatkan ketahanan host secara biologi seperti  immunisasi HB &amp; anti oksidan</a:t>
            </a:r>
          </a:p>
          <a:p>
            <a:pPr marL="609600" indent="-609600" eaLnBrk="1" hangingPunct="1"/>
            <a:r>
              <a:rPr lang="en-US" sz="2600" smtClean="0">
                <a:latin typeface="Arial Narrow" pitchFamily="34" charset="0"/>
              </a:rPr>
              <a:t>Ubah  perilaku berisiko seperti pola menu, kegiatan fisik &amp; stres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 PROMOSI &amp;PENCEGAHAN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76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mtClean="0">
                <a:latin typeface="Arial Narrow" pitchFamily="34" charset="0"/>
              </a:rPr>
              <a:t>Strategi  lingkungan yg luas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mtClean="0">
                <a:latin typeface="Arial Narrow" pitchFamily="34" charset="0"/>
              </a:rPr>
              <a:t>Strategi lingkungan risiko tinggi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mtClean="0">
                <a:latin typeface="Arial Narrow" pitchFamily="34" charset="0"/>
              </a:rPr>
              <a:t>Strategi  pejamu masyarakat luas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mtClean="0">
                <a:latin typeface="Arial Narrow" pitchFamily="34" charset="0"/>
              </a:rPr>
              <a:t>Strategi pejamu Risiko tinggi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mtClean="0">
                <a:latin typeface="Arial Narrow" pitchFamily="34" charset="0"/>
              </a:rPr>
              <a:t>Strategi Milestone utk pejamu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mtClean="0">
                <a:latin typeface="Arial Narrow" pitchFamily="34" charset="0"/>
              </a:rPr>
              <a:t>Milestone pejamu utk Lingkungan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 LINGKUNGAN </a:t>
            </a:r>
            <a:b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RISIKO TINGGI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Arial Narrow" pitchFamily="34" charset="0"/>
              </a:rPr>
              <a:t>Modifikasi   lingkungan risiko tinggi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Garam beryodium di daerah yg kekurangan garam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Pemberian fluor lewat air minum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Memberdayakan masyarakat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Bangun kerukunan di daerah konflik</a:t>
            </a:r>
          </a:p>
          <a:p>
            <a:pPr lvl="1" eaLnBrk="1" hangingPunct="1"/>
            <a:r>
              <a:rPr lang="en-US" smtClean="0">
                <a:latin typeface="Arial Narrow" pitchFamily="34" charset="0"/>
              </a:rPr>
              <a:t>Pengayoman anak jalanan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Kelebihan terfokus pd risti, biaya murah</a:t>
            </a:r>
          </a:p>
          <a:p>
            <a:pPr eaLnBrk="1" hangingPunct="1"/>
            <a:r>
              <a:rPr lang="en-US" sz="2600" smtClean="0">
                <a:latin typeface="Arial Narrow" pitchFamily="34" charset="0"/>
              </a:rPr>
              <a:t>Kekurangan perlu deteksi  lingkungan risti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1944</Words>
  <Application>Microsoft Office PowerPoint</Application>
  <PresentationFormat>On-screen Show (4:3)</PresentationFormat>
  <Paragraphs>284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  METODA INTERVENSI PENY TIDAK MENULAR</vt:lpstr>
      <vt:lpstr>KONSEP UMUM</vt:lpstr>
      <vt:lpstr>REVOLUSI EPIDEMIOLOGI I</vt:lpstr>
      <vt:lpstr>UPAYA KESEHATAN  PD REVOLUSI EPID I</vt:lpstr>
      <vt:lpstr>KONTRIBUSI EPIDEMIOLOGI</vt:lpstr>
      <vt:lpstr>REVOLUSI EPIDEMIOLOGI II</vt:lpstr>
      <vt:lpstr>UPAYA KESMAS YG DIPERLUKAN</vt:lpstr>
      <vt:lpstr>STRATEGI PROMOSI &amp;PENCEGAHAN</vt:lpstr>
      <vt:lpstr>STRATEGI LINGKUNGAN  RISIKO TINGGI</vt:lpstr>
      <vt:lpstr>STRATEGI  LINGKUNGAN LUAS</vt:lpstr>
      <vt:lpstr>STRATEGI  MILESTONE PEJAMU</vt:lpstr>
      <vt:lpstr>STRATEGI  MILESTONE LINGKUNGAN</vt:lpstr>
      <vt:lpstr>STRATEGI  LINGKUNGAN LUAS</vt:lpstr>
      <vt:lpstr>STRATEGI  PEJAMU RISIKO TINGGI</vt:lpstr>
      <vt:lpstr>KEBUTUHAN STRATEGI WELLNESS</vt:lpstr>
      <vt:lpstr>LINGKUP PENGENDALIAN PENYAKIT TIDAK MENULAR</vt:lpstr>
      <vt:lpstr>TINGKAT INDIVIDU</vt:lpstr>
      <vt:lpstr>TINGKAT POPULASI</vt:lpstr>
      <vt:lpstr>TINGKAT SISTEM</vt:lpstr>
      <vt:lpstr>TINGKAT SISTEM</vt:lpstr>
      <vt:lpstr>BASIS ILMIAH</vt:lpstr>
      <vt:lpstr>BASIS ILMIAH</vt:lpstr>
      <vt:lpstr>PRINSIP DASAR</vt:lpstr>
      <vt:lpstr>STRATEGI PENGENDALIAN</vt:lpstr>
      <vt:lpstr>PENDEKATAN KESMAS LUAS</vt:lpstr>
      <vt:lpstr>LIBATKAN POPULASI  SECARA AKTIF</vt:lpstr>
      <vt:lpstr>PARTISIPASI ORGANISASI KOMUNITAS</vt:lpstr>
      <vt:lpstr>RUMUSKAN OBJEKTIF</vt:lpstr>
      <vt:lpstr>STRATEGI  BERBASIS KARAKTER &amp;  KEBUTUH POPULASI</vt:lpstr>
      <vt:lpstr>STRATEGI INTERVENSI</vt:lpstr>
      <vt:lpstr>MODIFIKASI  KONDISI &amp;  NORMA KOMUNITAS</vt:lpstr>
      <vt:lpstr>INSENTIF EKONOMI</vt:lpstr>
      <vt:lpstr>PELATIHAN</vt:lpstr>
      <vt:lpstr>SKRINING &amp; PEMANTAUAN</vt:lpstr>
      <vt:lpstr>JALUR INTERVENSI</vt:lpstr>
      <vt:lpstr>SISTEM YANKES</vt:lpstr>
      <vt:lpstr>SEKOLAH</vt:lpstr>
      <vt:lpstr>TEMPAT KERJA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anin</cp:lastModifiedBy>
  <cp:revision>5</cp:revision>
  <dcterms:created xsi:type="dcterms:W3CDTF">2012-03-24T12:37:38Z</dcterms:created>
  <dcterms:modified xsi:type="dcterms:W3CDTF">2014-06-25T06:21:42Z</dcterms:modified>
</cp:coreProperties>
</file>