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57" r:id="rId3"/>
    <p:sldId id="258" r:id="rId4"/>
    <p:sldId id="260" r:id="rId5"/>
    <p:sldId id="261" r:id="rId6"/>
    <p:sldId id="262" r:id="rId7"/>
    <p:sldId id="267" r:id="rId8"/>
    <p:sldId id="269" r:id="rId9"/>
    <p:sldId id="263" r:id="rId10"/>
    <p:sldId id="264" r:id="rId11"/>
    <p:sldId id="265" r:id="rId12"/>
    <p:sldId id="266" r:id="rId13"/>
    <p:sldId id="268" r:id="rId14"/>
    <p:sldId id="271" r:id="rId15"/>
    <p:sldId id="272" r:id="rId16"/>
    <p:sldId id="273" r:id="rId17"/>
    <p:sldId id="274" r:id="rId18"/>
    <p:sldId id="275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88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0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5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48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6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911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8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2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763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76190E-BC53-4D84-85BB-77A61E2D2723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AC6F3-28D8-41E3-B441-0AD13B5E90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522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124200" y="3581400"/>
            <a:ext cx="58674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Jenis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Penelitian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Desain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Penelitian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Kuantitatif</a:t>
            </a:r>
            <a:endParaRPr lang="en-US" sz="2000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2</a:t>
            </a: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Gisely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Vionalita</a:t>
            </a:r>
            <a:r>
              <a:rPr lang="en-US" sz="2000" b="1" dirty="0">
                <a:solidFill>
                  <a:schemeClr val="bg1"/>
                </a:solidFill>
              </a:rPr>
              <a:t> SKM. M.Sc.</a:t>
            </a:r>
          </a:p>
          <a:p>
            <a:pPr algn="ctr" eaLnBrk="1" hangingPunct="1"/>
            <a:r>
              <a:rPr lang="en-US" sz="2000" b="1" dirty="0">
                <a:solidFill>
                  <a:schemeClr val="bg1"/>
                </a:solidFill>
              </a:rPr>
              <a:t>Program </a:t>
            </a:r>
            <a:r>
              <a:rPr lang="en-US" sz="2000" b="1" dirty="0" err="1">
                <a:solidFill>
                  <a:schemeClr val="bg1"/>
                </a:solidFill>
              </a:rPr>
              <a:t>Studi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Masyarakat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000" b="1" dirty="0" err="1">
                <a:solidFill>
                  <a:schemeClr val="bg1"/>
                </a:solidFill>
              </a:rPr>
              <a:t>Fakultas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Ilmu-ilmu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Kesehatan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37005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desain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perumusan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masalahnya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desain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landasan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teoritisnya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desain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perumusan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hipotesisnya</a:t>
            </a:r>
            <a:r>
              <a:rPr lang="en-US" dirty="0">
                <a:cs typeface="Times New Roman" pitchFamily="18" charset="0"/>
              </a:rPr>
              <a:t>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skala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pengukurannya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jumlah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sampel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diperlukan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teknik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pengambilan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sampel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Instrumen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digunakan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dalam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0962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Penentuan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Variabel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dan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chemeClr val="tx2"/>
                </a:solidFill>
                <a:cs typeface="Times New Roman" pitchFamily="18" charset="0"/>
              </a:rPr>
              <a:t>Sumber</a:t>
            </a:r>
            <a:r>
              <a:rPr lang="en-US" dirty="0" smtClean="0">
                <a:solidFill>
                  <a:schemeClr val="tx2"/>
                </a:solidFill>
                <a:cs typeface="Times New Roman" pitchFamily="18" charset="0"/>
              </a:rPr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Variabel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saja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diteliti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</a:rPr>
              <a:t>Dari </a:t>
            </a:r>
            <a:r>
              <a:rPr lang="en-US" dirty="0" err="1">
                <a:cs typeface="Times New Roman" pitchFamily="18" charset="0"/>
              </a:rPr>
              <a:t>mana</a:t>
            </a:r>
            <a:r>
              <a:rPr lang="en-US" dirty="0">
                <a:cs typeface="Times New Roman" pitchFamily="18" charset="0"/>
              </a:rPr>
              <a:t> data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kita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peroleh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5656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Pengumpulan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>
                <a:cs typeface="Times New Roman" pitchFamily="18" charset="0"/>
              </a:rPr>
              <a:t>Data </a:t>
            </a: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saja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dikumpulkan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instrumen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Siapa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biaya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tenaga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diperlukan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prosedur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harus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dipenuhi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mengumpulkan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64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cara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penyampaian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kesimpulan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siapa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saja</a:t>
            </a:r>
            <a:r>
              <a:rPr lang="en-US" dirty="0">
                <a:cs typeface="Times New Roman" pitchFamily="18" charset="0"/>
              </a:rPr>
              <a:t> saran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diberikan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Apakah</a:t>
            </a:r>
            <a:r>
              <a:rPr lang="en-US" dirty="0">
                <a:cs typeface="Times New Roman" pitchFamily="18" charset="0"/>
              </a:rPr>
              <a:t> saran </a:t>
            </a:r>
            <a:r>
              <a:rPr lang="en-US" dirty="0" err="1">
                <a:cs typeface="Times New Roman" pitchFamily="18" charset="0"/>
              </a:rPr>
              <a:t>dalam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umum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atau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spesifik</a:t>
            </a:r>
            <a:r>
              <a:rPr lang="en-US" dirty="0">
                <a:cs typeface="Times New Roman" pitchFamily="18" charset="0"/>
              </a:rPr>
              <a:t> 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354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617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304800" y="646113"/>
            <a:ext cx="4954587" cy="1030287"/>
          </a:xfrm>
          <a:prstGeom prst="bevel">
            <a:avLst>
              <a:gd name="adj" fmla="val 12500"/>
            </a:avLst>
          </a:prstGeom>
          <a:solidFill>
            <a:srgbClr val="CC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Berdasar Pendekatan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Filosofis dan disiplin Ilmu</a:t>
            </a:r>
          </a:p>
          <a:p>
            <a:pPr algn="ctr"/>
            <a:r>
              <a:rPr lang="en-US">
                <a:solidFill>
                  <a:schemeClr val="bg1"/>
                </a:solidFill>
                <a:latin typeface="Arial Black" pitchFamily="34" charset="0"/>
              </a:rPr>
              <a:t>(terkait dengan data)</a:t>
            </a:r>
          </a:p>
        </p:txBody>
      </p:sp>
      <p:sp>
        <p:nvSpPr>
          <p:cNvPr id="8199" name="Line 7"/>
          <p:cNvSpPr>
            <a:spLocks noChangeShapeType="1"/>
          </p:cNvSpPr>
          <p:nvPr/>
        </p:nvSpPr>
        <p:spPr bwMode="auto">
          <a:xfrm>
            <a:off x="2819400" y="1219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914400" y="1676400"/>
            <a:ext cx="3505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>
                <a:solidFill>
                  <a:srgbClr val="CC6600"/>
                </a:solidFill>
                <a:latin typeface="Times New Roman" pitchFamily="18" charset="0"/>
              </a:rPr>
              <a:t>Penelitian Kualitatif</a:t>
            </a:r>
          </a:p>
        </p:txBody>
      </p:sp>
      <p:sp>
        <p:nvSpPr>
          <p:cNvPr id="32774" name="Text Box 9"/>
          <p:cNvSpPr txBox="1">
            <a:spLocks noChangeArrowheads="1"/>
          </p:cNvSpPr>
          <p:nvPr/>
        </p:nvSpPr>
        <p:spPr bwMode="auto">
          <a:xfrm>
            <a:off x="1295400" y="2362200"/>
            <a:ext cx="754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381000" y="2289175"/>
            <a:ext cx="8294688" cy="2677656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 dirty="0" err="1"/>
              <a:t>Penelitian</a:t>
            </a:r>
            <a:r>
              <a:rPr lang="en-US" sz="2400" b="1" dirty="0"/>
              <a:t> yang </a:t>
            </a:r>
            <a:r>
              <a:rPr lang="en-US" sz="2400" b="1" dirty="0" err="1"/>
              <a:t>dimaksudkan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memahami</a:t>
            </a:r>
            <a:r>
              <a:rPr lang="en-US" sz="2400" b="1" dirty="0"/>
              <a:t> </a:t>
            </a:r>
            <a:r>
              <a:rPr lang="en-US" sz="2400" b="1" dirty="0" err="1"/>
              <a:t>fenomena</a:t>
            </a:r>
            <a:r>
              <a:rPr lang="en-US" sz="2400" b="1" dirty="0"/>
              <a:t> </a:t>
            </a:r>
            <a:r>
              <a:rPr lang="en-US" sz="2400" b="1" dirty="0" err="1"/>
              <a:t>tentang</a:t>
            </a:r>
            <a:r>
              <a:rPr lang="en-US" sz="2400" b="1" dirty="0"/>
              <a:t> </a:t>
            </a:r>
            <a:r>
              <a:rPr lang="en-US" sz="2400" b="1" dirty="0" err="1"/>
              <a:t>apa</a:t>
            </a:r>
            <a:r>
              <a:rPr lang="en-US" sz="2400" b="1" dirty="0"/>
              <a:t> yang </a:t>
            </a:r>
            <a:r>
              <a:rPr lang="en-US" sz="2400" b="1" dirty="0" err="1"/>
              <a:t>dialami</a:t>
            </a:r>
            <a:r>
              <a:rPr lang="en-US" sz="2400" b="1" dirty="0"/>
              <a:t> </a:t>
            </a:r>
            <a:r>
              <a:rPr lang="en-US" sz="2400" b="1" dirty="0" err="1"/>
              <a:t>oleh</a:t>
            </a:r>
            <a:r>
              <a:rPr lang="en-US" sz="2400" b="1" dirty="0"/>
              <a:t> </a:t>
            </a:r>
            <a:r>
              <a:rPr lang="en-US" sz="2400" b="1" dirty="0" err="1"/>
              <a:t>subyek</a:t>
            </a:r>
            <a:r>
              <a:rPr lang="en-US" sz="2400" b="1" dirty="0"/>
              <a:t> </a:t>
            </a:r>
            <a:r>
              <a:rPr lang="en-US" sz="2400" b="1" dirty="0" err="1"/>
              <a:t>penelitian</a:t>
            </a:r>
            <a:r>
              <a:rPr lang="en-US" sz="2400" b="1" dirty="0"/>
              <a:t>, </a:t>
            </a:r>
            <a:r>
              <a:rPr lang="en-US" sz="2400" b="1" dirty="0" err="1"/>
              <a:t>misalnya</a:t>
            </a:r>
            <a:r>
              <a:rPr lang="en-US" sz="2400" b="1" dirty="0"/>
              <a:t> </a:t>
            </a:r>
            <a:r>
              <a:rPr lang="en-US" sz="2400" b="1" dirty="0" err="1"/>
              <a:t>perilaku</a:t>
            </a:r>
            <a:r>
              <a:rPr lang="en-US" sz="2400" b="1" dirty="0"/>
              <a:t>, </a:t>
            </a:r>
            <a:r>
              <a:rPr lang="en-US" sz="2400" b="1" dirty="0" err="1"/>
              <a:t>persepsi</a:t>
            </a:r>
            <a:r>
              <a:rPr lang="en-US" sz="2400" b="1" dirty="0"/>
              <a:t>, </a:t>
            </a:r>
            <a:r>
              <a:rPr lang="en-US" sz="2400" b="1" dirty="0" err="1"/>
              <a:t>tindakan</a:t>
            </a:r>
            <a:r>
              <a:rPr lang="en-US" sz="2400" b="1" dirty="0"/>
              <a:t>, </a:t>
            </a:r>
            <a:r>
              <a:rPr lang="en-US" sz="2400" b="1" dirty="0" err="1"/>
              <a:t>dll</a:t>
            </a:r>
            <a:r>
              <a:rPr lang="en-US" sz="2400" b="1" dirty="0"/>
              <a:t>, </a:t>
            </a:r>
            <a:r>
              <a:rPr lang="en-US" sz="2400" b="1" dirty="0" err="1"/>
              <a:t>secara</a:t>
            </a:r>
            <a:r>
              <a:rPr lang="en-US" sz="2400" b="1" dirty="0"/>
              <a:t> </a:t>
            </a:r>
            <a:r>
              <a:rPr lang="en-US" sz="2400" b="1" dirty="0" err="1"/>
              <a:t>holistik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cara</a:t>
            </a:r>
            <a:r>
              <a:rPr lang="en-US" sz="2400" b="1" dirty="0"/>
              <a:t> </a:t>
            </a:r>
            <a:r>
              <a:rPr lang="en-US" sz="2400" b="1" dirty="0" err="1"/>
              <a:t>deskripsi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bentuk</a:t>
            </a:r>
            <a:r>
              <a:rPr lang="en-US" sz="2400" b="1" dirty="0"/>
              <a:t> kata-kata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naratif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suatu</a:t>
            </a:r>
            <a:r>
              <a:rPr lang="en-US" sz="2400" b="1" dirty="0"/>
              <a:t> </a:t>
            </a:r>
            <a:r>
              <a:rPr lang="en-US" sz="2400" b="1" dirty="0" err="1"/>
              <a:t>konteks</a:t>
            </a:r>
            <a:r>
              <a:rPr lang="en-US" sz="2400" b="1" dirty="0"/>
              <a:t> </a:t>
            </a:r>
            <a:r>
              <a:rPr lang="en-US" sz="2400" b="1" dirty="0" err="1"/>
              <a:t>khusus</a:t>
            </a:r>
            <a:r>
              <a:rPr lang="en-US" sz="2400" b="1" dirty="0"/>
              <a:t> yang </a:t>
            </a:r>
            <a:r>
              <a:rPr lang="en-US" sz="2400" b="1" dirty="0" err="1"/>
              <a:t>alamiah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memanfaatkan</a:t>
            </a:r>
            <a:r>
              <a:rPr lang="en-US" sz="2400" b="1" dirty="0"/>
              <a:t> </a:t>
            </a:r>
            <a:r>
              <a:rPr lang="en-US" sz="2400" b="1" dirty="0" err="1"/>
              <a:t>berbagai</a:t>
            </a:r>
            <a:r>
              <a:rPr lang="en-US" sz="2400" b="1" dirty="0"/>
              <a:t> </a:t>
            </a:r>
            <a:r>
              <a:rPr lang="en-US" sz="2400" b="1" dirty="0" err="1"/>
              <a:t>metode</a:t>
            </a:r>
            <a:r>
              <a:rPr lang="en-US" sz="2400" b="1" dirty="0"/>
              <a:t> </a:t>
            </a:r>
            <a:r>
              <a:rPr lang="en-US" sz="2400" b="1" dirty="0" err="1"/>
              <a:t>ilmiah</a:t>
            </a:r>
            <a:r>
              <a:rPr lang="en-US" sz="2400" b="1" dirty="0"/>
              <a:t>. 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5638800" y="609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8915400" y="609600"/>
            <a:ext cx="0" cy="449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 flipH="1">
            <a:off x="7848600" y="5105400"/>
            <a:ext cx="1066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4343400" y="4876800"/>
            <a:ext cx="35052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CC6600"/>
                </a:solidFill>
                <a:latin typeface="Times New Roman" pitchFamily="18" charset="0"/>
              </a:rPr>
              <a:t>Penelitian</a:t>
            </a:r>
            <a:r>
              <a:rPr lang="en-US" sz="2800" b="1" dirty="0">
                <a:solidFill>
                  <a:srgbClr val="CC66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C6600"/>
                </a:solidFill>
                <a:latin typeface="Times New Roman" pitchFamily="18" charset="0"/>
              </a:rPr>
              <a:t>Kuantitatif</a:t>
            </a:r>
            <a:endParaRPr lang="en-US" sz="2800" b="1" dirty="0">
              <a:solidFill>
                <a:srgbClr val="CC6600"/>
              </a:solidFill>
              <a:latin typeface="Times New Roman" pitchFamily="18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457200" y="5334000"/>
            <a:ext cx="8435975" cy="1196975"/>
          </a:xfrm>
          <a:prstGeom prst="rect">
            <a:avLst/>
          </a:prstGeom>
          <a:noFill/>
          <a:ln w="9525">
            <a:solidFill>
              <a:srgbClr val="FF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b="1"/>
              <a:t>Penelitian yang bertujuan untuk menjelaskan, meramalkan, mengontrol fenomena melalui pengumpulan data terfokus dari data numerik</a:t>
            </a:r>
          </a:p>
        </p:txBody>
      </p:sp>
    </p:spTree>
    <p:extLst>
      <p:ext uri="{BB962C8B-B14F-4D97-AF65-F5344CB8AC3E}">
        <p14:creationId xmlns:p14="http://schemas.microsoft.com/office/powerpoint/2010/main" val="352806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2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82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75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75" fill="hold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4" dur="500"/>
                                        <p:tgtEl>
                                          <p:spTgt spid="82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 autoUpdateAnimBg="0"/>
      <p:bldP spid="8199" grpId="0" animBg="1"/>
      <p:bldP spid="8200" grpId="0" build="p" autoUpdateAnimBg="0"/>
      <p:bldP spid="8202" grpId="0" build="p" autoUpdateAnimBg="0"/>
      <p:bldP spid="8203" grpId="0" animBg="1"/>
      <p:bldP spid="8204" grpId="0" animBg="1"/>
      <p:bldP spid="8205" grpId="0" animBg="1"/>
      <p:bldP spid="8206" grpId="0" build="p" autoUpdateAnimBg="0"/>
      <p:bldP spid="82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Text Box 5"/>
          <p:cNvSpPr txBox="1">
            <a:spLocks noChangeArrowheads="1"/>
          </p:cNvSpPr>
          <p:nvPr/>
        </p:nvSpPr>
        <p:spPr bwMode="auto">
          <a:xfrm>
            <a:off x="838200" y="381000"/>
            <a:ext cx="556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255588" y="730250"/>
            <a:ext cx="6145212" cy="946150"/>
          </a:xfrm>
          <a:prstGeom prst="rect">
            <a:avLst/>
          </a:prstGeom>
          <a:solidFill>
            <a:srgbClr val="A8A4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b="1" dirty="0" err="1"/>
              <a:t>Perbedaan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kualitatif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penelitian</a:t>
            </a:r>
            <a:r>
              <a:rPr lang="en-US" sz="2800" b="1" dirty="0"/>
              <a:t> </a:t>
            </a:r>
            <a:r>
              <a:rPr lang="en-US" sz="2800" b="1" dirty="0" err="1"/>
              <a:t>kuantitatif</a:t>
            </a:r>
            <a:endParaRPr lang="en-US" sz="2800" b="1" dirty="0"/>
          </a:p>
        </p:txBody>
      </p:sp>
      <p:graphicFrame>
        <p:nvGraphicFramePr>
          <p:cNvPr id="9282" name="Group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41244"/>
              </p:ext>
            </p:extLst>
          </p:nvPr>
        </p:nvGraphicFramePr>
        <p:xfrm>
          <a:off x="179388" y="2028825"/>
          <a:ext cx="8785225" cy="4060825"/>
        </p:xfrm>
        <a:graphic>
          <a:graphicData uri="http://schemas.openxmlformats.org/drawingml/2006/table">
            <a:tbl>
              <a:tblPr/>
              <a:tblGrid>
                <a:gridCol w="1866900"/>
                <a:gridCol w="3511550"/>
                <a:gridCol w="3406775"/>
              </a:tblGrid>
              <a:tr h="600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Aspek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Kuantitatif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Kualitatif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7165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Maksud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Membuat deskripsi obyektif tentang fenomena terbatas dan menentukan apakah fenomena dapat dikontrol melalui beberapa intervensi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Mengembangkan pengertian tentang individu dan kejadian dengan memperhitungkan konteks yang relevan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9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2.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Tujuan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Menjelaskan,mengontrol,meramalkan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fenomena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melalui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pengumpulan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data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terfokus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dari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data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numerik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Memahami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fenomena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sosial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melalui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gambaran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holistik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memperbanyak_pemahaman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yang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mendalam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6705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9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09" name="Group 6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750276"/>
              </p:ext>
            </p:extLst>
          </p:nvPr>
        </p:nvGraphicFramePr>
        <p:xfrm>
          <a:off x="250825" y="692150"/>
          <a:ext cx="8713788" cy="4200898"/>
        </p:xfrm>
        <a:graphic>
          <a:graphicData uri="http://schemas.openxmlformats.org/drawingml/2006/table">
            <a:tbl>
              <a:tblPr/>
              <a:tblGrid>
                <a:gridCol w="1677988"/>
                <a:gridCol w="3479800"/>
                <a:gridCol w="3556000"/>
              </a:tblGrid>
              <a:tr h="5904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Aspek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Kuantitatif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Kualitatif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70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3. Pendekatan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Deduktif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bebas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nilai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obyektif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),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terfokus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berorientasi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pada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tujuan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Induktif, berisi nilai-nilai (subyektif), holistik, dan berorientasi pada proses.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5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4. Model penjelasan</a:t>
                      </a: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Penemuan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fakta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sosial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tidak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berasal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persepsi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subyektif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terpisah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konteks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Upaya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generalisasi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tidak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dikenal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karena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perilaku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manusia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selalu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terikat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konteks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harus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diinterpretasikan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kasus-perkasus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28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5.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Metode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marT="45713" marB="4571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Terstruktur, formal, ditentukan terlebih dahulu, tidak luwes, dijabarkan secara rinci terlebih dahulu sebelum penelitian dilakukan.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Historikal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etnografis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studi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kasus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084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030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1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715271"/>
              </p:ext>
            </p:extLst>
          </p:nvPr>
        </p:nvGraphicFramePr>
        <p:xfrm>
          <a:off x="179388" y="404813"/>
          <a:ext cx="8785225" cy="5545137"/>
        </p:xfrm>
        <a:graphic>
          <a:graphicData uri="http://schemas.openxmlformats.org/drawingml/2006/table">
            <a:tbl>
              <a:tblPr/>
              <a:tblGrid>
                <a:gridCol w="1830387"/>
                <a:gridCol w="3440113"/>
                <a:gridCol w="3514725"/>
              </a:tblGrid>
              <a:tr h="534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Aspek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empus Sans ITC" pitchFamily="82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Kuantitatif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Kualitatif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9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6. Pengukuran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Deduktif, bebas nilai (obyektif), terfokus, dan berorientasi pada tujuan.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Induktif, berisi nilai-nilai (subyektif), holistik, dan berorientasi pada proses.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00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7. Data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Random/acak: dimaksudkan dalam sampel yang dianggap mewakili.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Naratif, deskriptif, dalam kata-kata mereka yang diteliti, dokumen pribadi, catatan lapangan, artifak, dokumen resmi, video.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002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8.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Analisis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Deduktif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secara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statistik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Terutama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menghasilkan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data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numerik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biasanya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dianalisis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secara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statistik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 Data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kasar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terdiri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bilangan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analisis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dilakukan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pada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akhir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penelitian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Induktif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model-model,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teori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konsep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metode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perbandingan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tetap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Biasanya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data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dianalisis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secara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deskriptif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yang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sebagian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besar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berasal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dari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wawancara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dan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catatan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 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pengamatan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empus Sans ITC" pitchFamily="82" charset="0"/>
                        </a:rPr>
                        <a:t>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7057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TERIMAKASIH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47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DESAIN PENELITIAN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(</a:t>
            </a:r>
            <a:r>
              <a:rPr lang="en-US" dirty="0" err="1" smtClean="0"/>
              <a:t>judul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).</a:t>
            </a:r>
          </a:p>
          <a:p>
            <a:pPr algn="just"/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memaparkan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, </a:t>
            </a:r>
            <a:r>
              <a:rPr lang="en-US" dirty="0" err="1" smtClean="0"/>
              <a:t>mengapa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diteliti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1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MENGAPA PERLU DESAIN PENELITIAN?</a:t>
            </a:r>
            <a:br>
              <a:rPr lang="en-US" b="1" dirty="0" smtClean="0">
                <a:solidFill>
                  <a:schemeClr val="tx2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dirty="0" err="1"/>
              <a:t>penelitian</a:t>
            </a:r>
            <a:r>
              <a:rPr lang="en-US" dirty="0"/>
              <a:t>. </a:t>
            </a:r>
          </a:p>
          <a:p>
            <a:pPr algn="just">
              <a:buFontTx/>
              <a:buChar char="•"/>
            </a:pP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penelitain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berguna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yang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proses </a:t>
            </a:r>
            <a:r>
              <a:rPr lang="en-US" dirty="0" err="1"/>
              <a:t>penelitian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294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solidFill>
                  <a:srgbClr val="FF0000"/>
                </a:solidFill>
                <a:latin typeface="Arial" charset="0"/>
              </a:rPr>
              <a:t>PENGELOMPOKAN DESAIN PENELITIAN DARI BERBAGAI SUDUT PANDANG</a:t>
            </a:r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/>
            </a:r>
            <a:br>
              <a:rPr lang="en-US" b="1" dirty="0" smtClean="0">
                <a:solidFill>
                  <a:srgbClr val="FF0000"/>
                </a:solidFill>
                <a:latin typeface="Arial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dirty="0" err="1" smtClean="0">
                <a:latin typeface="Arial" charset="0"/>
              </a:rPr>
              <a:t>Desain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penelitian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dilihat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dari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perumusan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masalahnya</a:t>
            </a:r>
            <a:r>
              <a:rPr lang="en-US" sz="2000" b="1" dirty="0" smtClean="0">
                <a:latin typeface="Arial" charset="0"/>
              </a:rPr>
              <a:t>.</a:t>
            </a: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</a:rPr>
              <a:t>Penelitian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eksploratif</a:t>
            </a:r>
            <a:endParaRPr lang="en-US" sz="2000" dirty="0" smtClean="0">
              <a:latin typeface="Arial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</a:rPr>
              <a:t>Peneltian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uji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hipotesis</a:t>
            </a:r>
            <a:endParaRPr lang="en-US" sz="2000" dirty="0" smtClean="0">
              <a:latin typeface="Arial" charset="0"/>
            </a:endParaRP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dirty="0" err="1" smtClean="0">
                <a:latin typeface="Arial" charset="0"/>
              </a:rPr>
              <a:t>Desain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penelitian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berdasarkan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metode</a:t>
            </a:r>
            <a:r>
              <a:rPr lang="en-US" sz="2000" b="1" dirty="0" smtClean="0">
                <a:latin typeface="Arial" charset="0"/>
              </a:rPr>
              <a:t> </a:t>
            </a:r>
            <a:r>
              <a:rPr lang="en-US" sz="2000" b="1" dirty="0" err="1" smtClean="0">
                <a:latin typeface="Arial" charset="0"/>
              </a:rPr>
              <a:t>pengumpulan</a:t>
            </a:r>
            <a:r>
              <a:rPr lang="en-US" sz="2000" b="1" dirty="0" smtClean="0">
                <a:latin typeface="Arial" charset="0"/>
              </a:rPr>
              <a:t> data</a:t>
            </a: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</a:rPr>
              <a:t>Penelitian</a:t>
            </a:r>
            <a:r>
              <a:rPr lang="en-US" sz="2000" dirty="0" smtClean="0">
                <a:latin typeface="Arial" charset="0"/>
              </a:rPr>
              <a:t> </a:t>
            </a:r>
            <a:r>
              <a:rPr lang="en-US" sz="2000" dirty="0" err="1" smtClean="0">
                <a:latin typeface="Arial" charset="0"/>
              </a:rPr>
              <a:t>pengamatan</a:t>
            </a:r>
            <a:endParaRPr lang="en-US" sz="2000" dirty="0" smtClean="0">
              <a:latin typeface="Arial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</a:rPr>
              <a:t>Peneltian</a:t>
            </a:r>
            <a:r>
              <a:rPr lang="en-US" sz="2000" dirty="0" smtClean="0">
                <a:latin typeface="Arial" charset="0"/>
              </a:rPr>
              <a:t> Survey</a:t>
            </a:r>
          </a:p>
          <a:p>
            <a:pPr marL="571500" indent="-571500" algn="just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Desain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dilihat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dari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pengendalian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variabel-variabel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oleh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peneliti</a:t>
            </a:r>
            <a:endParaRPr lang="en-US" sz="2000" b="1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eksperimental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Arial" charset="0"/>
                <a:cs typeface="Times New Roman" pitchFamily="18" charset="0"/>
              </a:rPr>
              <a:t>ex post facto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571500" indent="-5715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Desain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menurut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tujuannya</a:t>
            </a:r>
            <a:endParaRPr lang="en-US" sz="2000" b="1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deskriptif</a:t>
            </a:r>
            <a:endParaRPr lang="en-US" sz="2000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komparatif</a:t>
            </a:r>
            <a:endParaRPr lang="en-US" sz="2000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asosiatif</a:t>
            </a:r>
            <a:endParaRPr lang="en-US" sz="2000" dirty="0" smtClean="0">
              <a:latin typeface="Arial" charset="0"/>
              <a:cs typeface="Times New Roman" pitchFamily="18" charset="0"/>
            </a:endParaRPr>
          </a:p>
          <a:p>
            <a:pPr marL="571500" indent="-571500" algn="just">
              <a:buFontTx/>
              <a:buAutoNum type="arabicPeriod"/>
            </a:pP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Desain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dilihat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dari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lingkungan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studi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dapat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dikelompokan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menjadi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3 </a:t>
            </a:r>
            <a:r>
              <a:rPr lang="en-US" sz="2000" b="1" dirty="0" err="1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yaitu</a:t>
            </a:r>
            <a:r>
              <a:rPr lang="en-US" sz="2000" b="1" dirty="0" smtClean="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: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Penelitian</a:t>
            </a:r>
            <a:r>
              <a:rPr lang="en-US" sz="2000" b="1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latin typeface="Arial" charset="0"/>
                <a:cs typeface="Times New Roman" pitchFamily="18" charset="0"/>
              </a:rPr>
              <a:t>deskriptif</a:t>
            </a:r>
            <a:endParaRPr lang="en-US" sz="2000" b="1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Studi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Lapangan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Experimen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Lapangan</a:t>
            </a:r>
            <a:endParaRPr lang="en-US" sz="2000" dirty="0" smtClean="0">
              <a:latin typeface="Arial" charset="0"/>
              <a:cs typeface="Times New Roman" pitchFamily="18" charset="0"/>
            </a:endParaRPr>
          </a:p>
          <a:p>
            <a:pPr marL="1128713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sz="2000" dirty="0" err="1" smtClean="0">
                <a:latin typeface="Arial" charset="0"/>
                <a:cs typeface="Times New Roman" pitchFamily="18" charset="0"/>
              </a:rPr>
              <a:t>Experimen</a:t>
            </a:r>
            <a:r>
              <a:rPr lang="en-US" sz="2000" dirty="0" smtClean="0">
                <a:latin typeface="Arial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Arial" charset="0"/>
                <a:cs typeface="Times New Roman" pitchFamily="18" charset="0"/>
              </a:rPr>
              <a:t>Laboratorium</a:t>
            </a:r>
            <a:endParaRPr lang="en-US" sz="2000" dirty="0" smtClean="0">
              <a:latin typeface="Arial" charset="0"/>
              <a:cs typeface="Times New Roman" pitchFamily="18" charset="0"/>
            </a:endParaRP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605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RUMUSAN MASALAH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permasalahan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utama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sehingga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perlu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tujuan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dilaksanakannya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datanya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bisa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diperoleh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mempu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dilihat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biaya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tenaga</a:t>
            </a:r>
            <a:r>
              <a:rPr lang="en-US" dirty="0" smtClean="0">
                <a:cs typeface="Times New Roman" pitchFamily="18" charset="0"/>
              </a:rPr>
              <a:t>, </a:t>
            </a:r>
            <a:r>
              <a:rPr lang="en-US" dirty="0" err="1" smtClean="0">
                <a:cs typeface="Times New Roman" pitchFamily="18" charset="0"/>
              </a:rPr>
              <a:t>waktu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latar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belakang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teori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dapat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memperoleh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untuk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mendapatkan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ijin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Berapa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banyak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informasi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sudah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peroleh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masih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perlu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dilakukan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studi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pendahuluan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826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TINJAUAN TEORI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err="1" smtClean="0">
                <a:cs typeface="Times New Roman" pitchFamily="18" charset="0"/>
              </a:rPr>
              <a:t>Teori-teori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apa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dapat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mendukung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smtClean="0">
                <a:cs typeface="Times New Roman" pitchFamily="18" charset="0"/>
              </a:rPr>
              <a:t>Dari </a:t>
            </a:r>
            <a:r>
              <a:rPr lang="en-US" dirty="0" err="1" smtClean="0">
                <a:cs typeface="Times New Roman" pitchFamily="18" charset="0"/>
              </a:rPr>
              <a:t>mana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kita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dapat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teori-teori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pendukung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 smtClean="0">
                <a:cs typeface="Times New Roman" pitchFamily="18" charset="0"/>
              </a:rPr>
              <a:t>Apakah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sudah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ada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terdahulu</a:t>
            </a:r>
            <a:r>
              <a:rPr lang="en-US" dirty="0" smtClean="0">
                <a:cs typeface="Times New Roman" pitchFamily="18" charset="0"/>
              </a:rPr>
              <a:t> yang </a:t>
            </a:r>
            <a:r>
              <a:rPr lang="en-US" dirty="0" err="1" smtClean="0">
                <a:cs typeface="Times New Roman" pitchFamily="18" charset="0"/>
              </a:rPr>
              <a:t>relevan</a:t>
            </a:r>
            <a:r>
              <a:rPr lang="en-US" dirty="0" smtClean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 smtClean="0">
                <a:cs typeface="Times New Roman" pitchFamily="18" charset="0"/>
              </a:rPr>
              <a:t>Bagaimana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bentuk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kerangka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pemikiran</a:t>
            </a:r>
            <a:r>
              <a:rPr lang="en-US" dirty="0" smtClean="0">
                <a:cs typeface="Times New Roman" pitchFamily="18" charset="0"/>
              </a:rPr>
              <a:t> </a:t>
            </a:r>
            <a:r>
              <a:rPr lang="en-US" dirty="0" err="1" smtClean="0">
                <a:cs typeface="Times New Roman" pitchFamily="18" charset="0"/>
              </a:rPr>
              <a:t>penelitian</a:t>
            </a:r>
            <a:r>
              <a:rPr lang="en-US" dirty="0" smtClean="0">
                <a:cs typeface="Times New Roman" pitchFamily="18" charset="0"/>
              </a:rPr>
              <a:t> 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55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Analisa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format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tabulasi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Siapa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menabulasi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lama proses </a:t>
            </a:r>
            <a:r>
              <a:rPr lang="en-US" dirty="0" err="1">
                <a:cs typeface="Times New Roman" pitchFamily="18" charset="0"/>
              </a:rPr>
              <a:t>tabulasi</a:t>
            </a:r>
            <a:r>
              <a:rPr lang="en-US" dirty="0">
                <a:cs typeface="Times New Roman" pitchFamily="18" charset="0"/>
              </a:rPr>
              <a:t> data ?</a:t>
            </a:r>
          </a:p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Alat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analisis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digunakan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marL="571500" indent="-571500" algn="just">
              <a:buFont typeface="Wingdings" pitchFamily="2" charset="2"/>
              <a:buAutoNum type="arabicPeriod"/>
            </a:pPr>
            <a:r>
              <a:rPr lang="en-US" dirty="0" err="1">
                <a:cs typeface="Times New Roman" pitchFamily="18" charset="0"/>
              </a:rPr>
              <a:t>Sofware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digunakan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analisis</a:t>
            </a:r>
            <a:r>
              <a:rPr lang="en-US" dirty="0">
                <a:cs typeface="Times New Roman" pitchFamily="18" charset="0"/>
              </a:rPr>
              <a:t> data 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594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format </a:t>
            </a:r>
            <a:r>
              <a:rPr lang="en-US" dirty="0" err="1">
                <a:cs typeface="Times New Roman" pitchFamily="18" charset="0"/>
              </a:rPr>
              <a:t>laporan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Siapa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saja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membaca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laporan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banyak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laporan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digandakan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Berapa</a:t>
            </a:r>
            <a:r>
              <a:rPr lang="en-US" dirty="0">
                <a:cs typeface="Times New Roman" pitchFamily="18" charset="0"/>
              </a:rPr>
              <a:t> kali </a:t>
            </a:r>
            <a:r>
              <a:rPr lang="en-US" dirty="0" err="1">
                <a:cs typeface="Times New Roman" pitchFamily="18" charset="0"/>
              </a:rPr>
              <a:t>presentasi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hasil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dilakukan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Kepada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siapa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presentasi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hasil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dilakukan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721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HIPOTESIS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Apakah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penelitian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memerlukan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hipotesis</a:t>
            </a:r>
            <a:r>
              <a:rPr lang="en-US" dirty="0">
                <a:cs typeface="Times New Roman" pitchFamily="18" charset="0"/>
              </a:rPr>
              <a:t> 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Apa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dasar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digunakan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untuk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merumuskan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hipotesis</a:t>
            </a:r>
            <a:r>
              <a:rPr lang="en-US" dirty="0">
                <a:cs typeface="Times New Roman" pitchFamily="18" charset="0"/>
              </a:rPr>
              <a:t>?</a:t>
            </a:r>
          </a:p>
          <a:p>
            <a:pPr algn="just">
              <a:buFontTx/>
              <a:buChar char="•"/>
            </a:pPr>
            <a:r>
              <a:rPr lang="en-US" dirty="0" err="1">
                <a:cs typeface="Times New Roman" pitchFamily="18" charset="0"/>
              </a:rPr>
              <a:t>Bagaimana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bentuk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hipotesis</a:t>
            </a:r>
            <a:r>
              <a:rPr lang="en-US" dirty="0">
                <a:cs typeface="Times New Roman" pitchFamily="18" charset="0"/>
              </a:rPr>
              <a:t> yang </a:t>
            </a:r>
            <a:r>
              <a:rPr lang="en-US" dirty="0" err="1">
                <a:cs typeface="Times New Roman" pitchFamily="18" charset="0"/>
              </a:rPr>
              <a:t>akan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kita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 err="1">
                <a:cs typeface="Times New Roman" pitchFamily="18" charset="0"/>
              </a:rPr>
              <a:t>rumuskan</a:t>
            </a:r>
            <a:r>
              <a:rPr lang="en-US" dirty="0">
                <a:cs typeface="Times New Roman" pitchFamily="18" charset="0"/>
              </a:rPr>
              <a:t> 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569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131</TotalTime>
  <Words>823</Words>
  <Application>Microsoft Office PowerPoint</Application>
  <PresentationFormat>On-screen Show (4:3)</PresentationFormat>
  <Paragraphs>123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DESAIN PENELITIAN</vt:lpstr>
      <vt:lpstr>MENGAPA PERLU DESAIN PENELITIAN? </vt:lpstr>
      <vt:lpstr>PENGELOMPOKAN DESAIN PENELITIAN DARI BERBAGAI SUDUT PANDANG </vt:lpstr>
      <vt:lpstr>RUMUSAN MASALAH</vt:lpstr>
      <vt:lpstr>TINJAUAN TEORI</vt:lpstr>
      <vt:lpstr>Analisa Data</vt:lpstr>
      <vt:lpstr>Penyusunan laporan</vt:lpstr>
      <vt:lpstr>HIPOTESIS</vt:lpstr>
      <vt:lpstr>Desain Penelitian</vt:lpstr>
      <vt:lpstr>Penentuan Variabel dan Sumber Data</vt:lpstr>
      <vt:lpstr>Pengumpulan Data</vt:lpstr>
      <vt:lpstr>Kesimpulan dan Saran</vt:lpstr>
      <vt:lpstr>Jenis Penelitian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Gisely Vionalita</dc:creator>
  <cp:lastModifiedBy>Gisely Vionalita</cp:lastModifiedBy>
  <cp:revision>10</cp:revision>
  <dcterms:created xsi:type="dcterms:W3CDTF">2017-03-14T04:19:18Z</dcterms:created>
  <dcterms:modified xsi:type="dcterms:W3CDTF">2017-09-20T10:24:20Z</dcterms:modified>
</cp:coreProperties>
</file>