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02"/>
  </p:normalViewPr>
  <p:slideViewPr>
    <p:cSldViewPr>
      <p:cViewPr>
        <p:scale>
          <a:sx n="46" d="100"/>
          <a:sy n="46" d="100"/>
        </p:scale>
        <p:origin x="888" y="1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0A9895-6A1B-F043-814B-D1A3B305A25B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C000F0-D0C7-7140-B401-ED375014D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72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E6B5A5-8D14-1148-B53A-96BA6C57AAA2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FB2D40-EC80-0040-A970-F5F89C11F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54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AF7956-8DC3-9F45-B592-CB8CA026CEAD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75FAE7-40F0-A347-9BB1-D8BE45675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0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EAFC6-BD6C-274F-A3E9-F3EFDF50273A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1A346D-4448-7343-A84D-56EDA2A25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53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F102A9-0315-5E42-84F6-2E06B7288914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459BB9-1EB3-BA4C-A50C-C7DF3BA86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6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12CEFD-4C49-0F47-A45C-1C693302E386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424DFC-74E5-7F40-B2B4-25258B7CA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6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275D4-2E3D-0046-ADCE-3954AC25C472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DF3435-C9D8-B247-9BDB-F785B02E5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0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1F71C6-F80B-114A-A190-F94B9C4A4762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B8FE1D-0847-AD47-8132-011BF2B14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34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EB1B4F-5674-654C-BFAB-014CF4405862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E2F79A-F165-4F40-87D9-D46DEF364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05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16224-0EFB-E042-A01E-4525ED363351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A0E309-4902-8243-BD5B-C5D1D9524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8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9479BC-12A3-AF44-A8A2-BBE7E66BD8A1}" type="datetime1">
              <a:rPr lang="en-US"/>
              <a:pPr>
                <a:defRPr/>
              </a:pPr>
              <a:t>6/20/18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8AE70C-112F-E24D-BA02-1A3979B68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69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74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4"/>
          <p:cNvSpPr txBox="1"/>
          <p:nvPr/>
        </p:nvSpPr>
        <p:spPr>
          <a:xfrm>
            <a:off x="2895600" y="3725069"/>
            <a:ext cx="5791200" cy="1829052"/>
          </a:xfrm>
          <a:prstGeom prst="rect">
            <a:avLst/>
          </a:prstGeom>
        </p:spPr>
        <p:txBody>
          <a:bodyPr wrap="square" lIns="0" tIns="36068" rIns="0" bIns="0" rtlCol="0">
            <a:noAutofit/>
          </a:bodyPr>
          <a:lstStyle/>
          <a:p>
            <a:pPr marL="562863">
              <a:lnSpc>
                <a:spcPts val="5680"/>
              </a:lnSpc>
            </a:pPr>
            <a:r>
              <a:rPr lang="en-US" sz="3600" b="1" spc="-111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Pengendalian</a:t>
            </a:r>
            <a:r>
              <a:rPr lang="en-US" sz="3600" b="1" spc="-11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600" b="1" spc="-111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Vektor</a:t>
            </a:r>
            <a:r>
              <a:rPr lang="en-US" sz="3600" b="1" spc="-11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600" b="1" spc="-111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Bencana</a:t>
            </a:r>
            <a:endParaRPr sz="3600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  <a:p>
            <a:pPr marR="228158" algn="r">
              <a:lnSpc>
                <a:spcPts val="2210"/>
              </a:lnSpc>
              <a:spcBef>
                <a:spcPts val="110"/>
              </a:spcBef>
            </a:pPr>
            <a:r>
              <a:rPr sz="2000" spc="-3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Sesi 11</a:t>
            </a:r>
            <a:endParaRPr sz="2000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9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113659" y="1671239"/>
            <a:ext cx="1258700" cy="321009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nab</a:t>
            </a:r>
            <a:r>
              <a:rPr sz="2200" spc="-19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ti  </a:t>
            </a:r>
            <a:r>
              <a:rPr sz="2200" spc="45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0240" y="1687956"/>
            <a:ext cx="272274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7744" y="1687956"/>
            <a:ext cx="106009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Senyawa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0986" y="1687956"/>
            <a:ext cx="67949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kimia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2023" y="1687956"/>
            <a:ext cx="69428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suatu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9809" y="1687956"/>
            <a:ext cx="106941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pestisida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32626" y="1687956"/>
            <a:ext cx="60050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65670" y="1687956"/>
            <a:ext cx="77399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bahan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744" y="2021865"/>
            <a:ext cx="1873796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4436">
              <a:lnSpc>
                <a:spcPts val="230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aktifnya berasal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6"/>
              </a:spcBef>
            </a:pPr>
            <a:r>
              <a:rPr sz="2200" spc="5" dirty="0" smtClean="0">
                <a:solidFill>
                  <a:srgbClr val="2E2B1F"/>
                </a:solidFill>
                <a:latin typeface="Calibri"/>
                <a:cs typeface="Calibri"/>
              </a:rPr>
              <a:t>bagi  organisme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6311" y="2021865"/>
            <a:ext cx="5024073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algn="ctr">
              <a:lnSpc>
                <a:spcPts val="2300"/>
              </a:lnSpc>
            </a:pPr>
            <a:r>
              <a:rPr sz="2200" spc="10" dirty="0" smtClean="0">
                <a:solidFill>
                  <a:srgbClr val="2E2B1F"/>
                </a:solidFill>
                <a:latin typeface="Calibri"/>
                <a:cs typeface="Calibri"/>
              </a:rPr>
              <a:t>dari tumbuh-tumbuhan yang bersifat racun</a:t>
            </a:r>
            <a:endParaRPr sz="2200">
              <a:latin typeface="Calibri"/>
              <a:cs typeface="Calibri"/>
            </a:endParaRPr>
          </a:p>
          <a:p>
            <a:pPr marL="47663" marR="1336" algn="ctr">
              <a:lnSpc>
                <a:spcPts val="2640"/>
              </a:lnSpc>
              <a:spcBef>
                <a:spcPts val="16"/>
              </a:spcBef>
            </a:pPr>
            <a:r>
              <a:rPr sz="2200" spc="8" dirty="0" smtClean="0">
                <a:solidFill>
                  <a:srgbClr val="2E2B1F"/>
                </a:solidFill>
                <a:latin typeface="Calibri"/>
                <a:cs typeface="Calibri"/>
              </a:rPr>
              <a:t>(ekstrak  biji  mahkota  dewa,  ekstrak  dau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2692654"/>
            <a:ext cx="6929608" cy="137744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3333491" algn="just">
              <a:lnSpc>
                <a:spcPts val="2295"/>
              </a:lnSpc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zodia, ekstrak cabe rawit, serai)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ct val="99792"/>
              </a:lnSpc>
              <a:spcBef>
                <a:spcPts val="420"/>
              </a:spcBef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Senyawa kimia non nabati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37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berupa derivat minyak bumi seperti minyak tanha dan minyak pelumas yang mempunyai daya insektisida, cara kerja dituangkan di atas permukaan air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3096514"/>
            <a:ext cx="28393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b.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535940" y="306363"/>
            <a:ext cx="7014413" cy="1142739"/>
          </a:xfrm>
          <a:prstGeom prst="rect">
            <a:avLst/>
          </a:prstGeom>
        </p:spPr>
        <p:txBody>
          <a:bodyPr wrap="square" lIns="0" tIns="26860" rIns="0" bIns="0" rtlCol="0">
            <a:noAutofit/>
          </a:bodyPr>
          <a:lstStyle/>
          <a:p>
            <a:pPr marL="12700">
              <a:lnSpc>
                <a:spcPts val="4230"/>
              </a:lnSpc>
            </a:pPr>
            <a:r>
              <a:rPr sz="4000" spc="-115" dirty="0" smtClean="0">
                <a:solidFill>
                  <a:srgbClr val="675E46"/>
                </a:solidFill>
                <a:latin typeface="Cambria"/>
                <a:cs typeface="Cambria"/>
              </a:rPr>
              <a:t>2. Cara Pegendalian Vektor Secara</a:t>
            </a:r>
            <a:endParaRPr sz="4000">
              <a:latin typeface="Cambria"/>
              <a:cs typeface="Cambria"/>
            </a:endParaRPr>
          </a:p>
          <a:p>
            <a:pPr marL="927354" marR="76169">
              <a:lnSpc>
                <a:spcPts val="4660"/>
              </a:lnSpc>
              <a:spcBef>
                <a:spcPts val="131"/>
              </a:spcBef>
            </a:pPr>
            <a:r>
              <a:rPr sz="4000" spc="-78" dirty="0" smtClean="0">
                <a:solidFill>
                  <a:srgbClr val="675E46"/>
                </a:solidFill>
                <a:latin typeface="Cambria"/>
                <a:cs typeface="Cambria"/>
              </a:rPr>
              <a:t>Biologi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1686432"/>
            <a:ext cx="159353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Pengendalian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25039" y="1686432"/>
            <a:ext cx="83228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biologi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0127" y="1686432"/>
            <a:ext cx="114721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dilakukan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10937" y="1686432"/>
            <a:ext cx="90625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dengan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70701" y="1686432"/>
            <a:ext cx="166985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menggunakan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021865"/>
            <a:ext cx="1179764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kelompok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29942" y="2021865"/>
            <a:ext cx="786547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hidup,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4930" y="2021865"/>
            <a:ext cx="538696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baik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89603" y="2021865"/>
            <a:ext cx="509113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dari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67097" y="2021865"/>
            <a:ext cx="1973743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mikroorganisme,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10806" y="2021865"/>
            <a:ext cx="82875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hewan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2357374"/>
            <a:ext cx="326162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6" dirty="0" smtClean="0">
                <a:solidFill>
                  <a:srgbClr val="2E2B1F"/>
                </a:solidFill>
                <a:latin typeface="Calibri"/>
                <a:cs typeface="Calibri"/>
              </a:rPr>
              <a:t>invertebrata atau vertebrata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240" y="314522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162046"/>
            <a:ext cx="2820666" cy="63990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6" dirty="0" smtClean="0">
                <a:solidFill>
                  <a:srgbClr val="2E2B1F"/>
                </a:solidFill>
                <a:latin typeface="Calibri"/>
                <a:cs typeface="Calibri"/>
              </a:rPr>
              <a:t>Pengendalian  ini  dapat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atau pemangsa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2695" y="3162046"/>
            <a:ext cx="1107610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berperan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4717" y="3162046"/>
            <a:ext cx="3066329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5" dirty="0" smtClean="0">
                <a:solidFill>
                  <a:srgbClr val="2E2B1F"/>
                </a:solidFill>
                <a:latin typeface="Calibri"/>
                <a:cs typeface="Calibri"/>
              </a:rPr>
              <a:t>sebagai  patogen,  parasit,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428695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5639" y="4287058"/>
            <a:ext cx="4328757" cy="656289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thuringiensis (Bt)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3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insektisida racun</a:t>
            </a:r>
            <a:endParaRPr sz="2200">
              <a:latin typeface="Calibri"/>
              <a:cs typeface="Calibri"/>
            </a:endParaRPr>
          </a:p>
          <a:p>
            <a:pPr marL="35560" marR="44341">
              <a:lnSpc>
                <a:spcPts val="2640"/>
              </a:lnSpc>
              <a:spcBef>
                <a:spcPts val="10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pencernaan serangga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4303776"/>
            <a:ext cx="2863990" cy="63957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4341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Contoh : bakteri Bacillus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7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perut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7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merusak sistem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535940" y="306363"/>
            <a:ext cx="7285685" cy="1142739"/>
          </a:xfrm>
          <a:prstGeom prst="rect">
            <a:avLst/>
          </a:prstGeom>
        </p:spPr>
        <p:txBody>
          <a:bodyPr wrap="square" lIns="0" tIns="26860" rIns="0" bIns="0" rtlCol="0">
            <a:noAutofit/>
          </a:bodyPr>
          <a:lstStyle/>
          <a:p>
            <a:pPr marL="12700">
              <a:lnSpc>
                <a:spcPts val="4230"/>
              </a:lnSpc>
            </a:pPr>
            <a:r>
              <a:rPr sz="4000" spc="-115" dirty="0" smtClean="0">
                <a:solidFill>
                  <a:srgbClr val="675E46"/>
                </a:solidFill>
                <a:latin typeface="Cambria"/>
                <a:cs typeface="Cambria"/>
              </a:rPr>
              <a:t>3. Cara Pengendalian Vektor Secara</a:t>
            </a:r>
            <a:endParaRPr sz="4000">
              <a:latin typeface="Cambria"/>
              <a:cs typeface="Cambria"/>
            </a:endParaRPr>
          </a:p>
          <a:p>
            <a:pPr marL="927354" marR="76169">
              <a:lnSpc>
                <a:spcPts val="4660"/>
              </a:lnSpc>
              <a:spcBef>
                <a:spcPts val="131"/>
              </a:spcBef>
            </a:pPr>
            <a:r>
              <a:rPr sz="4000" spc="-85" dirty="0" smtClean="0">
                <a:solidFill>
                  <a:srgbClr val="675E46"/>
                </a:solidFill>
                <a:latin typeface="Cambria"/>
                <a:cs typeface="Cambria"/>
              </a:rPr>
              <a:t>Radiasi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686432"/>
            <a:ext cx="100035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Nyamuk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0945" y="1686432"/>
            <a:ext cx="92594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dewasa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8503" y="1686432"/>
            <a:ext cx="781307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jantan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89375" y="1686432"/>
            <a:ext cx="101950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diradiasi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09769" y="1686432"/>
            <a:ext cx="90513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dengan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5609" y="1686432"/>
            <a:ext cx="77399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bahan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9242" y="1686432"/>
            <a:ext cx="115229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radioaktif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2021865"/>
            <a:ext cx="5517961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dengan dosis tertentu sehingga menjadi mandul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280994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826766"/>
            <a:ext cx="7161614" cy="97518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Lalu nyamuk jantan tsb dilepas ke alam bebas, meskipun nanti</a:t>
            </a:r>
            <a:endParaRPr sz="2200">
              <a:latin typeface="Calibri"/>
              <a:cs typeface="Calibri"/>
            </a:endParaRPr>
          </a:p>
          <a:p>
            <a:pPr marL="12700" marR="279">
              <a:lnSpc>
                <a:spcPts val="2640"/>
              </a:lnSpc>
              <a:spcBef>
                <a:spcPts val="17"/>
              </a:spcBef>
            </a:pPr>
            <a:r>
              <a:rPr sz="2200" spc="8" dirty="0" smtClean="0">
                <a:solidFill>
                  <a:srgbClr val="2E2B1F"/>
                </a:solidFill>
                <a:latin typeface="Calibri"/>
                <a:cs typeface="Calibri"/>
              </a:rPr>
              <a:t>akan berkopulasi dengan naymuk betina tapi nyamuk betinda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tidak akan dapat menghasilkan telur yang fertil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4285430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4302252"/>
            <a:ext cx="7161028" cy="97530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152">
              <a:lnSpc>
                <a:spcPts val="2295"/>
              </a:lnSpc>
            </a:pPr>
            <a:r>
              <a:rPr sz="2200" spc="31" dirty="0" smtClean="0">
                <a:solidFill>
                  <a:srgbClr val="2E2B1F"/>
                </a:solidFill>
                <a:latin typeface="Calibri"/>
                <a:cs typeface="Calibri"/>
              </a:rPr>
              <a:t>Apabila pelepasan serangga jantan mandul dilakukan secara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7"/>
              </a:spcBef>
            </a:pPr>
            <a:r>
              <a:rPr sz="2200" spc="38" dirty="0" smtClean="0">
                <a:solidFill>
                  <a:srgbClr val="2E2B1F"/>
                </a:solidFill>
                <a:latin typeface="Calibri"/>
                <a:cs typeface="Calibri"/>
              </a:rPr>
              <a:t>terus  menerus maka populasi serangga di  lokasi pelepasan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5"/>
              </a:lnSpc>
              <a:spcBef>
                <a:spcPts val="0"/>
              </a:spcBef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menjadi sangat rendah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492099" y="668153"/>
            <a:ext cx="7209891" cy="920235"/>
          </a:xfrm>
          <a:prstGeom prst="rect">
            <a:avLst/>
          </a:prstGeom>
        </p:spPr>
        <p:txBody>
          <a:bodyPr wrap="square" lIns="0" tIns="21653" rIns="0" bIns="0" rtlCol="0">
            <a:noAutofit/>
          </a:bodyPr>
          <a:lstStyle/>
          <a:p>
            <a:pPr marL="12700">
              <a:lnSpc>
                <a:spcPts val="3410"/>
              </a:lnSpc>
            </a:pPr>
            <a:r>
              <a:rPr sz="3200" spc="-109" dirty="0" smtClean="0">
                <a:solidFill>
                  <a:srgbClr val="675E46"/>
                </a:solidFill>
                <a:latin typeface="Cambria"/>
                <a:cs typeface="Cambria"/>
              </a:rPr>
              <a:t>4. Cara Pengendalian Vektor secara Mekanik</a:t>
            </a:r>
            <a:endParaRPr sz="3200" dirty="0">
              <a:latin typeface="Cambria"/>
              <a:cs typeface="Cambria"/>
            </a:endParaRPr>
          </a:p>
          <a:p>
            <a:pPr marL="927354" marR="61081">
              <a:lnSpc>
                <a:spcPts val="3750"/>
              </a:lnSpc>
              <a:spcBef>
                <a:spcPts val="102"/>
              </a:spcBef>
            </a:pPr>
            <a:r>
              <a:rPr sz="3200" spc="-100" dirty="0" smtClean="0">
                <a:solidFill>
                  <a:srgbClr val="675E46"/>
                </a:solidFill>
                <a:latin typeface="Cambria"/>
                <a:cs typeface="Cambria"/>
              </a:rPr>
              <a:t>dan Pengelolaan Lingkungan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 flipH="1">
            <a:off x="430016" y="2281474"/>
            <a:ext cx="158141" cy="402336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5086" y="2071947"/>
            <a:ext cx="7162802" cy="975233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2952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Beberapa cara yang dapat digunakan untuk mencegah nyamuk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ts val="2645"/>
              </a:lnSpc>
              <a:spcBef>
                <a:spcPts val="17"/>
              </a:spcBef>
            </a:pPr>
            <a:r>
              <a:rPr sz="2200" spc="6" dirty="0" smtClean="0">
                <a:solidFill>
                  <a:srgbClr val="2E2B1F"/>
                </a:solidFill>
                <a:latin typeface="Calibri"/>
                <a:cs typeface="Calibri"/>
              </a:rPr>
              <a:t>kontak  dengan  manusia  yaitu  memasang  kawat  kasa  pada</a:t>
            </a:r>
            <a:endParaRPr sz="2200" dirty="0">
              <a:latin typeface="Calibri"/>
              <a:cs typeface="Calibri"/>
            </a:endParaRPr>
          </a:p>
          <a:p>
            <a:pPr marL="12700" marR="41879">
              <a:lnSpc>
                <a:spcPts val="264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lubang vertilisasi rumah, jendela, pintu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 flipH="1">
            <a:off x="430016" y="3354751"/>
            <a:ext cx="158141" cy="402336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5086" y="3145224"/>
            <a:ext cx="57537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Cara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9804" y="3145224"/>
            <a:ext cx="60050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68652" y="3145224"/>
            <a:ext cx="80624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umum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3621" y="3145224"/>
            <a:ext cx="114749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dilakukan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9585" y="3145224"/>
            <a:ext cx="823977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adalah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12715" y="3145224"/>
            <a:ext cx="184193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pemberantasan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4004" y="3145224"/>
            <a:ext cx="83226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Sarang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5086" y="3480505"/>
            <a:ext cx="100035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Nyamuk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6148" y="3480505"/>
            <a:ext cx="68964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(PSN)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64917" y="3480505"/>
            <a:ext cx="906250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dengan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2761" y="3480505"/>
            <a:ext cx="96286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gerakan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5723" y="3480505"/>
            <a:ext cx="52133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3M: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471" y="3480505"/>
            <a:ext cx="2429854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Menguras-Menutup-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086" y="3815810"/>
            <a:ext cx="1316733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Menimbun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650240" y="1636083"/>
            <a:ext cx="7391236" cy="623322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208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27" dirty="0" smtClean="0">
                <a:solidFill>
                  <a:srgbClr val="2E2B1F"/>
                </a:solidFill>
                <a:latin typeface="Calibri"/>
                <a:cs typeface="Calibri"/>
              </a:rPr>
              <a:t>Pada tahun 1980, WHO Expert Committee on Vector Biology</a:t>
            </a:r>
            <a:endParaRPr sz="2200">
              <a:latin typeface="Calibri"/>
              <a:cs typeface="Calibri"/>
            </a:endParaRPr>
          </a:p>
          <a:p>
            <a:pPr marL="241300" marR="44356">
              <a:lnSpc>
                <a:spcPts val="2380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and Control membagi tiga jenis manajemen lingkungan: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0240" y="2323846"/>
            <a:ext cx="27965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07744" y="2323846"/>
            <a:ext cx="124178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Modifikasi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55494" y="2323846"/>
            <a:ext cx="201620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l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ing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un</a:t>
            </a:r>
            <a:r>
              <a:rPr sz="2200" spc="-39" dirty="0" smtClean="0">
                <a:solidFill>
                  <a:srgbClr val="2E2B1F"/>
                </a:solidFill>
                <a:latin typeface="Calibri"/>
                <a:cs typeface="Calibri"/>
              </a:rPr>
              <a:t>g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   </a:t>
            </a:r>
            <a:r>
              <a:rPr sz="2200" spc="72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fisik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78121" y="2323846"/>
            <a:ext cx="600502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5841" y="2323846"/>
            <a:ext cx="1355824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merupakan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46798" y="2323846"/>
            <a:ext cx="89190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tempat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07744" y="2625598"/>
            <a:ext cx="1956237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kediaman 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0240" y="2994405"/>
            <a:ext cx="27965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2.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07744" y="2994405"/>
            <a:ext cx="131206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Manipulasi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29586" y="2994405"/>
            <a:ext cx="129391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lingkungan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33571" y="2994405"/>
            <a:ext cx="89023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tempat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35093" y="2994405"/>
            <a:ext cx="117183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kediaman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16777" y="2994405"/>
            <a:ext cx="79029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3458" y="2994405"/>
            <a:ext cx="948284" cy="606120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38608" marR="2431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sebagai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375"/>
              </a:lnSpc>
              <a:spcBef>
                <a:spcPts val="4"/>
              </a:spcBef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kondisi-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7744" y="3295929"/>
            <a:ext cx="585047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hasil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4350" y="3295929"/>
            <a:ext cx="1004016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aktivitas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0487" y="3295929"/>
            <a:ext cx="158677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direncanakan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58665" y="3295929"/>
            <a:ext cx="72299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untuk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74005" y="3295929"/>
            <a:ext cx="1627541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menghasilkan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744" y="3598164"/>
            <a:ext cx="584307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kondisi yang kurang baik perkembangbiakan 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240" y="3966972"/>
            <a:ext cx="27965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3.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744" y="3966972"/>
            <a:ext cx="111414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Merubah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4326" y="3966972"/>
            <a:ext cx="98127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perilaku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8751" y="3966972"/>
            <a:ext cx="255693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9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au  </a:t>
            </a:r>
            <a:r>
              <a:rPr sz="2200" spc="62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9" dirty="0" smtClean="0">
                <a:solidFill>
                  <a:srgbClr val="2E2B1F"/>
                </a:solidFill>
                <a:latin typeface="Calibri"/>
                <a:cs typeface="Calibri"/>
              </a:rPr>
              <a:t>e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mp</a:t>
            </a:r>
            <a:r>
              <a:rPr sz="2200" spc="-25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t  </a:t>
            </a:r>
            <a:r>
              <a:rPr sz="2200" spc="54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tin</a:t>
            </a:r>
            <a:r>
              <a:rPr sz="2200" spc="14" dirty="0" smtClean="0">
                <a:solidFill>
                  <a:srgbClr val="2E2B1F"/>
                </a:solidFill>
                <a:latin typeface="Calibri"/>
                <a:cs typeface="Calibri"/>
              </a:rPr>
              <a:t>g</a:t>
            </a: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g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58865" y="3966972"/>
            <a:ext cx="1023337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manusia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4438" y="3966972"/>
            <a:ext cx="72391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untuk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4268724"/>
            <a:ext cx="5944917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mengurangi kontak vektor patogen dengan manusia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4989652"/>
            <a:ext cx="7392733" cy="1293621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205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33" dirty="0" smtClean="0">
                <a:solidFill>
                  <a:srgbClr val="2E2B1F"/>
                </a:solidFill>
                <a:latin typeface="Calibri"/>
                <a:cs typeface="Calibri"/>
              </a:rPr>
              <a:t>Usaha yang dapat dilakukan dengan menggunakan repellent</a:t>
            </a:r>
            <a:endParaRPr sz="2200">
              <a:latin typeface="Calibri"/>
              <a:cs typeface="Calibri"/>
            </a:endParaRPr>
          </a:p>
          <a:p>
            <a:pPr marL="241300" marR="44405">
              <a:lnSpc>
                <a:spcPts val="237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atau pengusir</a:t>
            </a:r>
            <a:endParaRPr sz="2200">
              <a:latin typeface="Calibri"/>
              <a:cs typeface="Calibri"/>
            </a:endParaRPr>
          </a:p>
          <a:p>
            <a:pPr marL="241300" marR="7657" indent="-228600">
              <a:lnSpc>
                <a:spcPts val="2380"/>
              </a:lnSpc>
              <a:spcBef>
                <a:spcPts val="450"/>
              </a:spcBef>
              <a:tabLst>
                <a:tab pos="241300" algn="l"/>
              </a:tabLst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	</a:t>
            </a: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Misalnya  lotion  yang  digosokkan  ke  kulit  sehingga  nyamuk tidak mendekat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3200400" y="685799"/>
            <a:ext cx="5384165" cy="6172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31733" y="564896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39">
                <a:moveTo>
                  <a:pt x="71120" y="396239"/>
                </a:moveTo>
                <a:lnTo>
                  <a:pt x="56656" y="394766"/>
                </a:lnTo>
                <a:lnTo>
                  <a:pt x="43193" y="390541"/>
                </a:lnTo>
                <a:lnTo>
                  <a:pt x="31026" y="383859"/>
                </a:lnTo>
                <a:lnTo>
                  <a:pt x="20453" y="375016"/>
                </a:lnTo>
                <a:lnTo>
                  <a:pt x="11768" y="364306"/>
                </a:lnTo>
                <a:lnTo>
                  <a:pt x="5269" y="352024"/>
                </a:lnTo>
                <a:lnTo>
                  <a:pt x="1251" y="338464"/>
                </a:lnTo>
                <a:lnTo>
                  <a:pt x="0" y="325119"/>
                </a:lnTo>
                <a:lnTo>
                  <a:pt x="0" y="71119"/>
                </a:lnTo>
                <a:lnTo>
                  <a:pt x="1475" y="56645"/>
                </a:lnTo>
                <a:lnTo>
                  <a:pt x="5704" y="43176"/>
                </a:lnTo>
                <a:lnTo>
                  <a:pt x="12390" y="31009"/>
                </a:lnTo>
                <a:lnTo>
                  <a:pt x="21237" y="20439"/>
                </a:lnTo>
                <a:lnTo>
                  <a:pt x="31949" y="11758"/>
                </a:lnTo>
                <a:lnTo>
                  <a:pt x="44231" y="5264"/>
                </a:lnTo>
                <a:lnTo>
                  <a:pt x="57786" y="1249"/>
                </a:lnTo>
                <a:lnTo>
                  <a:pt x="71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40" y="685799"/>
            <a:ext cx="1789557" cy="1773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31" y="5410193"/>
            <a:ext cx="2719324" cy="1357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2808481"/>
            <a:ext cx="4402408" cy="2484144"/>
          </a:xfrm>
          <a:prstGeom prst="rect">
            <a:avLst/>
          </a:prstGeom>
        </p:spPr>
        <p:txBody>
          <a:bodyPr wrap="square" lIns="0" tIns="39973" rIns="0" bIns="0" rtlCol="0">
            <a:noAutofit/>
          </a:bodyPr>
          <a:lstStyle/>
          <a:p>
            <a:pPr marL="12700">
              <a:lnSpc>
                <a:spcPts val="6295"/>
              </a:lnSpc>
            </a:pPr>
            <a:r>
              <a:rPr sz="6000" spc="-99" dirty="0" smtClean="0">
                <a:solidFill>
                  <a:srgbClr val="675E46"/>
                </a:solidFill>
                <a:latin typeface="Cambria"/>
                <a:cs typeface="Cambria"/>
              </a:rPr>
              <a:t>Pengendalian</a:t>
            </a:r>
            <a:endParaRPr sz="6000" dirty="0">
              <a:latin typeface="Cambria"/>
              <a:cs typeface="Cambria"/>
            </a:endParaRPr>
          </a:p>
          <a:p>
            <a:pPr marL="12700" marR="114300">
              <a:lnSpc>
                <a:spcPct val="97696"/>
              </a:lnSpc>
            </a:pPr>
            <a:r>
              <a:rPr sz="6000" spc="-143" dirty="0" smtClean="0">
                <a:solidFill>
                  <a:srgbClr val="675E46"/>
                </a:solidFill>
                <a:latin typeface="Cambria"/>
                <a:cs typeface="Cambria"/>
              </a:rPr>
              <a:t>Vektor </a:t>
            </a:r>
            <a:r>
              <a:rPr sz="6000" spc="-143" dirty="0" smtClean="0">
                <a:solidFill>
                  <a:srgbClr val="675E46"/>
                </a:solidFill>
                <a:latin typeface="Cambria"/>
                <a:cs typeface="Cambria"/>
              </a:rPr>
              <a:t>1</a:t>
            </a:r>
            <a:endParaRPr sz="6000" dirty="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535940" y="578360"/>
            <a:ext cx="7111141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11" dirty="0" smtClean="0">
                <a:solidFill>
                  <a:srgbClr val="675E46"/>
                </a:solidFill>
                <a:latin typeface="Cambria"/>
                <a:cs typeface="Cambria"/>
              </a:rPr>
              <a:t>Keadaan Vektor saat Bencana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1686432"/>
            <a:ext cx="81177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1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7022" y="1686432"/>
            <a:ext cx="14185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04390" y="1686432"/>
            <a:ext cx="108268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serangga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3971" y="1686432"/>
            <a:ext cx="49209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dan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6139" y="1686432"/>
            <a:ext cx="1100408" cy="64002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56896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binatang</a:t>
            </a:r>
            <a:endParaRPr sz="2200">
              <a:latin typeface="Calibri"/>
              <a:cs typeface="Calibri"/>
            </a:endParaRPr>
          </a:p>
          <a:p>
            <a:pPr marL="12700" marR="6139">
              <a:lnSpc>
                <a:spcPts val="2645"/>
              </a:lnSpc>
              <a:spcBef>
                <a:spcPts val="17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manusia,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42357" y="1686432"/>
            <a:ext cx="108266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pengerat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61557" y="1686432"/>
            <a:ext cx="60050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99554" y="1686432"/>
            <a:ext cx="93945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mampu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021865"/>
            <a:ext cx="3004536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10" dirty="0" smtClean="0">
                <a:solidFill>
                  <a:srgbClr val="2E2B1F"/>
                </a:solidFill>
                <a:latin typeface="Calibri"/>
                <a:cs typeface="Calibri"/>
              </a:rPr>
              <a:t>menularkan penyakit dari</a:t>
            </a:r>
            <a:endParaRPr sz="2200">
              <a:latin typeface="Calibri"/>
              <a:cs typeface="Calibri"/>
            </a:endParaRPr>
          </a:p>
          <a:p>
            <a:pPr marL="12700" marR="41879">
              <a:lnSpc>
                <a:spcPts val="2640"/>
              </a:lnSpc>
              <a:spcBef>
                <a:spcPts val="16"/>
              </a:spcBef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kepada manusia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1961" y="2021865"/>
            <a:ext cx="302005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18" dirty="0" smtClean="0">
                <a:solidFill>
                  <a:srgbClr val="2E2B1F"/>
                </a:solidFill>
                <a:latin typeface="Calibri"/>
                <a:cs typeface="Calibri"/>
              </a:rPr>
              <a:t>hewan atau reservoir lain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240" y="2744412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744516"/>
            <a:ext cx="6321174" cy="1057431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40" dirty="0" smtClean="0">
                <a:solidFill>
                  <a:srgbClr val="2E2B1F"/>
                </a:solidFill>
                <a:latin typeface="Calibri"/>
                <a:cs typeface="Calibri"/>
              </a:rPr>
              <a:t>Dalam keadaan darurat: orang banyak berkumpul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  <a:p>
            <a:pPr marL="12700" marR="44341">
              <a:lnSpc>
                <a:spcPts val="2630"/>
              </a:lnSpc>
              <a:spcBef>
                <a:spcPts val="10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akan ikut “berkumpul”</a:t>
            </a:r>
            <a:endParaRPr sz="2200">
              <a:latin typeface="Calibri"/>
              <a:cs typeface="Calibri"/>
            </a:endParaRPr>
          </a:p>
          <a:p>
            <a:pPr marL="12700" marR="44341">
              <a:lnSpc>
                <a:spcPct val="101725"/>
              </a:lnSpc>
              <a:spcBef>
                <a:spcPts val="353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Banjir : perindukan nyamuk dalam genangan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7382" y="2761233"/>
            <a:ext cx="790577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3480511"/>
            <a:ext cx="164998" cy="708398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32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3884722"/>
            <a:ext cx="5203678" cy="654765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24" dirty="0" smtClean="0">
                <a:solidFill>
                  <a:srgbClr val="2E2B1F"/>
                </a:solidFill>
                <a:latin typeface="Calibri"/>
                <a:cs typeface="Calibri"/>
              </a:rPr>
              <a:t>Kehancuran sanitasi lingkungan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388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24" dirty="0" smtClean="0">
                <a:solidFill>
                  <a:srgbClr val="2E2B1F"/>
                </a:solidFill>
                <a:latin typeface="Calibri"/>
                <a:cs typeface="Calibri"/>
              </a:rPr>
              <a:t>manusia</a:t>
            </a:r>
            <a:endParaRPr sz="2200">
              <a:latin typeface="Calibri"/>
              <a:cs typeface="Calibri"/>
            </a:endParaRPr>
          </a:p>
          <a:p>
            <a:pPr marL="12700" marR="44341">
              <a:lnSpc>
                <a:spcPts val="2630"/>
              </a:lnSpc>
              <a:spcBef>
                <a:spcPts val="10"/>
              </a:spcBef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nyamuk, lalat, kecoa dan tikus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6005" y="3901440"/>
            <a:ext cx="102115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terpajan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2330" y="3901440"/>
            <a:ext cx="827324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gigitan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228600" y="4048671"/>
            <a:ext cx="4993005" cy="2492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359317"/>
            <a:ext cx="5880298" cy="482904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10" dirty="0" smtClean="0">
                <a:solidFill>
                  <a:srgbClr val="675E46"/>
                </a:solidFill>
                <a:latin typeface="Cambria"/>
                <a:cs typeface="Cambria"/>
              </a:rPr>
              <a:t>Jenis Vektor yang mendapatkan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908204"/>
            <a:ext cx="1895853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87" dirty="0" smtClean="0">
                <a:solidFill>
                  <a:srgbClr val="675E46"/>
                </a:solidFill>
                <a:latin typeface="Cambria"/>
                <a:cs typeface="Cambria"/>
              </a:rPr>
              <a:t>perhatian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9190" y="908204"/>
            <a:ext cx="46194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50" dirty="0" smtClean="0">
                <a:solidFill>
                  <a:srgbClr val="675E46"/>
                </a:solidFill>
                <a:latin typeface="Cambria"/>
                <a:cs typeface="Cambria"/>
              </a:rPr>
              <a:t>di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1531" y="908204"/>
            <a:ext cx="1302740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84" dirty="0" smtClean="0">
                <a:solidFill>
                  <a:srgbClr val="675E46"/>
                </a:solidFill>
                <a:latin typeface="Cambria"/>
                <a:cs typeface="Cambria"/>
              </a:rPr>
              <a:t>Lokasi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36263" y="908204"/>
            <a:ext cx="2005913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95" dirty="0" smtClean="0">
                <a:solidFill>
                  <a:srgbClr val="675E46"/>
                </a:solidFill>
                <a:latin typeface="Cambria"/>
                <a:cs typeface="Cambria"/>
              </a:rPr>
              <a:t>Pengungsi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1669611"/>
            <a:ext cx="164998" cy="1109345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3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1686432"/>
            <a:ext cx="998680" cy="1109345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1833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Lalat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370"/>
              </a:spcBef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Tikus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80"/>
              </a:spcBef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Nyamuk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50240" y="630612"/>
            <a:ext cx="6950986" cy="920235"/>
          </a:xfrm>
          <a:prstGeom prst="rect">
            <a:avLst/>
          </a:prstGeom>
        </p:spPr>
        <p:txBody>
          <a:bodyPr wrap="square" lIns="0" tIns="21653" rIns="0" bIns="0" rtlCol="0">
            <a:noAutofit/>
          </a:bodyPr>
          <a:lstStyle/>
          <a:p>
            <a:pPr marL="12700">
              <a:lnSpc>
                <a:spcPts val="3410"/>
              </a:lnSpc>
            </a:pPr>
            <a:r>
              <a:rPr sz="3200" spc="-118" dirty="0" smtClean="0">
                <a:solidFill>
                  <a:srgbClr val="675E46"/>
                </a:solidFill>
                <a:latin typeface="Cambria"/>
                <a:cs typeface="Cambria"/>
              </a:rPr>
              <a:t>Faktor Risiko Tertularnya Penyakit melalui</a:t>
            </a:r>
            <a:endParaRPr sz="3200">
              <a:latin typeface="Cambria"/>
              <a:cs typeface="Cambria"/>
            </a:endParaRPr>
          </a:p>
          <a:p>
            <a:pPr marL="12700" marR="61081">
              <a:lnSpc>
                <a:spcPts val="3750"/>
              </a:lnSpc>
              <a:spcBef>
                <a:spcPts val="102"/>
              </a:spcBef>
            </a:pPr>
            <a:r>
              <a:rPr sz="3200" spc="-108" dirty="0" smtClean="0">
                <a:solidFill>
                  <a:srgbClr val="675E46"/>
                </a:solidFill>
                <a:latin typeface="Cambria"/>
                <a:cs typeface="Cambria"/>
              </a:rPr>
              <a:t>Vektor pada Korban Bencana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240" y="1671135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1671239"/>
            <a:ext cx="6934174" cy="2130708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 marR="51159">
              <a:lnSpc>
                <a:spcPts val="2430"/>
              </a:lnSpc>
            </a:pP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Tempat mengungsi bersifat sementara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7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higiene kurang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630"/>
              </a:lnSpc>
              <a:spcBef>
                <a:spcPts val="10"/>
              </a:spcBef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optimal</a:t>
            </a:r>
            <a:endParaRPr sz="2200">
              <a:latin typeface="Calibri"/>
              <a:cs typeface="Calibri"/>
            </a:endParaRPr>
          </a:p>
          <a:p>
            <a:pPr marL="12700" marR="451032">
              <a:lnSpc>
                <a:spcPts val="2630"/>
              </a:lnSpc>
              <a:spcBef>
                <a:spcPts val="525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Peningkatan pemajanan vektor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66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karena kondisi tempat bernaung terbuka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74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Peningkatan pemajanan kepada sumber agent penyakit yang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640"/>
              </a:lnSpc>
              <a:spcBef>
                <a:spcPts val="132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ditularkan vektor karena </a:t>
            </a:r>
            <a:r>
              <a:rPr sz="2200" i="1" spc="-8" dirty="0" smtClean="0">
                <a:solidFill>
                  <a:srgbClr val="2E2B1F"/>
                </a:solidFill>
                <a:latin typeface="Calibri"/>
                <a:cs typeface="Calibri"/>
              </a:rPr>
              <a:t>over crowded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2409132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314522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388309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899916"/>
            <a:ext cx="4475724" cy="63957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Bertambahnya dan tersedianya tempat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istirahat 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4193" y="3899916"/>
            <a:ext cx="264966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perindukan serta tepat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516972" y="540054"/>
            <a:ext cx="7527418" cy="1031487"/>
          </a:xfrm>
          <a:prstGeom prst="rect">
            <a:avLst/>
          </a:prstGeom>
        </p:spPr>
        <p:txBody>
          <a:bodyPr wrap="square" lIns="0" tIns="24257" rIns="0" bIns="0" rtlCol="0">
            <a:noAutofit/>
          </a:bodyPr>
          <a:lstStyle/>
          <a:p>
            <a:pPr marL="12700" marR="68579">
              <a:lnSpc>
                <a:spcPts val="3820"/>
              </a:lnSpc>
            </a:pPr>
            <a:r>
              <a:rPr sz="3600" spc="-123" dirty="0" smtClean="0">
                <a:solidFill>
                  <a:srgbClr val="675E46"/>
                </a:solidFill>
                <a:latin typeface="Cambria"/>
                <a:cs typeface="Cambria"/>
              </a:rPr>
              <a:t>Faktor Risiko Tertularnya Penyakit</a:t>
            </a:r>
            <a:endParaRPr sz="3600">
              <a:latin typeface="Cambria"/>
              <a:cs typeface="Cambria"/>
            </a:endParaRPr>
          </a:p>
          <a:p>
            <a:pPr marL="12700">
              <a:lnSpc>
                <a:spcPts val="4205"/>
              </a:lnSpc>
              <a:spcBef>
                <a:spcPts val="119"/>
              </a:spcBef>
            </a:pPr>
            <a:r>
              <a:rPr sz="3600" spc="-106" dirty="0" smtClean="0">
                <a:solidFill>
                  <a:srgbClr val="675E46"/>
                </a:solidFill>
                <a:latin typeface="Cambria"/>
                <a:cs typeface="Cambria"/>
              </a:rPr>
              <a:t>melalui Vektor pada Korban Bencana (2)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1686432"/>
            <a:ext cx="7162592" cy="104228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Tersedianya sumber-sumber makanan dan sisa makanan yang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5"/>
              </a:lnSpc>
              <a:spcBef>
                <a:spcPts val="17"/>
              </a:spcBef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menarik bagi vektor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347"/>
              </a:spcBef>
            </a:pPr>
            <a:r>
              <a:rPr sz="2200" spc="-20" dirty="0" smtClean="0">
                <a:solidFill>
                  <a:srgbClr val="2E2B1F"/>
                </a:solidFill>
                <a:latin typeface="Calibri"/>
                <a:cs typeface="Calibri"/>
              </a:rPr>
              <a:t>Terputusnya upaya pemberantasan 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0240" y="2407608"/>
            <a:ext cx="164846" cy="706628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0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826766"/>
            <a:ext cx="1997689" cy="63957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17414">
              <a:lnSpc>
                <a:spcPts val="2295"/>
              </a:lnSpc>
            </a:pPr>
            <a:r>
              <a:rPr sz="2200" spc="18" dirty="0" smtClean="0">
                <a:solidFill>
                  <a:srgbClr val="2E2B1F"/>
                </a:solidFill>
                <a:latin typeface="Calibri"/>
                <a:cs typeface="Calibri"/>
              </a:rPr>
              <a:t>Hilangnya  akses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7"/>
              </a:spcBef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ditularkan 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1071" y="2826766"/>
            <a:ext cx="142415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pengobatan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6407" y="2826766"/>
            <a:ext cx="789739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efektif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39537" y="2826766"/>
            <a:ext cx="723450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untuk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82309" y="2826766"/>
            <a:ext cx="103472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39406" y="2826766"/>
            <a:ext cx="600502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240" y="3547567"/>
            <a:ext cx="164998" cy="304596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3564407"/>
            <a:ext cx="2299852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6" dirty="0" smtClean="0">
                <a:solidFill>
                  <a:srgbClr val="2E2B1F"/>
                </a:solidFill>
                <a:latin typeface="Calibri"/>
                <a:cs typeface="Calibri"/>
              </a:rPr>
              <a:t>Terdapat kelompok</a:t>
            </a:r>
            <a:endParaRPr sz="2200">
              <a:latin typeface="Calibri"/>
              <a:cs typeface="Calibri"/>
            </a:endParaRPr>
          </a:p>
          <a:p>
            <a:pPr marL="12700" marR="41879">
              <a:lnSpc>
                <a:spcPts val="2640"/>
              </a:lnSpc>
              <a:spcBef>
                <a:spcPts val="16"/>
              </a:spcBef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terhadap 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8627" y="3564407"/>
            <a:ext cx="72068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karier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7391" y="3564407"/>
            <a:ext cx="1034151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0353" y="3564407"/>
            <a:ext cx="602527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0245" y="3564407"/>
            <a:ext cx="73808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relatif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6154" y="3564407"/>
            <a:ext cx="75027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sudah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3874" y="3564407"/>
            <a:ext cx="667956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kebal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35940" y="633637"/>
            <a:ext cx="6761586" cy="482904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08" dirty="0" smtClean="0">
                <a:solidFill>
                  <a:srgbClr val="675E46"/>
                </a:solidFill>
                <a:latin typeface="Cambria"/>
                <a:cs typeface="Cambria"/>
              </a:rPr>
              <a:t>Komponen Proses Penyakit Menular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1686432"/>
            <a:ext cx="279658" cy="270212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95825"/>
              </a:lnSpc>
              <a:spcBef>
                <a:spcPts val="454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626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640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744" y="1686432"/>
            <a:ext cx="436014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Agent (organisme penyebab penyakit)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6958" y="2073709"/>
            <a:ext cx="3957196" cy="723592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arthropoda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7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scabies, pediculosis</a:t>
            </a:r>
            <a:endParaRPr sz="2200">
              <a:latin typeface="Calibri"/>
              <a:cs typeface="Calibri"/>
            </a:endParaRPr>
          </a:p>
          <a:p>
            <a:pPr marL="12700" marR="44389">
              <a:lnSpc>
                <a:spcPct val="101725"/>
              </a:lnSpc>
              <a:spcBef>
                <a:spcPts val="358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cacing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7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cacing perut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090445"/>
            <a:ext cx="1197720" cy="231493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8890" algn="just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Kelompok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364"/>
              </a:spcBef>
            </a:pP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elomp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k 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478"/>
              </a:spcBef>
            </a:pP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elomp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k 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478"/>
              </a:spcBef>
            </a:pP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elomp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k 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478"/>
              </a:spcBef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Kelompok</a:t>
            </a:r>
            <a:endParaRPr sz="2200">
              <a:latin typeface="Calibri"/>
              <a:cs typeface="Calibri"/>
            </a:endParaRPr>
          </a:p>
          <a:p>
            <a:pPr marL="12700" marR="9325" algn="just">
              <a:lnSpc>
                <a:spcPct val="101725"/>
              </a:lnSpc>
              <a:spcBef>
                <a:spcPts val="568"/>
              </a:spcBef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Kelompok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6958" y="2878628"/>
            <a:ext cx="2329697" cy="1526747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protozoa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8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amuba,</a:t>
            </a:r>
            <a:endParaRPr sz="2200">
              <a:latin typeface="Calibri"/>
              <a:cs typeface="Calibri"/>
            </a:endParaRPr>
          </a:p>
          <a:p>
            <a:pPr marL="12700" marR="1470525">
              <a:lnSpc>
                <a:spcPts val="2685"/>
              </a:lnSpc>
              <a:spcBef>
                <a:spcPts val="348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fungus </a:t>
            </a:r>
            <a:endParaRPr sz="2200">
              <a:latin typeface="Calibri"/>
              <a:cs typeface="Calibri"/>
            </a:endParaRPr>
          </a:p>
          <a:p>
            <a:pPr marL="12700" marR="1470525">
              <a:lnSpc>
                <a:spcPts val="2685"/>
              </a:lnSpc>
              <a:spcBef>
                <a:spcPts val="483"/>
              </a:spcBef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bakteri</a:t>
            </a:r>
            <a:endParaRPr sz="2200">
              <a:latin typeface="Calibri"/>
              <a:cs typeface="Calibri"/>
            </a:endParaRPr>
          </a:p>
          <a:p>
            <a:pPr marL="12700" marR="44341">
              <a:lnSpc>
                <a:spcPct val="101725"/>
              </a:lnSpc>
              <a:spcBef>
                <a:spcPts val="568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virus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01195" y="2895346"/>
            <a:ext cx="1470694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plasmodium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5940" y="578360"/>
            <a:ext cx="5038833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20" dirty="0" smtClean="0">
                <a:solidFill>
                  <a:srgbClr val="675E46"/>
                </a:solidFill>
                <a:latin typeface="Cambria"/>
                <a:cs typeface="Cambria"/>
              </a:rPr>
              <a:t>Pengendalian Vektor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1669611"/>
            <a:ext cx="164998" cy="1511681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3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1686432"/>
            <a:ext cx="3292501" cy="151168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38459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Penyemprotan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3170"/>
              </a:lnSpc>
              <a:spcBef>
                <a:spcPts val="128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Bi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logi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c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al</a:t>
            </a: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c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-19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-39" dirty="0" smtClean="0">
                <a:solidFill>
                  <a:srgbClr val="2E2B1F"/>
                </a:solidFill>
                <a:latin typeface="Calibri"/>
                <a:cs typeface="Calibri"/>
              </a:rPr>
              <a:t>r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ol </a:t>
            </a:r>
            <a:r>
              <a:rPr sz="2200" spc="-44" dirty="0" smtClean="0">
                <a:solidFill>
                  <a:srgbClr val="2E2B1F"/>
                </a:solidFill>
                <a:latin typeface="Calibri"/>
                <a:cs typeface="Calibri"/>
              </a:rPr>
              <a:t>P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emusnah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-105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s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44" dirty="0" smtClean="0">
                <a:solidFill>
                  <a:srgbClr val="2E2B1F"/>
                </a:solidFill>
                <a:latin typeface="Calibri"/>
                <a:cs typeface="Calibri"/>
              </a:rPr>
              <a:t>r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ang</a:t>
            </a:r>
            <a:r>
              <a:rPr sz="2200" spc="-69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39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y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amuk </a:t>
            </a:r>
            <a:r>
              <a:rPr sz="2200" spc="-44" dirty="0" smtClean="0">
                <a:solidFill>
                  <a:srgbClr val="2E2B1F"/>
                </a:solidFill>
                <a:latin typeface="Calibri"/>
                <a:cs typeface="Calibri"/>
              </a:rPr>
              <a:t>P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erbai</a:t>
            </a:r>
            <a:r>
              <a:rPr sz="2200" spc="-34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89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ling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un</a:t>
            </a:r>
            <a:r>
              <a:rPr sz="2200" spc="-39" dirty="0" smtClean="0">
                <a:solidFill>
                  <a:srgbClr val="2E2B1F"/>
                </a:solidFill>
                <a:latin typeface="Calibri"/>
                <a:cs typeface="Calibri"/>
              </a:rPr>
              <a:t>g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535940" y="578360"/>
            <a:ext cx="6822167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20" dirty="0" smtClean="0">
                <a:solidFill>
                  <a:srgbClr val="675E46"/>
                </a:solidFill>
                <a:latin typeface="Cambria"/>
                <a:cs typeface="Cambria"/>
              </a:rPr>
              <a:t>Tujuan Pengendalian Vektor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686432"/>
            <a:ext cx="716025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4" dirty="0" smtClean="0">
                <a:solidFill>
                  <a:srgbClr val="2E2B1F"/>
                </a:solidFill>
                <a:latin typeface="Calibri"/>
                <a:cs typeface="Calibri"/>
              </a:rPr>
              <a:t>Menurunkan populasi vektor serendah mungkin secara cepat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2021865"/>
            <a:ext cx="3625702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25172">
              <a:lnSpc>
                <a:spcPts val="2300"/>
              </a:lnSpc>
            </a:pPr>
            <a:r>
              <a:rPr sz="2200" spc="22" dirty="0" smtClean="0">
                <a:solidFill>
                  <a:srgbClr val="2E2B1F"/>
                </a:solidFill>
                <a:latin typeface="Calibri"/>
                <a:cs typeface="Calibri"/>
              </a:rPr>
              <a:t>sehingga keberadaannya tidak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6"/>
              </a:spcBef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penularan penyakit tular 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2023" y="2021865"/>
            <a:ext cx="3537897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44703">
              <a:lnSpc>
                <a:spcPts val="2300"/>
              </a:lnSpc>
            </a:pPr>
            <a:r>
              <a:rPr sz="2200" spc="39" dirty="0" smtClean="0">
                <a:solidFill>
                  <a:srgbClr val="2E2B1F"/>
                </a:solidFill>
                <a:latin typeface="Calibri"/>
                <a:cs typeface="Calibri"/>
              </a:rPr>
              <a:t>lagi berisiko untuk terjadinya</a:t>
            </a:r>
            <a:endParaRPr sz="2200">
              <a:latin typeface="Calibri"/>
              <a:cs typeface="Calibri"/>
            </a:endParaRPr>
          </a:p>
          <a:p>
            <a:pPr marL="12700" marR="41879">
              <a:lnSpc>
                <a:spcPts val="2640"/>
              </a:lnSpc>
              <a:spcBef>
                <a:spcPts val="16"/>
              </a:spcBef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di suatu wilayah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0240" y="2742888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759709"/>
            <a:ext cx="2511504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</a:t>
            </a: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e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nghin</a:t>
            </a: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d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ari  </a:t>
            </a:r>
            <a:r>
              <a:rPr sz="2200" spc="237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75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-25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58666" y="2759709"/>
            <a:ext cx="90764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dengan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34865" y="2759709"/>
            <a:ext cx="78890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91937" y="2759709"/>
            <a:ext cx="106622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sehingga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26758" y="2759709"/>
            <a:ext cx="121330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penularan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3094990"/>
            <a:ext cx="406815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penyakit tular vektor dapat dicegah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240" y="3480511"/>
            <a:ext cx="164998" cy="304596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3497351"/>
            <a:ext cx="1764627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Meminimalkan</a:t>
            </a:r>
            <a:endParaRPr sz="2200">
              <a:latin typeface="Calibri"/>
              <a:cs typeface="Calibri"/>
            </a:endParaRPr>
          </a:p>
          <a:p>
            <a:pPr marL="12700" marR="41879">
              <a:lnSpc>
                <a:spcPts val="2640"/>
              </a:lnSpc>
              <a:spcBef>
                <a:spcPts val="16"/>
              </a:spcBef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serangga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7602" y="3497351"/>
            <a:ext cx="1166613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gangguan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7559" y="3497351"/>
            <a:ext cx="602527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3255" y="3497351"/>
            <a:ext cx="135504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disebabkan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22061" y="3497351"/>
            <a:ext cx="56418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oleh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0038" y="3497351"/>
            <a:ext cx="105845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binatang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71409" y="3497351"/>
            <a:ext cx="568547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atau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38200" y="1219200"/>
            <a:ext cx="4288364" cy="1031487"/>
          </a:xfrm>
          <a:prstGeom prst="rect">
            <a:avLst/>
          </a:prstGeom>
        </p:spPr>
        <p:txBody>
          <a:bodyPr wrap="square" lIns="0" tIns="24257" rIns="0" bIns="0" rtlCol="0">
            <a:noAutofit/>
          </a:bodyPr>
          <a:lstStyle/>
          <a:p>
            <a:pPr marL="12700">
              <a:lnSpc>
                <a:spcPts val="3820"/>
              </a:lnSpc>
            </a:pPr>
            <a:r>
              <a:rPr sz="3600" spc="-103" dirty="0" smtClean="0">
                <a:solidFill>
                  <a:srgbClr val="675E46"/>
                </a:solidFill>
                <a:latin typeface="Cambria"/>
                <a:cs typeface="Cambria"/>
              </a:rPr>
              <a:t>Kegiatan Pengendalian</a:t>
            </a:r>
            <a:endParaRPr sz="3600" dirty="0">
              <a:latin typeface="Cambria"/>
              <a:cs typeface="Cambria"/>
            </a:endParaRPr>
          </a:p>
          <a:p>
            <a:pPr marL="12700" marR="68625">
              <a:lnSpc>
                <a:spcPts val="4205"/>
              </a:lnSpc>
              <a:spcBef>
                <a:spcPts val="119"/>
              </a:spcBef>
            </a:pPr>
            <a:r>
              <a:rPr sz="3600" spc="-99" dirty="0" smtClean="0">
                <a:solidFill>
                  <a:srgbClr val="675E46"/>
                </a:solidFill>
                <a:latin typeface="Cambria"/>
                <a:cs typeface="Cambria"/>
              </a:rPr>
              <a:t>Binatang Pengganggu</a:t>
            </a:r>
            <a:endParaRPr sz="36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6564" y="1219200"/>
            <a:ext cx="1322688" cy="482904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27" dirty="0" smtClean="0">
                <a:solidFill>
                  <a:srgbClr val="675E46"/>
                </a:solidFill>
                <a:latin typeface="Cambria"/>
                <a:cs typeface="Cambria"/>
              </a:rPr>
              <a:t>Vektor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6536" y="1219200"/>
            <a:ext cx="800461" cy="482904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68" dirty="0" smtClean="0">
                <a:solidFill>
                  <a:srgbClr val="675E46"/>
                </a:solidFill>
                <a:latin typeface="Cambria"/>
                <a:cs typeface="Cambria"/>
              </a:rPr>
              <a:t>dan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9727" y="2529494"/>
            <a:ext cx="164998" cy="707066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3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1100" y="2546315"/>
            <a:ext cx="148974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Survei Cepat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1100" y="2948804"/>
            <a:ext cx="96497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Metode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6046" y="2948804"/>
            <a:ext cx="159263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Pengendalian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22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5940" y="578360"/>
            <a:ext cx="7202261" cy="2150361"/>
          </a:xfrm>
          <a:prstGeom prst="rect">
            <a:avLst/>
          </a:prstGeom>
        </p:spPr>
        <p:txBody>
          <a:bodyPr wrap="square" lIns="0" tIns="30797" rIns="0" bIns="0" rtlCol="0">
            <a:noAutofit/>
          </a:bodyPr>
          <a:lstStyle/>
          <a:p>
            <a:pPr marL="12700" marR="51159">
              <a:lnSpc>
                <a:spcPts val="4850"/>
              </a:lnSpc>
            </a:pPr>
            <a:r>
              <a:rPr sz="4600" spc="-105" dirty="0" smtClean="0">
                <a:solidFill>
                  <a:srgbClr val="675E46"/>
                </a:solidFill>
                <a:latin typeface="Cambria"/>
                <a:cs typeface="Cambria"/>
              </a:rPr>
              <a:t>1. Pengendalian Lingkungan</a:t>
            </a:r>
            <a:endParaRPr sz="4600">
              <a:latin typeface="Cambria"/>
              <a:cs typeface="Cambria"/>
            </a:endParaRPr>
          </a:p>
          <a:p>
            <a:pPr marL="127000">
              <a:lnSpc>
                <a:spcPct val="101725"/>
              </a:lnSpc>
              <a:spcBef>
                <a:spcPts val="3244"/>
              </a:spcBef>
            </a:pPr>
            <a:r>
              <a:rPr sz="2200" spc="208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Menghilangkan tempat perindukan vektor seperti genangan</a:t>
            </a:r>
            <a:endParaRPr sz="2200">
              <a:latin typeface="Calibri"/>
              <a:cs typeface="Calibri"/>
            </a:endParaRPr>
          </a:p>
          <a:p>
            <a:pPr marL="355600" marR="51159">
              <a:lnSpc>
                <a:spcPts val="2645"/>
              </a:lnSpc>
              <a:spcBef>
                <a:spcPts val="132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air, tumpukan sampah</a:t>
            </a:r>
            <a:endParaRPr sz="2200">
              <a:latin typeface="Calibri"/>
              <a:cs typeface="Calibri"/>
            </a:endParaRPr>
          </a:p>
          <a:p>
            <a:pPr marL="127000" marR="51159">
              <a:lnSpc>
                <a:spcPct val="101725"/>
              </a:lnSpc>
              <a:spcBef>
                <a:spcPts val="347"/>
              </a:spcBef>
            </a:pPr>
            <a:r>
              <a:rPr sz="2200" spc="208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Bersama pengungsi melakukan: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2826766"/>
            <a:ext cx="280562" cy="191388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20987" algn="just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365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b. 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483"/>
              </a:spcBef>
            </a:pPr>
            <a:r>
              <a:rPr sz="2200" spc="-4" dirty="0" smtClean="0">
                <a:solidFill>
                  <a:srgbClr val="A9A47B"/>
                </a:solidFill>
                <a:latin typeface="Calibri"/>
                <a:cs typeface="Calibri"/>
              </a:rPr>
              <a:t>c. </a:t>
            </a:r>
            <a:endParaRPr sz="2200">
              <a:latin typeface="Calibri"/>
              <a:cs typeface="Calibri"/>
            </a:endParaRPr>
          </a:p>
          <a:p>
            <a:pPr marL="12700" algn="just">
              <a:lnSpc>
                <a:spcPts val="2685"/>
              </a:lnSpc>
              <a:spcBef>
                <a:spcPts val="483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d.</a:t>
            </a:r>
            <a:endParaRPr sz="2200">
              <a:latin typeface="Calibri"/>
              <a:cs typeface="Calibri"/>
            </a:endParaRPr>
          </a:p>
          <a:p>
            <a:pPr marL="12700" marR="17268" algn="just">
              <a:lnSpc>
                <a:spcPct val="101725"/>
              </a:lnSpc>
              <a:spcBef>
                <a:spcPts val="568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7744" y="2826766"/>
            <a:ext cx="6341339" cy="191388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51159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Memberi tutup pada tempat sampah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65"/>
              </a:spcBef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Menimbun sampah yang dapat menjadi sarang nyamuk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ct val="101725"/>
              </a:lnSpc>
              <a:spcBef>
                <a:spcPts val="484"/>
              </a:spcBef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Membuat saluran air limbah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ct val="101725"/>
              </a:lnSpc>
              <a:spcBef>
                <a:spcPts val="480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Menjaga kebersihan lingkungan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ct val="101725"/>
              </a:lnSpc>
              <a:spcBef>
                <a:spcPts val="480"/>
              </a:spcBef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Membersihkan dan menjaga kebersihan jamban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5029200" y="1263269"/>
            <a:ext cx="33528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4190999"/>
            <a:ext cx="2667000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588979"/>
            <a:ext cx="3712820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spc="-96" dirty="0" smtClean="0">
                <a:solidFill>
                  <a:srgbClr val="675E46"/>
                </a:solidFill>
                <a:latin typeface="Cambria"/>
                <a:cs typeface="Cambria"/>
              </a:rPr>
              <a:t>2. Pengendalian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751" y="588979"/>
            <a:ext cx="1577363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spc="-91" dirty="0" smtClean="0">
                <a:solidFill>
                  <a:srgbClr val="675E46"/>
                </a:solidFill>
                <a:latin typeface="Cambria"/>
                <a:cs typeface="Cambria"/>
              </a:rPr>
              <a:t>secara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3105" y="588979"/>
            <a:ext cx="2034235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spc="-88" dirty="0" smtClean="0">
                <a:solidFill>
                  <a:srgbClr val="675E46"/>
                </a:solidFill>
                <a:latin typeface="Cambria"/>
                <a:cs typeface="Cambria"/>
              </a:rPr>
              <a:t>Mekanis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1669611"/>
            <a:ext cx="164998" cy="1109345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3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38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1686432"/>
            <a:ext cx="2531644" cy="707085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Menggunkan bednets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370"/>
              </a:spcBef>
            </a:pP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Perangkap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2491485"/>
            <a:ext cx="1023214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Penutup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8650" y="2491485"/>
            <a:ext cx="1106494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makanan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4876800" y="4155907"/>
            <a:ext cx="3530600" cy="264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586" y="4260341"/>
            <a:ext cx="2003044" cy="2597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578360"/>
            <a:ext cx="5895833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02" dirty="0" smtClean="0">
                <a:solidFill>
                  <a:srgbClr val="675E46"/>
                </a:solidFill>
                <a:latin typeface="Cambria"/>
                <a:cs typeface="Cambria"/>
              </a:rPr>
              <a:t>3. Pengendalian Biologis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686432"/>
            <a:ext cx="6913111" cy="137756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38459">
              <a:lnSpc>
                <a:spcPts val="2295"/>
              </a:lnSpc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Menggunakan organisme hidup untuk pengendalian larva,</a:t>
            </a:r>
            <a:endParaRPr sz="2200">
              <a:latin typeface="Calibri"/>
              <a:cs typeface="Calibri"/>
            </a:endParaRPr>
          </a:p>
          <a:p>
            <a:pPr marL="12700" marR="38459">
              <a:lnSpc>
                <a:spcPts val="2645"/>
              </a:lnSpc>
              <a:spcBef>
                <a:spcPts val="17"/>
              </a:spcBef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seperti ikan pemakan larva (ikan mas, nila, guppies)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505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Bakteri (bacillus thuringiensis israelensis) yang menghasilkan racun terhadap larva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2407608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3145224"/>
            <a:ext cx="164998" cy="706939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2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3162046"/>
            <a:ext cx="2258062" cy="70695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Pakis mengembang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370"/>
              </a:spcBef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Dan sebagainya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8043" y="3162046"/>
            <a:ext cx="133811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bebas 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3067" y="3162046"/>
            <a:ext cx="123729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mencegah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0809" y="3162046"/>
            <a:ext cx="1321242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pembiakan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25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4916932" y="1447800"/>
            <a:ext cx="3417950" cy="434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35940" y="578360"/>
            <a:ext cx="5981765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04" dirty="0" smtClean="0">
                <a:solidFill>
                  <a:srgbClr val="675E46"/>
                </a:solidFill>
                <a:latin typeface="Cambria"/>
                <a:cs typeface="Cambria"/>
              </a:rPr>
              <a:t>4. Pengendalian Kimiawi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9240" y="15934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7840" y="1610232"/>
            <a:ext cx="126771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Insektisida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0486" y="1610232"/>
            <a:ext cx="72345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untuk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9191" y="1610232"/>
            <a:ext cx="173679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penyemprotan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7840" y="1945284"/>
            <a:ext cx="4418747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18" dirty="0" smtClean="0">
                <a:solidFill>
                  <a:srgbClr val="2E2B1F"/>
                </a:solidFill>
                <a:latin typeface="Calibri"/>
                <a:cs typeface="Calibri"/>
              </a:rPr>
              <a:t>(spray, fogging) untuk vektor dewasa,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7840" y="2281174"/>
            <a:ext cx="3016126" cy="104190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pengasapan/pengkabutan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tenda pengungsi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347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Penggunaan repellents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7223" y="2281174"/>
            <a:ext cx="71911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diluar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240" y="3001968"/>
            <a:ext cx="164998" cy="706939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2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840" y="3421151"/>
            <a:ext cx="115659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Frekuensi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09087" y="3421151"/>
            <a:ext cx="1807500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penyemprotan,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7840" y="3756660"/>
            <a:ext cx="301612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pengasapan/pengkabutan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9815" y="3756660"/>
            <a:ext cx="63673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serta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22191" y="3756660"/>
            <a:ext cx="59233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jenis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840" y="4091940"/>
            <a:ext cx="126157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insektisida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2845" y="4091940"/>
            <a:ext cx="60050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6182" y="4091940"/>
            <a:ext cx="123729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digunakan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6930" y="4091940"/>
            <a:ext cx="76917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sesuai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840" y="4427220"/>
            <a:ext cx="4418687" cy="63964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dengan rekomendasi Dinas Kesehatan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setempat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686099" y="982131"/>
            <a:ext cx="5731349" cy="1142739"/>
          </a:xfrm>
          <a:prstGeom prst="rect">
            <a:avLst/>
          </a:prstGeom>
        </p:spPr>
        <p:txBody>
          <a:bodyPr wrap="square" lIns="0" tIns="26860" rIns="0" bIns="0" rtlCol="0">
            <a:noAutofit/>
          </a:bodyPr>
          <a:lstStyle/>
          <a:p>
            <a:pPr marL="12700">
              <a:lnSpc>
                <a:spcPts val="4230"/>
              </a:lnSpc>
            </a:pPr>
            <a:r>
              <a:rPr sz="4000" spc="-121" dirty="0" smtClean="0">
                <a:solidFill>
                  <a:srgbClr val="675E46"/>
                </a:solidFill>
                <a:latin typeface="Cambria"/>
                <a:cs typeface="Cambria"/>
              </a:rPr>
              <a:t>Upaya Pengendalian Vektor</a:t>
            </a:r>
            <a:endParaRPr sz="4000" dirty="0">
              <a:latin typeface="Cambria"/>
              <a:cs typeface="Cambria"/>
            </a:endParaRPr>
          </a:p>
          <a:p>
            <a:pPr marL="12700" marR="76169">
              <a:lnSpc>
                <a:spcPts val="4660"/>
              </a:lnSpc>
              <a:spcBef>
                <a:spcPts val="131"/>
              </a:spcBef>
            </a:pPr>
            <a:r>
              <a:rPr sz="4000" spc="-120" dirty="0" smtClean="0">
                <a:solidFill>
                  <a:srgbClr val="675E46"/>
                </a:solidFill>
                <a:latin typeface="Cambria"/>
                <a:cs typeface="Cambria"/>
              </a:rPr>
              <a:t>di daerah Tanggap Darurat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8999" y="2362200"/>
            <a:ext cx="47525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Jika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0753" y="2362200"/>
            <a:ext cx="27753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4133" y="2362200"/>
            <a:ext cx="808706" cy="975233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algn="ctr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sekitar</a:t>
            </a:r>
            <a:endParaRPr sz="2200" dirty="0">
              <a:latin typeface="Calibri"/>
              <a:cs typeface="Calibri"/>
            </a:endParaRPr>
          </a:p>
          <a:p>
            <a:pPr marL="328" marR="19572" algn="ctr">
              <a:lnSpc>
                <a:spcPts val="2655"/>
              </a:lnSpc>
              <a:spcBef>
                <a:spcPts val="18"/>
              </a:spcBef>
            </a:pPr>
            <a:r>
              <a:rPr sz="2200" spc="23" dirty="0" smtClean="0">
                <a:solidFill>
                  <a:srgbClr val="2E2B1F"/>
                </a:solidFill>
                <a:latin typeface="Calibri"/>
                <a:cs typeface="Calibri"/>
              </a:rPr>
              <a:t>air  </a:t>
            </a:r>
            <a:r>
              <a:rPr sz="2200" spc="-21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 dirty="0">
              <a:latin typeface="Wingdings"/>
              <a:cs typeface="Wingdings"/>
            </a:endParaRPr>
          </a:p>
          <a:p>
            <a:pPr marL="108623" marR="132966" algn="ctr">
              <a:lnSpc>
                <a:spcPts val="2630"/>
              </a:lnSpc>
            </a:pPr>
            <a:r>
              <a:rPr sz="2200" spc="-23" dirty="0" smtClean="0">
                <a:solidFill>
                  <a:srgbClr val="2E2B1F"/>
                </a:solidFill>
                <a:latin typeface="Calibri"/>
                <a:cs typeface="Calibri"/>
              </a:rPr>
              <a:t>atau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01106" y="2362200"/>
            <a:ext cx="70854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lokasi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5778" y="2362200"/>
            <a:ext cx="170053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penampungan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02828" y="2362200"/>
            <a:ext cx="122678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pengungsi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26041" y="2362200"/>
            <a:ext cx="78685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1" dirty="0" smtClean="0">
                <a:solidFill>
                  <a:srgbClr val="2E2B1F"/>
                </a:solidFill>
                <a:latin typeface="Calibri"/>
                <a:cs typeface="Calibri"/>
              </a:rPr>
              <a:t>belum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09961" y="2362200"/>
            <a:ext cx="48094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ada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8053" y="2682421"/>
            <a:ext cx="5334134" cy="321332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3" dirty="0" smtClean="0">
                <a:solidFill>
                  <a:srgbClr val="2E2B1F"/>
                </a:solidFill>
                <a:latin typeface="Calibri"/>
                <a:cs typeface="Calibri"/>
              </a:rPr>
              <a:t>saluran  air  darurat 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14" dirty="0" smtClean="0">
                <a:solidFill>
                  <a:srgbClr val="2E2B1F"/>
                </a:solidFill>
                <a:latin typeface="Times New Roman"/>
                <a:cs typeface="Times New Roman"/>
              </a:rPr>
              <a:t>  </a:t>
            </a:r>
            <a:r>
              <a:rPr sz="2200" spc="3" dirty="0" smtClean="0">
                <a:solidFill>
                  <a:srgbClr val="2E2B1F"/>
                </a:solidFill>
                <a:latin typeface="Calibri"/>
                <a:cs typeface="Calibri"/>
              </a:rPr>
              <a:t>ketentuan  konstruksi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8999" y="2699157"/>
            <a:ext cx="891299" cy="63827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saluran</a:t>
            </a:r>
            <a:endParaRPr sz="2200">
              <a:latin typeface="Calibri"/>
              <a:cs typeface="Calibri"/>
            </a:endParaRPr>
          </a:p>
          <a:p>
            <a:pPr marL="12700" marR="108">
              <a:lnSpc>
                <a:spcPts val="2630"/>
              </a:lnSpc>
              <a:spcBef>
                <a:spcPts val="16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saluran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3481" y="3033142"/>
            <a:ext cx="835684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lubang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3418" y="3033142"/>
            <a:ext cx="1255811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peresapan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2328" y="3033142"/>
            <a:ext cx="1800861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tidak  </a:t>
            </a:r>
            <a:r>
              <a:rPr sz="2200" spc="427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m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enjadi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6957" y="3033142"/>
            <a:ext cx="89218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tempat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8999" y="3368422"/>
            <a:ext cx="5559081" cy="70662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1833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perindukan lalat dan nyamuk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65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Pembuangan sampah/sisa makanan dengan baik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3078168"/>
            <a:ext cx="164998" cy="706939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 marR="152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2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39" y="4071276"/>
            <a:ext cx="476293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Bilamana diperlukan dapat menggunakan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8080" y="4071276"/>
            <a:ext cx="126236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insektisida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27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535940" y="306363"/>
            <a:ext cx="6361769" cy="1142739"/>
          </a:xfrm>
          <a:prstGeom prst="rect">
            <a:avLst/>
          </a:prstGeom>
        </p:spPr>
        <p:txBody>
          <a:bodyPr wrap="square" lIns="0" tIns="26860" rIns="0" bIns="0" rtlCol="0">
            <a:noAutofit/>
          </a:bodyPr>
          <a:lstStyle/>
          <a:p>
            <a:pPr marL="12700" marR="76123">
              <a:lnSpc>
                <a:spcPts val="4230"/>
              </a:lnSpc>
            </a:pPr>
            <a:r>
              <a:rPr sz="4000" spc="-121" dirty="0" smtClean="0">
                <a:solidFill>
                  <a:srgbClr val="675E46"/>
                </a:solidFill>
                <a:latin typeface="Cambria"/>
                <a:cs typeface="Cambria"/>
              </a:rPr>
              <a:t>Upaya Pengendalian Vektor</a:t>
            </a:r>
            <a:endParaRPr sz="4000" dirty="0">
              <a:latin typeface="Cambria"/>
              <a:cs typeface="Cambria"/>
            </a:endParaRPr>
          </a:p>
          <a:p>
            <a:pPr marL="12700">
              <a:lnSpc>
                <a:spcPts val="4660"/>
              </a:lnSpc>
              <a:spcBef>
                <a:spcPts val="131"/>
              </a:spcBef>
            </a:pPr>
            <a:r>
              <a:rPr sz="4000" spc="-122" dirty="0" smtClean="0">
                <a:solidFill>
                  <a:srgbClr val="675E46"/>
                </a:solidFill>
                <a:latin typeface="Cambria"/>
                <a:cs typeface="Cambria"/>
              </a:rPr>
              <a:t>di Daerah Tanggap Darurat (2)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1790" y="2337165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7996" y="2340449"/>
            <a:ext cx="7160905" cy="640029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32" dirty="0" smtClean="0">
                <a:solidFill>
                  <a:srgbClr val="2E2B1F"/>
                </a:solidFill>
                <a:latin typeface="Calibri"/>
                <a:cs typeface="Calibri"/>
              </a:rPr>
              <a:t>Tetap  menjaga kebersihan individu selama berada di  lokasi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5"/>
              </a:lnSpc>
              <a:spcBef>
                <a:spcPts val="17"/>
              </a:spcBef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pengungsi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790" y="3075162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9302" y="3075162"/>
            <a:ext cx="123909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Penyedian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38400" y="3075162"/>
            <a:ext cx="81633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sarana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5477" y="3075162"/>
            <a:ext cx="1555511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pembuangan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1567" y="3075162"/>
            <a:ext cx="36108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air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1063" y="3075162"/>
            <a:ext cx="84467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limbah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7095" y="3075162"/>
            <a:ext cx="76843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4" dirty="0" smtClean="0">
                <a:solidFill>
                  <a:srgbClr val="2E2B1F"/>
                </a:solidFill>
                <a:latin typeface="Calibri"/>
                <a:cs typeface="Calibri"/>
              </a:rPr>
              <a:t>(SPAL)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5023" y="3075162"/>
            <a:ext cx="49387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9302" y="3410442"/>
            <a:ext cx="5487086" cy="70662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1833">
              <a:lnSpc>
                <a:spcPts val="2295"/>
              </a:lnSpc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pembuangan sampah yang baik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65"/>
              </a:spcBef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Kebiasaan penanganan makanan secara higienis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1790" y="3812778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78672" y="5740247"/>
            <a:ext cx="29126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28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50240" y="1686432"/>
            <a:ext cx="367057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2. Sumber Penularan (reservoir)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2073605"/>
            <a:ext cx="164998" cy="1107686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20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26"/>
              </a:spcBef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2073709"/>
            <a:ext cx="3836970" cy="1124404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Manusia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7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penderita dan carrier</a:t>
            </a:r>
            <a:endParaRPr sz="2200">
              <a:latin typeface="Calibri"/>
              <a:cs typeface="Calibri"/>
            </a:endParaRPr>
          </a:p>
          <a:p>
            <a:pPr marL="12700" marR="44389">
              <a:lnSpc>
                <a:spcPct val="101725"/>
              </a:lnSpc>
              <a:spcBef>
                <a:spcPts val="358"/>
              </a:spcBef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Binatang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71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penyakit zoonosis</a:t>
            </a:r>
            <a:endParaRPr sz="2200">
              <a:latin typeface="Calibri"/>
              <a:cs typeface="Calibri"/>
            </a:endParaRPr>
          </a:p>
          <a:p>
            <a:pPr marL="12700" marR="44389">
              <a:lnSpc>
                <a:spcPct val="101725"/>
              </a:lnSpc>
              <a:spcBef>
                <a:spcPts val="470"/>
              </a:spcBef>
            </a:pP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Tumbuhan/benda lain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3698748"/>
            <a:ext cx="4894980" cy="706627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4356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3. Cara Penularan (Mode of transmission)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65"/>
              </a:spcBef>
            </a:pPr>
            <a:r>
              <a:rPr sz="2200" spc="208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Penularan langsung (direct transmission)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4503420"/>
            <a:ext cx="293179" cy="1513154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20904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70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b.</a:t>
            </a:r>
            <a:endParaRPr sz="2200">
              <a:latin typeface="Calibri"/>
              <a:cs typeface="Calibri"/>
            </a:endParaRPr>
          </a:p>
          <a:p>
            <a:pPr marL="12700" marR="12617">
              <a:lnSpc>
                <a:spcPts val="3180"/>
              </a:lnSpc>
              <a:spcBef>
                <a:spcPts val="229"/>
              </a:spcBef>
            </a:pPr>
            <a:r>
              <a:rPr sz="2200" spc="-4" dirty="0" smtClean="0">
                <a:solidFill>
                  <a:srgbClr val="A9A47B"/>
                </a:solidFill>
                <a:latin typeface="Calibri"/>
                <a:cs typeface="Calibri"/>
              </a:rPr>
              <a:t>c. </a:t>
            </a:r>
            <a:r>
              <a:rPr sz="2200" spc="0" dirty="0" smtClean="0">
                <a:solidFill>
                  <a:srgbClr val="A9A47B"/>
                </a:solidFill>
                <a:latin typeface="Calibri"/>
                <a:cs typeface="Calibri"/>
              </a:rPr>
              <a:t>d.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4503420"/>
            <a:ext cx="4771737" cy="1846910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38459">
              <a:lnSpc>
                <a:spcPts val="2295"/>
              </a:lnSpc>
            </a:pP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Orang ke orang</a:t>
            </a:r>
            <a:endParaRPr sz="2200">
              <a:latin typeface="Calibri"/>
              <a:cs typeface="Calibri"/>
            </a:endParaRPr>
          </a:p>
          <a:p>
            <a:pPr marL="12700" marR="38459">
              <a:lnSpc>
                <a:spcPct val="101725"/>
              </a:lnSpc>
              <a:spcBef>
                <a:spcPts val="370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Binantang ke orang (zoonosis)</a:t>
            </a:r>
            <a:endParaRPr sz="2200">
              <a:latin typeface="Calibri"/>
              <a:cs typeface="Calibri"/>
            </a:endParaRPr>
          </a:p>
          <a:p>
            <a:pPr marL="12700" marR="38459">
              <a:lnSpc>
                <a:spcPct val="101725"/>
              </a:lnSpc>
              <a:spcBef>
                <a:spcPts val="480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Tumbuhan ke orang (jamur)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30"/>
              </a:lnSpc>
              <a:spcBef>
                <a:spcPts val="657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ri</a:t>
            </a:r>
            <a:r>
              <a:rPr sz="2200" spc="-38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-44" dirty="0" smtClean="0">
                <a:solidFill>
                  <a:srgbClr val="2E2B1F"/>
                </a:solidFill>
                <a:latin typeface="Calibri"/>
                <a:cs typeface="Calibri"/>
              </a:rPr>
              <a:t>r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ang</a:t>
            </a:r>
            <a:r>
              <a:rPr sz="2200" spc="-51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75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 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-44" dirty="0" smtClean="0">
                <a:solidFill>
                  <a:srgbClr val="2E2B1F"/>
                </a:solidFill>
                <a:latin typeface="Calibri"/>
                <a:cs typeface="Calibri"/>
              </a:rPr>
              <a:t>r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ang</a:t>
            </a:r>
            <a:r>
              <a:rPr sz="2200" spc="-51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melalui</a:t>
            </a:r>
            <a:r>
              <a:rPr sz="2200" spc="-70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75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200" spc="-25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ak</a:t>
            </a:r>
            <a:r>
              <a:rPr sz="2200" spc="-38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benda 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amban</a:t>
            </a:r>
            <a:r>
              <a:rPr sz="2200" spc="25" dirty="0" smtClean="0">
                <a:solidFill>
                  <a:srgbClr val="2E2B1F"/>
                </a:solidFill>
                <a:latin typeface="Calibri"/>
                <a:cs typeface="Calibri"/>
              </a:rPr>
              <a:t>g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62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75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ermi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79973" y="5695564"/>
            <a:ext cx="1583990" cy="321009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lain </a:t>
            </a:r>
            <a:r>
              <a:rPr sz="2200" spc="0" dirty="0" smtClean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66" dirty="0" smtClean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cacing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50240" y="1636083"/>
            <a:ext cx="6406482" cy="690378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 marR="44405">
              <a:lnSpc>
                <a:spcPts val="2430"/>
              </a:lnSpc>
            </a:pPr>
            <a:r>
              <a:rPr sz="2200" spc="208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Penularan melalui udara (air borne disesase)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8"/>
              </a:spcBef>
            </a:pPr>
            <a:r>
              <a:rPr sz="2200" spc="205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Penularan melalui makanan/minuman/dan benda lain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240" y="2390902"/>
            <a:ext cx="280562" cy="104190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8287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100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b. 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217"/>
              </a:spcBef>
            </a:pPr>
            <a:r>
              <a:rPr sz="2200" spc="-4" dirty="0" smtClean="0">
                <a:solidFill>
                  <a:srgbClr val="A9A47B"/>
                </a:solidFill>
                <a:latin typeface="Calibri"/>
                <a:cs typeface="Calibri"/>
              </a:rPr>
              <a:t>c.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744" y="2390902"/>
            <a:ext cx="3802255" cy="104190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Melalui air (water borne disease)</a:t>
            </a:r>
            <a:endParaRPr sz="2200">
              <a:latin typeface="Calibri"/>
              <a:cs typeface="Calibri"/>
            </a:endParaRPr>
          </a:p>
          <a:p>
            <a:pPr marL="12700" marR="288892">
              <a:lnSpc>
                <a:spcPts val="2685"/>
              </a:lnSpc>
              <a:spcBef>
                <a:spcPts val="100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Makanan (food borne disease) </a:t>
            </a:r>
            <a:endParaRPr sz="2200">
              <a:latin typeface="Calibri"/>
              <a:cs typeface="Calibri"/>
            </a:endParaRPr>
          </a:p>
          <a:p>
            <a:pPr marL="12700" marR="288892">
              <a:lnSpc>
                <a:spcPts val="2685"/>
              </a:lnSpc>
              <a:spcBef>
                <a:spcPts val="217"/>
              </a:spcBef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Susu (milk borne disease)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3480511"/>
            <a:ext cx="5712596" cy="321436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205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Penularan melalui vektor (vector borne disease)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4235196"/>
            <a:ext cx="4796018" cy="673100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4. Cara meninggalkan pejamu (portal exit)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100"/>
              </a:spcBef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5. Cara masuk pejamu baru (port d’entre)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4972964"/>
            <a:ext cx="280562" cy="1042085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8311">
              <a:lnSpc>
                <a:spcPts val="2300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99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b. 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217"/>
              </a:spcBef>
            </a:pPr>
            <a:r>
              <a:rPr sz="2200" spc="-4" dirty="0" smtClean="0">
                <a:solidFill>
                  <a:srgbClr val="A9A47B"/>
                </a:solidFill>
                <a:latin typeface="Calibri"/>
                <a:cs typeface="Calibri"/>
              </a:rPr>
              <a:t>c.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4972964"/>
            <a:ext cx="2327248" cy="1042085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51159">
              <a:lnSpc>
                <a:spcPts val="2300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mukosa/kulit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9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Saluran pencernaan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ct val="101725"/>
              </a:lnSpc>
              <a:spcBef>
                <a:spcPts val="215"/>
              </a:spcBef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Saluran pernafasan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4175" y="4972964"/>
            <a:ext cx="2787289" cy="1042085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38459">
              <a:lnSpc>
                <a:spcPts val="2300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d. saluran urogenitalia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99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e.</a:t>
            </a: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gig</a:t>
            </a: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i</a:t>
            </a:r>
            <a:r>
              <a:rPr sz="2200" spc="-29" dirty="0" smtClean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4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52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su</a:t>
            </a:r>
            <a:r>
              <a:rPr sz="2200" spc="-19" dirty="0" smtClean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ti</a:t>
            </a:r>
            <a:r>
              <a:rPr sz="2200" spc="-39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an,</a:t>
            </a:r>
            <a:r>
              <a:rPr sz="2200" spc="-53" dirty="0" smtClean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lu</a:t>
            </a:r>
            <a:r>
              <a:rPr sz="2200" spc="-39" dirty="0" smtClean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85"/>
              </a:lnSpc>
              <a:spcBef>
                <a:spcPts val="217"/>
              </a:spcBef>
            </a:pPr>
            <a:r>
              <a:rPr sz="2200" spc="-19" dirty="0" smtClean="0">
                <a:solidFill>
                  <a:srgbClr val="2E2B1F"/>
                </a:solidFill>
                <a:latin typeface="Calibri"/>
                <a:cs typeface="Calibri"/>
              </a:rPr>
              <a:t>f. palcenta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535940" y="578360"/>
            <a:ext cx="4409421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21" dirty="0" smtClean="0">
                <a:solidFill>
                  <a:srgbClr val="675E46"/>
                </a:solidFill>
                <a:latin typeface="Cambria"/>
                <a:cs typeface="Cambria"/>
              </a:rPr>
              <a:t>Pengertian Vektor</a:t>
            </a:r>
            <a:endParaRPr sz="4600" dirty="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1686432"/>
            <a:ext cx="81177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1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2638" y="1686432"/>
            <a:ext cx="103639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52115" y="1686432"/>
            <a:ext cx="135470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merupakan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18203" y="1686432"/>
            <a:ext cx="124933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organisme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79389" y="1686432"/>
            <a:ext cx="143161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31" dirty="0" smtClean="0">
                <a:solidFill>
                  <a:srgbClr val="2E2B1F"/>
                </a:solidFill>
                <a:latin typeface="Calibri"/>
                <a:cs typeface="Calibri"/>
              </a:rPr>
              <a:t>hidup  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22058" y="1686432"/>
            <a:ext cx="71843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dapat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2021865"/>
            <a:ext cx="5348715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6" dirty="0" smtClean="0">
                <a:solidFill>
                  <a:srgbClr val="2E2B1F"/>
                </a:solidFill>
                <a:latin typeface="Calibri"/>
                <a:cs typeface="Calibri"/>
              </a:rPr>
              <a:t>menularkan  agent  penyakit  dari  satu hewan</a:t>
            </a:r>
            <a:endParaRPr sz="2200">
              <a:latin typeface="Calibri"/>
              <a:cs typeface="Calibri"/>
            </a:endParaRPr>
          </a:p>
          <a:p>
            <a:pPr marL="12700" marR="41879">
              <a:lnSpc>
                <a:spcPts val="2640"/>
              </a:lnSpc>
              <a:spcBef>
                <a:spcPts val="16"/>
              </a:spcBef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atau ke manusia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89929" y="2021865"/>
            <a:ext cx="175181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29" dirty="0" smtClean="0">
                <a:solidFill>
                  <a:srgbClr val="2E2B1F"/>
                </a:solidFill>
                <a:latin typeface="Calibri"/>
                <a:cs typeface="Calibri"/>
              </a:rPr>
              <a:t>ke  hewan lain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240" y="314522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3162046"/>
            <a:ext cx="120689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Penularan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3450" y="3162046"/>
            <a:ext cx="1031934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2927" y="3162046"/>
            <a:ext cx="62746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pada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8163" y="3162046"/>
            <a:ext cx="1023337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manusia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01793" y="3162046"/>
            <a:ext cx="938374" cy="63990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49276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melalui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disease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7925" y="3162046"/>
            <a:ext cx="78890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5085" y="3162046"/>
            <a:ext cx="876401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berupa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3497351"/>
            <a:ext cx="432595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serangga dikenal sebagai vectorborne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86432"/>
            <a:ext cx="716186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Vektor penyakit merupakan arthropoda yang berperan sebagai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40" y="2021865"/>
            <a:ext cx="940472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penular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06270" y="2021865"/>
            <a:ext cx="103275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25267" y="2021865"/>
            <a:ext cx="1067363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sehingga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80459" y="2021865"/>
            <a:ext cx="878470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dikenal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45405" y="2021865"/>
            <a:ext cx="920364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sebagai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52769" y="2021865"/>
            <a:ext cx="1887521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arthopod-borne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357374"/>
            <a:ext cx="7029902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disease atau sering juga disebut sebagai vector-borne disease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0240" y="3145224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3162046"/>
            <a:ext cx="137004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Merupakan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0422" y="3162046"/>
            <a:ext cx="1033607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penyakit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06851" y="3162046"/>
            <a:ext cx="600502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8559" y="3162046"/>
            <a:ext cx="931951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penting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2753" y="3162046"/>
            <a:ext cx="49387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7781" y="3162046"/>
            <a:ext cx="113817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seringkali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6318" y="3162046"/>
            <a:ext cx="924753" cy="63990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2169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bersifat</a:t>
            </a:r>
            <a:endParaRPr sz="2200">
              <a:latin typeface="Calibri"/>
              <a:cs typeface="Calibri"/>
            </a:endParaRPr>
          </a:p>
          <a:p>
            <a:pPr marL="59943">
              <a:lnSpc>
                <a:spcPts val="2640"/>
              </a:lnSpc>
              <a:spcBef>
                <a:spcPts val="17"/>
              </a:spcBef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bahaya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497351"/>
            <a:ext cx="1219167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41833">
              <a:lnSpc>
                <a:spcPts val="230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endemis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  <a:spcBef>
                <a:spcPts val="16"/>
              </a:spcBef>
            </a:pPr>
            <a:r>
              <a:rPr sz="2200" spc="-13" dirty="0" smtClean="0">
                <a:solidFill>
                  <a:srgbClr val="2E2B1F"/>
                </a:solidFill>
                <a:latin typeface="Calibri"/>
                <a:cs typeface="Calibri"/>
              </a:rPr>
              <a:t>kesehatan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19630" y="3497351"/>
            <a:ext cx="1011402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maupun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4639" y="3497351"/>
            <a:ext cx="1098753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epidemis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7913" y="3497351"/>
            <a:ext cx="494390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7429" y="3497351"/>
            <a:ext cx="162139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menimbulkan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5245" y="3832860"/>
            <a:ext cx="1988063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sampai kematian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535940" y="578360"/>
            <a:ext cx="7209362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22" dirty="0" smtClean="0">
                <a:solidFill>
                  <a:srgbClr val="675E46"/>
                </a:solidFill>
                <a:latin typeface="Cambria"/>
                <a:cs typeface="Cambria"/>
              </a:rPr>
              <a:t>Pengendalian Vektor Penyakit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0240" y="1669611"/>
            <a:ext cx="164846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40" y="1686432"/>
            <a:ext cx="137004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Merupakan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26538" y="1686432"/>
            <a:ext cx="73724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usaha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43427" y="1686432"/>
            <a:ext cx="60050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22775" y="1686432"/>
            <a:ext cx="114581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dilakukan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47969" y="1686432"/>
            <a:ext cx="72345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untuk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142" y="1686432"/>
            <a:ext cx="1188380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menekan,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021865"/>
            <a:ext cx="716056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mengurangi, atau menurunkan tingkat populasi vektor  sampai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357374"/>
            <a:ext cx="2409186" cy="63957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serendah-rendahnya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kehidupan manusia.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85159" y="2357374"/>
            <a:ext cx="1064831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sehingga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46929" y="2357374"/>
            <a:ext cx="62936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tidak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2581" y="2357374"/>
            <a:ext cx="186591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membahayakan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0240" y="3480511"/>
            <a:ext cx="164998" cy="304596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>
              <a:lnSpc>
                <a:spcPts val="2350"/>
              </a:lnSpc>
            </a:pPr>
            <a:r>
              <a:rPr sz="2200" dirty="0" smtClean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3497351"/>
            <a:ext cx="811890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23" dirty="0" smtClean="0">
                <a:solidFill>
                  <a:srgbClr val="2E2B1F"/>
                </a:solidFill>
                <a:latin typeface="Calibri"/>
                <a:cs typeface="Calibri"/>
              </a:rPr>
              <a:t>Vektor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5686" y="3497351"/>
            <a:ext cx="82512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adalah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4851" y="3497351"/>
            <a:ext cx="1398879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anthropoda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6554" y="3497351"/>
            <a:ext cx="685247" cy="639800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50688" marR="33428" algn="ctr">
              <a:lnSpc>
                <a:spcPts val="2300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yang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ts val="2640"/>
              </a:lnSpc>
              <a:spcBef>
                <a:spcPts val="16"/>
              </a:spcBef>
            </a:pPr>
            <a:r>
              <a:rPr sz="2200" spc="-15" dirty="0" smtClean="0">
                <a:solidFill>
                  <a:srgbClr val="2E2B1F"/>
                </a:solidFill>
                <a:latin typeface="Calibri"/>
                <a:cs typeface="Calibri"/>
              </a:rPr>
              <a:t>agent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4717" y="3497351"/>
            <a:ext cx="718634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dapat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8345" y="3497351"/>
            <a:ext cx="162251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menimbulkan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6085" y="3497351"/>
            <a:ext cx="494390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dan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832860"/>
            <a:ext cx="3299646" cy="63957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3" dirty="0" smtClean="0">
                <a:solidFill>
                  <a:srgbClr val="2E2B1F"/>
                </a:solidFill>
                <a:latin typeface="Calibri"/>
                <a:cs typeface="Calibri"/>
              </a:rPr>
              <a:t>menularkan suatu infectious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7"/>
              </a:spcBef>
            </a:pPr>
            <a:r>
              <a:rPr sz="2200" spc="-10" dirty="0" smtClean="0">
                <a:solidFill>
                  <a:srgbClr val="2E2B1F"/>
                </a:solidFill>
                <a:latin typeface="Calibri"/>
                <a:cs typeface="Calibri"/>
              </a:rPr>
              <a:t>induk semang yang rentan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1565" y="3832860"/>
            <a:ext cx="313789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dari sumber infeksi kepada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578360"/>
            <a:ext cx="4546749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01" dirty="0" smtClean="0">
                <a:solidFill>
                  <a:srgbClr val="675E46"/>
                </a:solidFill>
                <a:latin typeface="Cambria"/>
                <a:cs typeface="Cambria"/>
              </a:rPr>
              <a:t>Cara Pengendalian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70729" y="578360"/>
            <a:ext cx="1700638" cy="60939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12700">
              <a:lnSpc>
                <a:spcPts val="4800"/>
              </a:lnSpc>
            </a:pPr>
            <a:r>
              <a:rPr sz="4600" spc="-138" dirty="0" smtClean="0">
                <a:solidFill>
                  <a:srgbClr val="675E46"/>
                </a:solidFill>
                <a:latin typeface="Cambria"/>
                <a:cs typeface="Cambria"/>
              </a:rPr>
              <a:t>Vektor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1686432"/>
            <a:ext cx="279658" cy="151168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  <a:p>
            <a:pPr marL="12700" marR="32">
              <a:lnSpc>
                <a:spcPct val="101725"/>
              </a:lnSpc>
              <a:spcBef>
                <a:spcPts val="370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2.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80"/>
              </a:spcBef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3.</a:t>
            </a:r>
            <a:endParaRPr sz="220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480"/>
              </a:spcBef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4.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1686432"/>
            <a:ext cx="3095075" cy="151168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1833">
              <a:lnSpc>
                <a:spcPts val="2295"/>
              </a:lnSpc>
            </a:pP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Cara Kimia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370"/>
              </a:spcBef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Cara Biologi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480"/>
              </a:spcBef>
            </a:pPr>
            <a:r>
              <a:rPr sz="2200" spc="-7" dirty="0" smtClean="0">
                <a:solidFill>
                  <a:srgbClr val="2E2B1F"/>
                </a:solidFill>
                <a:latin typeface="Calibri"/>
                <a:cs typeface="Calibri"/>
              </a:rPr>
              <a:t>Cara Radiasi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80"/>
              </a:spcBef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Cara Mekanik/Pengelolaan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1795" y="2893822"/>
            <a:ext cx="134857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Lingkungan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535940" y="410746"/>
            <a:ext cx="7196342" cy="920235"/>
          </a:xfrm>
          <a:prstGeom prst="rect">
            <a:avLst/>
          </a:prstGeom>
        </p:spPr>
        <p:txBody>
          <a:bodyPr wrap="square" lIns="0" tIns="21653" rIns="0" bIns="0" rtlCol="0">
            <a:noAutofit/>
          </a:bodyPr>
          <a:lstStyle/>
          <a:p>
            <a:pPr marL="12700">
              <a:lnSpc>
                <a:spcPts val="3410"/>
              </a:lnSpc>
            </a:pPr>
            <a:r>
              <a:rPr sz="3200" spc="-107" dirty="0" smtClean="0">
                <a:solidFill>
                  <a:srgbClr val="675E46"/>
                </a:solidFill>
                <a:latin typeface="Cambria"/>
                <a:cs typeface="Cambria"/>
              </a:rPr>
              <a:t>1. Cara Penegendalian Vektor menggunakan</a:t>
            </a:r>
            <a:endParaRPr sz="3200">
              <a:latin typeface="Cambria"/>
              <a:cs typeface="Cambria"/>
            </a:endParaRPr>
          </a:p>
          <a:p>
            <a:pPr marL="927354" marR="61081">
              <a:lnSpc>
                <a:spcPts val="3750"/>
              </a:lnSpc>
              <a:spcBef>
                <a:spcPts val="102"/>
              </a:spcBef>
            </a:pPr>
            <a:r>
              <a:rPr sz="3200" spc="-110" dirty="0" smtClean="0">
                <a:solidFill>
                  <a:srgbClr val="675E46"/>
                </a:solidFill>
                <a:latin typeface="Cambria"/>
                <a:cs typeface="Cambria"/>
              </a:rPr>
              <a:t>Senyawa Kimia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240" y="1669611"/>
            <a:ext cx="806499" cy="321113"/>
          </a:xfrm>
          <a:prstGeom prst="rect">
            <a:avLst/>
          </a:prstGeom>
        </p:spPr>
        <p:txBody>
          <a:bodyPr wrap="square" lIns="0" tIns="15430" rIns="0" bIns="0" rtlCol="0">
            <a:noAutofit/>
          </a:bodyPr>
          <a:lstStyle/>
          <a:p>
            <a:pPr marL="12700">
              <a:lnSpc>
                <a:spcPts val="2430"/>
              </a:lnSpc>
            </a:pPr>
            <a:r>
              <a:rPr sz="2200" spc="208" dirty="0" smtClean="0">
                <a:solidFill>
                  <a:srgbClr val="A9A47B"/>
                </a:solidFill>
                <a:latin typeface="Arial"/>
                <a:cs typeface="Arial"/>
              </a:rPr>
              <a:t>• </a:t>
            </a:r>
            <a:r>
              <a:rPr sz="2200" spc="-9" dirty="0" smtClean="0">
                <a:solidFill>
                  <a:srgbClr val="2E2B1F"/>
                </a:solidFill>
                <a:latin typeface="Calibri"/>
                <a:cs typeface="Calibri"/>
              </a:rPr>
              <a:t>Cara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51178" y="1686432"/>
            <a:ext cx="677866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kimia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23846" y="1686432"/>
            <a:ext cx="1146098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 smtClean="0">
                <a:solidFill>
                  <a:srgbClr val="2E2B1F"/>
                </a:solidFill>
                <a:latin typeface="Calibri"/>
                <a:cs typeface="Calibri"/>
              </a:rPr>
              <a:t>dilakukan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66287" y="1686432"/>
            <a:ext cx="905135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6" dirty="0" smtClean="0">
                <a:solidFill>
                  <a:srgbClr val="2E2B1F"/>
                </a:solidFill>
                <a:latin typeface="Calibri"/>
                <a:cs typeface="Calibri"/>
              </a:rPr>
              <a:t>dengan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67809" y="1686432"/>
            <a:ext cx="167097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menggunakan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5649" y="1686432"/>
            <a:ext cx="104196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senyawa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74458" y="1686432"/>
            <a:ext cx="567117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atau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2021865"/>
            <a:ext cx="2633258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41" dirty="0" smtClean="0">
                <a:solidFill>
                  <a:srgbClr val="2E2B1F"/>
                </a:solidFill>
                <a:latin typeface="Calibri"/>
                <a:cs typeface="Calibri"/>
              </a:rPr>
              <a:t>bahan kimiabaik yang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66287" y="2021865"/>
            <a:ext cx="4473425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37" dirty="0" smtClean="0">
                <a:solidFill>
                  <a:srgbClr val="2E2B1F"/>
                </a:solidFill>
                <a:latin typeface="Calibri"/>
                <a:cs typeface="Calibri"/>
              </a:rPr>
              <a:t>digunakan untuk membunuh nyamuk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357374"/>
            <a:ext cx="1430690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(insektisida)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4910" y="2357374"/>
            <a:ext cx="1009719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 smtClean="0">
                <a:solidFill>
                  <a:srgbClr val="2E2B1F"/>
                </a:solidFill>
                <a:latin typeface="Calibri"/>
                <a:cs typeface="Calibri"/>
              </a:rPr>
              <a:t>maupun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10483" y="2357374"/>
            <a:ext cx="1096625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1" dirty="0" smtClean="0">
                <a:solidFill>
                  <a:srgbClr val="2E2B1F"/>
                </a:solidFill>
                <a:latin typeface="Calibri"/>
                <a:cs typeface="Calibri"/>
              </a:rPr>
              <a:t>jentiknya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54321" y="2357374"/>
            <a:ext cx="120147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" dirty="0" smtClean="0">
                <a:solidFill>
                  <a:srgbClr val="2E2B1F"/>
                </a:solidFill>
                <a:latin typeface="Calibri"/>
                <a:cs typeface="Calibri"/>
              </a:rPr>
              <a:t>(larvaida),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03061" y="2357374"/>
            <a:ext cx="1124048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0" dirty="0" smtClean="0">
                <a:solidFill>
                  <a:srgbClr val="2E2B1F"/>
                </a:solidFill>
                <a:latin typeface="Calibri"/>
                <a:cs typeface="Calibri"/>
              </a:rPr>
              <a:t>mengusir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74458" y="2357374"/>
            <a:ext cx="567117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atau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2692654"/>
            <a:ext cx="4088759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menghalau nyamuk (rapellent) agar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4049" y="2692654"/>
            <a:ext cx="96047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2" dirty="0" smtClean="0">
                <a:solidFill>
                  <a:srgbClr val="2E2B1F"/>
                </a:solidFill>
                <a:latin typeface="Calibri"/>
                <a:cs typeface="Calibri"/>
              </a:rPr>
              <a:t>nyamuk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1121" y="2692654"/>
            <a:ext cx="1889094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tidak menggigit.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3094990"/>
            <a:ext cx="283899" cy="70695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11624">
              <a:lnSpc>
                <a:spcPts val="2295"/>
              </a:lnSpc>
            </a:pPr>
            <a:r>
              <a:rPr sz="2200" spc="4" dirty="0" smtClean="0">
                <a:solidFill>
                  <a:srgbClr val="A9A47B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70"/>
              </a:spcBef>
            </a:pPr>
            <a:r>
              <a:rPr sz="2200" dirty="0" smtClean="0">
                <a:solidFill>
                  <a:srgbClr val="A9A47B"/>
                </a:solidFill>
                <a:latin typeface="Calibri"/>
                <a:cs typeface="Calibri"/>
              </a:rPr>
              <a:t>b.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744" y="3094990"/>
            <a:ext cx="1060662" cy="706958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572">
              <a:lnSpc>
                <a:spcPts val="2295"/>
              </a:lnSpc>
            </a:pPr>
            <a:r>
              <a:rPr sz="2200" spc="-14" dirty="0" smtClean="0">
                <a:solidFill>
                  <a:srgbClr val="2E2B1F"/>
                </a:solidFill>
                <a:latin typeface="Calibri"/>
                <a:cs typeface="Calibri"/>
              </a:rPr>
              <a:t>Senyawa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70"/>
              </a:spcBef>
            </a:pPr>
            <a:r>
              <a:rPr sz="2200" spc="-16" dirty="0" smtClean="0">
                <a:solidFill>
                  <a:srgbClr val="2E2B1F"/>
                </a:solidFill>
                <a:latin typeface="Calibri"/>
                <a:cs typeface="Calibri"/>
              </a:rPr>
              <a:t>Senyawa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5350" y="3094990"/>
            <a:ext cx="1508183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5" dirty="0" smtClean="0">
                <a:solidFill>
                  <a:srgbClr val="2E2B1F"/>
                </a:solidFill>
                <a:latin typeface="Calibri"/>
                <a:cs typeface="Calibri"/>
              </a:rPr>
              <a:t>Kimia Nabati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5350" y="3497351"/>
            <a:ext cx="1233700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2" dirty="0" smtClean="0">
                <a:solidFill>
                  <a:srgbClr val="2E2B1F"/>
                </a:solidFill>
                <a:latin typeface="Calibri"/>
                <a:cs typeface="Calibri"/>
              </a:rPr>
              <a:t>Kimia Non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5599" y="3497351"/>
            <a:ext cx="816211" cy="304596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>
              <a:lnSpc>
                <a:spcPts val="2300"/>
              </a:lnSpc>
            </a:pPr>
            <a:r>
              <a:rPr sz="2200" spc="-4" dirty="0" smtClean="0">
                <a:solidFill>
                  <a:srgbClr val="2E2B1F"/>
                </a:solidFill>
                <a:latin typeface="Calibri"/>
                <a:cs typeface="Calibri"/>
              </a:rPr>
              <a:t>Nabati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36584" y="5740247"/>
            <a:ext cx="175552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12</TotalTime>
  <Words>1235</Words>
  <Application>Microsoft Macintosh PowerPoint</Application>
  <PresentationFormat>On-screen Show (4:3)</PresentationFormat>
  <Paragraphs>527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Cambria</vt:lpstr>
      <vt:lpstr>Times New Roman</vt:lpstr>
      <vt:lpstr>Wingdings</vt:lpstr>
      <vt:lpstr>Arial</vt:lpstr>
      <vt:lpstr>Calibri</vt:lpstr>
      <vt:lpstr>Template PPT UEU Pertemuan 1 - Copy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9</cp:revision>
  <dcterms:modified xsi:type="dcterms:W3CDTF">2018-06-20T09:56:19Z</dcterms:modified>
</cp:coreProperties>
</file>