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02"/>
  </p:normalViewPr>
  <p:slideViewPr>
    <p:cSldViewPr>
      <p:cViewPr>
        <p:scale>
          <a:sx n="46" d="100"/>
          <a:sy n="46" d="100"/>
        </p:scale>
        <p:origin x="888" y="1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0A9895-6A1B-F043-814B-D1A3B305A25B}" type="datetime1">
              <a:rPr lang="en-US"/>
              <a:pPr>
                <a:defRPr/>
              </a:pPr>
              <a:t>7/1/18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BC000F0-D0C7-7140-B401-ED375014D4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728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E6B5A5-8D14-1148-B53A-96BA6C57AAA2}" type="datetime1">
              <a:rPr lang="en-US"/>
              <a:pPr>
                <a:defRPr/>
              </a:pPr>
              <a:t>7/1/18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FB2D40-EC80-0040-A970-F5F89C11F0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54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AF7956-8DC3-9F45-B592-CB8CA026CEAD}" type="datetime1">
              <a:rPr lang="en-US"/>
              <a:pPr>
                <a:defRPr/>
              </a:pPr>
              <a:t>7/1/18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75FAE7-40F0-A347-9BB1-D8BE456751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10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CEAFC6-BD6C-274F-A3E9-F3EFDF50273A}" type="datetime1">
              <a:rPr lang="en-US"/>
              <a:pPr>
                <a:defRPr/>
              </a:pPr>
              <a:t>7/1/18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1A346D-4448-7343-A84D-56EDA2A25E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532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F102A9-0315-5E42-84F6-2E06B7288914}" type="datetime1">
              <a:rPr lang="en-US"/>
              <a:pPr>
                <a:defRPr/>
              </a:pPr>
              <a:t>7/1/18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459BB9-1EB3-BA4C-A50C-C7DF3BA86E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60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12CEFD-4C49-0F47-A45C-1C693302E386}" type="datetime1">
              <a:rPr lang="en-US"/>
              <a:pPr>
                <a:defRPr/>
              </a:pPr>
              <a:t>7/1/18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424DFC-74E5-7F40-B2B4-25258B7CA9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6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D275D4-2E3D-0046-ADCE-3954AC25C472}" type="datetime1">
              <a:rPr lang="en-US"/>
              <a:pPr>
                <a:defRPr/>
              </a:pPr>
              <a:t>7/1/18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DF3435-C9D8-B247-9BDB-F785B02E5C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07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1F71C6-F80B-114A-A190-F94B9C4A4762}" type="datetime1">
              <a:rPr lang="en-US"/>
              <a:pPr>
                <a:defRPr/>
              </a:pPr>
              <a:t>7/1/18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3B8FE1D-0847-AD47-8132-011BF2B147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34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EB1B4F-5674-654C-BFAB-014CF4405862}" type="datetime1">
              <a:rPr lang="en-US"/>
              <a:pPr>
                <a:defRPr/>
              </a:pPr>
              <a:t>7/1/18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AE2F79A-F165-4F40-87D9-D46DEF3649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05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516224-0EFB-E042-A01E-4525ED363351}" type="datetime1">
              <a:rPr lang="en-US"/>
              <a:pPr>
                <a:defRPr/>
              </a:pPr>
              <a:t>7/1/18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A0E309-4902-8243-BD5B-C5D1D9524F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58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9479BC-12A3-AF44-A8A2-BBE7E66BD8A1}" type="datetime1">
              <a:rPr lang="en-US"/>
              <a:pPr>
                <a:defRPr/>
              </a:pPr>
              <a:t>7/1/18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E8AE70C-112F-E24D-BA02-1A3979B68C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696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474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ject 4"/>
          <p:cNvSpPr txBox="1"/>
          <p:nvPr/>
        </p:nvSpPr>
        <p:spPr>
          <a:xfrm>
            <a:off x="2895600" y="3725069"/>
            <a:ext cx="5791200" cy="1829052"/>
          </a:xfrm>
          <a:prstGeom prst="rect">
            <a:avLst/>
          </a:prstGeom>
        </p:spPr>
        <p:txBody>
          <a:bodyPr wrap="square" lIns="0" tIns="36068" rIns="0" bIns="0" rtlCol="0">
            <a:noAutofit/>
          </a:bodyPr>
          <a:lstStyle/>
          <a:p>
            <a:pPr marL="562863">
              <a:lnSpc>
                <a:spcPts val="5680"/>
              </a:lnSpc>
            </a:pPr>
            <a:r>
              <a:rPr lang="en-US" sz="3600" b="1" spc="-111" dirty="0" err="1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Pengendalian</a:t>
            </a:r>
            <a:r>
              <a:rPr lang="en-US" sz="3600" b="1" spc="-111" dirty="0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sz="3600" b="1" spc="-111" dirty="0" err="1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Vektor</a:t>
            </a:r>
            <a:r>
              <a:rPr lang="en-US" sz="3600" b="1" spc="-111" dirty="0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sz="3600" b="1" spc="-111" dirty="0" err="1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Bencana</a:t>
            </a:r>
            <a:r>
              <a:rPr lang="en-US" sz="3600" b="1" spc="-111" dirty="0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(2)</a:t>
            </a:r>
            <a:endParaRPr sz="3600" dirty="0">
              <a:solidFill>
                <a:schemeClr val="bg1"/>
              </a:solidFill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498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182" y="4038600"/>
            <a:ext cx="8229600" cy="1143000"/>
          </a:xfrm>
        </p:spPr>
        <p:txBody>
          <a:bodyPr/>
          <a:lstStyle/>
          <a:p>
            <a:r>
              <a:rPr lang="en-US" smtClean="0"/>
              <a:t>TERIMAKAISH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1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5"/>
          <p:cNvSpPr txBox="1"/>
          <p:nvPr/>
        </p:nvSpPr>
        <p:spPr>
          <a:xfrm>
            <a:off x="609600" y="1143000"/>
            <a:ext cx="8229600" cy="4724400"/>
          </a:xfrm>
          <a:prstGeom prst="rect">
            <a:avLst/>
          </a:prstGeom>
        </p:spPr>
        <p:txBody>
          <a:bodyPr wrap="square" lIns="0" tIns="26860" rIns="0" bIns="0" rtlCol="0">
            <a:noAutofit/>
          </a:bodyPr>
          <a:lstStyle/>
          <a:p>
            <a:pPr marL="12700" marR="76123">
              <a:lnSpc>
                <a:spcPts val="4230"/>
              </a:lnSpc>
            </a:pPr>
            <a:r>
              <a:rPr lang="en-US" sz="4000" dirty="0" err="1"/>
              <a:t>Vektor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artropoda</a:t>
            </a:r>
            <a:r>
              <a:rPr lang="en-US" sz="4000" dirty="0"/>
              <a:t> yang </a:t>
            </a:r>
            <a:r>
              <a:rPr lang="en-US" sz="4000" dirty="0" err="1"/>
              <a:t>dapat</a:t>
            </a:r>
            <a:r>
              <a:rPr lang="en-US" sz="4000" dirty="0"/>
              <a:t> </a:t>
            </a:r>
            <a:r>
              <a:rPr lang="en-US" sz="4000" dirty="0" err="1"/>
              <a:t>menularkan,memindahkah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/</a:t>
            </a:r>
            <a:r>
              <a:rPr lang="en-US" sz="4000" dirty="0" err="1"/>
              <a:t>atau</a:t>
            </a:r>
            <a:r>
              <a:rPr lang="en-US" sz="4000" dirty="0"/>
              <a:t> </a:t>
            </a:r>
            <a:r>
              <a:rPr lang="en-US" sz="4000" dirty="0" err="1"/>
              <a:t>menjadi</a:t>
            </a:r>
            <a:r>
              <a:rPr lang="en-US" sz="4000" dirty="0"/>
              <a:t> </a:t>
            </a:r>
            <a:r>
              <a:rPr lang="en-US" sz="4000" dirty="0" err="1"/>
              <a:t>sumber</a:t>
            </a:r>
            <a:r>
              <a:rPr lang="en-US" sz="4000" dirty="0"/>
              <a:t> </a:t>
            </a:r>
            <a:r>
              <a:rPr lang="en-US" sz="4000" dirty="0" err="1"/>
              <a:t>penular</a:t>
            </a:r>
            <a:r>
              <a:rPr lang="en-US" sz="4000" dirty="0"/>
              <a:t> </a:t>
            </a:r>
            <a:r>
              <a:rPr lang="en-US" sz="4000" dirty="0" err="1"/>
              <a:t>penyakit</a:t>
            </a:r>
            <a:r>
              <a:rPr lang="en-US" sz="4000" dirty="0"/>
              <a:t> </a:t>
            </a:r>
            <a:r>
              <a:rPr lang="en-US" sz="4000" dirty="0" err="1"/>
              <a:t>terhadap</a:t>
            </a:r>
            <a:r>
              <a:rPr lang="en-US" sz="4000" dirty="0"/>
              <a:t> </a:t>
            </a:r>
            <a:r>
              <a:rPr lang="en-US" sz="4000" dirty="0" err="1"/>
              <a:t>manusia</a:t>
            </a:r>
            <a:r>
              <a:rPr lang="en-US" sz="4000" dirty="0"/>
              <a:t>.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keadaan</a:t>
            </a:r>
            <a:r>
              <a:rPr lang="en-US" sz="4000" dirty="0"/>
              <a:t> </a:t>
            </a:r>
            <a:r>
              <a:rPr lang="en-US" sz="4000" dirty="0" err="1"/>
              <a:t>darurat</a:t>
            </a:r>
            <a:r>
              <a:rPr lang="en-US" sz="4000" dirty="0"/>
              <a:t> orang </a:t>
            </a:r>
            <a:r>
              <a:rPr lang="en-US" sz="4000" dirty="0" err="1"/>
              <a:t>pada</a:t>
            </a:r>
            <a:r>
              <a:rPr lang="en-US" sz="4000" dirty="0"/>
              <a:t> </a:t>
            </a:r>
            <a:r>
              <a:rPr lang="en-US" sz="4000" dirty="0" err="1"/>
              <a:t>berkumpul</a:t>
            </a:r>
            <a:r>
              <a:rPr lang="en-US" sz="4000" dirty="0"/>
              <a:t> </a:t>
            </a:r>
            <a:r>
              <a:rPr lang="en-US" sz="4000" dirty="0" err="1"/>
              <a:t>diikuti</a:t>
            </a:r>
            <a:r>
              <a:rPr lang="en-US" sz="4000" dirty="0"/>
              <a:t> </a:t>
            </a:r>
            <a:r>
              <a:rPr lang="en-US" sz="4000" dirty="0" err="1"/>
              <a:t>vektor</a:t>
            </a:r>
            <a:r>
              <a:rPr lang="en-US" sz="4000" dirty="0"/>
              <a:t> yang </a:t>
            </a:r>
            <a:r>
              <a:rPr lang="en-US" sz="4000" dirty="0" err="1"/>
              <a:t>berkumpul</a:t>
            </a:r>
            <a:r>
              <a:rPr lang="en-US" sz="4000" dirty="0"/>
              <a:t>. </a:t>
            </a:r>
            <a:r>
              <a:rPr lang="en-US" sz="4000" dirty="0" err="1"/>
              <a:t>Bencana</a:t>
            </a:r>
            <a:r>
              <a:rPr lang="en-US" sz="4000" dirty="0"/>
              <a:t> </a:t>
            </a:r>
            <a:r>
              <a:rPr lang="en-US" sz="4000" dirty="0" err="1"/>
              <a:t>banjir</a:t>
            </a:r>
            <a:r>
              <a:rPr lang="en-US" sz="4000" dirty="0"/>
              <a:t> </a:t>
            </a:r>
            <a:r>
              <a:rPr lang="en-US" sz="4000" dirty="0" err="1"/>
              <a:t>akan</a:t>
            </a:r>
            <a:r>
              <a:rPr lang="en-US" sz="4000" dirty="0"/>
              <a:t> </a:t>
            </a:r>
            <a:r>
              <a:rPr lang="en-US" sz="4000" dirty="0" err="1"/>
              <a:t>menyebabkan</a:t>
            </a:r>
            <a:r>
              <a:rPr lang="en-US" sz="4000" dirty="0"/>
              <a:t> </a:t>
            </a:r>
            <a:r>
              <a:rPr lang="en-US" sz="4000" dirty="0" err="1"/>
              <a:t>perindukan</a:t>
            </a:r>
            <a:r>
              <a:rPr lang="en-US" sz="4000" dirty="0"/>
              <a:t> </a:t>
            </a:r>
            <a:r>
              <a:rPr lang="en-US" sz="4000" dirty="0" err="1"/>
              <a:t>nyamuk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genangan</a:t>
            </a:r>
            <a:r>
              <a:rPr lang="en-US" sz="4000" dirty="0"/>
              <a:t>. </a:t>
            </a:r>
            <a:endParaRPr sz="40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665130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909" y="609600"/>
            <a:ext cx="8229600" cy="1143000"/>
          </a:xfrm>
        </p:spPr>
        <p:txBody>
          <a:bodyPr/>
          <a:lstStyle/>
          <a:p>
            <a:r>
              <a:rPr lang="en-US" sz="2800" dirty="0" err="1"/>
              <a:t>Menurut</a:t>
            </a:r>
            <a:r>
              <a:rPr lang="en-US" sz="2800" dirty="0"/>
              <a:t> WHO (</a:t>
            </a:r>
            <a:r>
              <a:rPr lang="en-US" sz="2800" dirty="0" err="1"/>
              <a:t>Soemirat</a:t>
            </a:r>
            <a:r>
              <a:rPr lang="en-US" sz="2800" dirty="0"/>
              <a:t>, 2009), </a:t>
            </a:r>
            <a:r>
              <a:rPr lang="en-US" sz="2800" dirty="0" err="1"/>
              <a:t>pengendalian</a:t>
            </a:r>
            <a:r>
              <a:rPr lang="en-US" sz="2800" dirty="0"/>
              <a:t> </a:t>
            </a:r>
            <a:r>
              <a:rPr lang="en-US" sz="2800" dirty="0" err="1"/>
              <a:t>vektor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diperlukan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macam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alasan</a:t>
            </a:r>
            <a:r>
              <a:rPr lang="en-US" sz="2800" dirty="0"/>
              <a:t> :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lvl="0" algn="just"/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tadi</a:t>
            </a:r>
            <a:r>
              <a:rPr lang="en-US" sz="2400" dirty="0"/>
              <a:t>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obatnya</a:t>
            </a:r>
            <a:r>
              <a:rPr lang="en-US" sz="2400" dirty="0"/>
              <a:t> </a:t>
            </a:r>
            <a:r>
              <a:rPr lang="en-US" sz="2400" dirty="0" err="1"/>
              <a:t>ataupun</a:t>
            </a:r>
            <a:r>
              <a:rPr lang="en-US" sz="2400" dirty="0"/>
              <a:t> </a:t>
            </a:r>
            <a:r>
              <a:rPr lang="en-US" sz="2400" dirty="0" err="1"/>
              <a:t>vaksinnya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hamper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yang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virus.</a:t>
            </a:r>
          </a:p>
          <a:p>
            <a:pPr lvl="0" algn="just"/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obat</a:t>
            </a:r>
            <a:r>
              <a:rPr lang="en-US" sz="2400" dirty="0"/>
              <a:t> </a:t>
            </a:r>
            <a:r>
              <a:rPr lang="en-US" sz="2400" dirty="0" err="1"/>
              <a:t>ataupun</a:t>
            </a:r>
            <a:r>
              <a:rPr lang="en-US" sz="2400" dirty="0"/>
              <a:t> </a:t>
            </a:r>
            <a:r>
              <a:rPr lang="en-US" sz="2400" dirty="0" err="1"/>
              <a:t>vaksinnya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obat</a:t>
            </a:r>
            <a:r>
              <a:rPr lang="en-US" sz="2400" dirty="0"/>
              <a:t> </a:t>
            </a:r>
            <a:r>
              <a:rPr lang="en-US" sz="2400" dirty="0" err="1"/>
              <a:t>tadi</a:t>
            </a:r>
            <a:r>
              <a:rPr lang="en-US" sz="2400" dirty="0"/>
              <a:t>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efektif</a:t>
            </a:r>
            <a:r>
              <a:rPr lang="en-US" sz="2400" dirty="0"/>
              <a:t>, </a:t>
            </a:r>
            <a:r>
              <a:rPr lang="en-US" sz="2400" dirty="0" err="1"/>
              <a:t>terutama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parasiter</a:t>
            </a:r>
            <a:endParaRPr lang="en-US" sz="2400" dirty="0"/>
          </a:p>
          <a:p>
            <a:pPr lvl="0" algn="just"/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di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hewan</a:t>
            </a:r>
            <a:r>
              <a:rPr lang="en-US" sz="2400" dirty="0"/>
              <a:t> </a:t>
            </a:r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dikendalikan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menimbulkan</a:t>
            </a:r>
            <a:r>
              <a:rPr lang="en-US" sz="2400" dirty="0"/>
              <a:t> </a:t>
            </a:r>
            <a:r>
              <a:rPr lang="en-US" sz="2400" dirty="0" err="1"/>
              <a:t>cacat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filariasis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malaria.</a:t>
            </a:r>
          </a:p>
          <a:p>
            <a:pPr lvl="0" algn="just"/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/>
              <a:t>menjalar</a:t>
            </a:r>
            <a:r>
              <a:rPr lang="en-US" sz="2400" dirty="0"/>
              <a:t>,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vektornya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bergerak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insekta</a:t>
            </a:r>
            <a:r>
              <a:rPr lang="en-US" sz="2400" dirty="0"/>
              <a:t> yang </a:t>
            </a:r>
            <a:r>
              <a:rPr lang="en-US" sz="2400" dirty="0" err="1"/>
              <a:t>bersayap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547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Tujuan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pengendalian</a:t>
            </a:r>
            <a:r>
              <a:rPr lang="en-US" sz="4000" dirty="0"/>
              <a:t> </a:t>
            </a:r>
            <a:r>
              <a:rPr lang="en-US" sz="4000" dirty="0" err="1"/>
              <a:t>vektor</a:t>
            </a:r>
            <a:r>
              <a:rPr lang="en-US" sz="4000" dirty="0"/>
              <a:t> </a:t>
            </a:r>
            <a:r>
              <a:rPr lang="en-US" sz="4000" dirty="0" err="1"/>
              <a:t>terpadu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 :</a:t>
            </a:r>
            <a:r>
              <a:rPr lang="en-US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sz="2800" dirty="0" err="1"/>
              <a:t>Menurunkan</a:t>
            </a:r>
            <a:r>
              <a:rPr lang="en-US" sz="2800" dirty="0"/>
              <a:t> </a:t>
            </a:r>
            <a:r>
              <a:rPr lang="en-US" sz="2800" dirty="0" err="1"/>
              <a:t>populasi</a:t>
            </a:r>
            <a:r>
              <a:rPr lang="en-US" sz="2800" dirty="0"/>
              <a:t> vector </a:t>
            </a:r>
            <a:r>
              <a:rPr lang="en-US" sz="2800" dirty="0" err="1"/>
              <a:t>serendah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cepat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keberadaannya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beresiko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terjadinya</a:t>
            </a:r>
            <a:r>
              <a:rPr lang="en-US" sz="2800" dirty="0"/>
              <a:t> </a:t>
            </a:r>
            <a:r>
              <a:rPr lang="en-US" sz="2800" dirty="0" err="1"/>
              <a:t>penularan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dirty="0" err="1"/>
              <a:t>menular</a:t>
            </a:r>
            <a:r>
              <a:rPr lang="en-US" sz="2800" dirty="0"/>
              <a:t> vector di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wilayah</a:t>
            </a:r>
            <a:endParaRPr lang="en-US" sz="2800" dirty="0"/>
          </a:p>
          <a:p>
            <a:pPr lvl="0" algn="just"/>
            <a:r>
              <a:rPr lang="en-US" sz="2800" dirty="0" err="1"/>
              <a:t>Menghindari</a:t>
            </a:r>
            <a:r>
              <a:rPr lang="en-US" sz="2800" dirty="0"/>
              <a:t> </a:t>
            </a:r>
            <a:r>
              <a:rPr lang="en-US" sz="2800" dirty="0" err="1"/>
              <a:t>kontak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vector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penularan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dirty="0" err="1"/>
              <a:t>menular</a:t>
            </a:r>
            <a:r>
              <a:rPr lang="en-US" sz="2800" dirty="0"/>
              <a:t> vector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dicegah</a:t>
            </a:r>
            <a:endParaRPr lang="en-US" sz="2800" dirty="0"/>
          </a:p>
          <a:p>
            <a:pPr lvl="0" algn="just"/>
            <a:r>
              <a:rPr lang="en-US" sz="2800" dirty="0" err="1"/>
              <a:t>Menurunkan</a:t>
            </a:r>
            <a:r>
              <a:rPr lang="en-US" sz="2800" dirty="0"/>
              <a:t> </a:t>
            </a:r>
            <a:r>
              <a:rPr lang="en-US" sz="2800" dirty="0" err="1"/>
              <a:t>kepadatan</a:t>
            </a:r>
            <a:r>
              <a:rPr lang="en-US" sz="2800" dirty="0"/>
              <a:t> </a:t>
            </a:r>
            <a:r>
              <a:rPr lang="en-US" sz="2800" dirty="0" err="1"/>
              <a:t>vektor</a:t>
            </a:r>
            <a:endParaRPr lang="en-US" sz="2800" dirty="0"/>
          </a:p>
          <a:p>
            <a:pPr lvl="0" algn="just"/>
            <a:r>
              <a:rPr lang="en-US" sz="2800" dirty="0" err="1"/>
              <a:t>Meminimalkan</a:t>
            </a:r>
            <a:r>
              <a:rPr lang="en-US" sz="2800" dirty="0"/>
              <a:t> </a:t>
            </a:r>
            <a:r>
              <a:rPr lang="en-US" sz="2800" dirty="0" err="1"/>
              <a:t>gangguan</a:t>
            </a:r>
            <a:r>
              <a:rPr lang="en-US" sz="2800" dirty="0"/>
              <a:t> yang </a:t>
            </a:r>
            <a:r>
              <a:rPr lang="en-US" sz="2800" dirty="0" err="1"/>
              <a:t>disebabkan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binatang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serangga</a:t>
            </a:r>
            <a:r>
              <a:rPr lang="en-US" sz="2800" dirty="0"/>
              <a:t> </a:t>
            </a:r>
            <a:r>
              <a:rPr lang="en-US" sz="2800" dirty="0" err="1"/>
              <a:t>pengganggu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443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b="1" dirty="0" err="1"/>
              <a:t>Konsep</a:t>
            </a:r>
            <a:r>
              <a:rPr lang="en-US" b="1" dirty="0"/>
              <a:t> </a:t>
            </a:r>
            <a:r>
              <a:rPr lang="en-US" b="1" dirty="0" err="1"/>
              <a:t>pengendalian</a:t>
            </a:r>
            <a:r>
              <a:rPr lang="en-US" b="1" dirty="0"/>
              <a:t> </a:t>
            </a:r>
            <a:r>
              <a:rPr lang="en-US" b="1" dirty="0" err="1"/>
              <a:t>terpadu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lvl="0" algn="just"/>
            <a:r>
              <a:rPr lang="en-US" sz="2400" dirty="0" err="1"/>
              <a:t>Pengendalian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data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bioekologi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setempat</a:t>
            </a:r>
            <a:r>
              <a:rPr lang="en-US" sz="2400" dirty="0"/>
              <a:t>, </a:t>
            </a:r>
            <a:r>
              <a:rPr lang="en-US" sz="2400" dirty="0" err="1"/>
              <a:t>dinamika</a:t>
            </a:r>
            <a:r>
              <a:rPr lang="en-US" sz="2400" dirty="0"/>
              <a:t> </a:t>
            </a:r>
            <a:r>
              <a:rPr lang="en-US" sz="2400" dirty="0" err="1"/>
              <a:t>penularan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, </a:t>
            </a:r>
            <a:r>
              <a:rPr lang="en-US" sz="2400" dirty="0" err="1"/>
              <a:t>ekosistem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spesifik</a:t>
            </a:r>
            <a:r>
              <a:rPr lang="en-US" sz="2400" dirty="0"/>
              <a:t> </a:t>
            </a:r>
            <a:r>
              <a:rPr lang="en-US" sz="2400" dirty="0" err="1"/>
              <a:t>lokal</a:t>
            </a:r>
            <a:r>
              <a:rPr lang="en-US" sz="2400" dirty="0"/>
              <a:t> (evidence based) </a:t>
            </a:r>
          </a:p>
          <a:p>
            <a:pPr lvl="0" algn="just"/>
            <a:r>
              <a:rPr lang="en-US" sz="2400" dirty="0" err="1"/>
              <a:t>Pengendalian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partisipasi</a:t>
            </a:r>
            <a:r>
              <a:rPr lang="en-US" sz="2400" dirty="0"/>
              <a:t> </a:t>
            </a:r>
            <a:r>
              <a:rPr lang="en-US" sz="2400" dirty="0" err="1"/>
              <a:t>aktif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sektor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program </a:t>
            </a:r>
            <a:r>
              <a:rPr lang="en-US" sz="2400" dirty="0" err="1"/>
              <a:t>terkait</a:t>
            </a:r>
            <a:r>
              <a:rPr lang="en-US" sz="2400" dirty="0"/>
              <a:t>, LSM,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profesi</a:t>
            </a:r>
            <a:r>
              <a:rPr lang="en-US" sz="2400" dirty="0"/>
              <a:t>, </a:t>
            </a:r>
            <a:r>
              <a:rPr lang="en-US" sz="2400" dirty="0" err="1"/>
              <a:t>dunia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/</a:t>
            </a:r>
            <a:r>
              <a:rPr lang="en-US" sz="2400" dirty="0" err="1"/>
              <a:t>swasta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</a:p>
          <a:p>
            <a:pPr lvl="0" algn="just"/>
            <a:r>
              <a:rPr lang="en-US" sz="2400" dirty="0" err="1"/>
              <a:t>Pengendalian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non </a:t>
            </a:r>
            <a:r>
              <a:rPr lang="en-US" sz="2400" dirty="0" err="1"/>
              <a:t>kimia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pestisida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rasional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bijaksana</a:t>
            </a:r>
            <a:r>
              <a:rPr lang="en-US" sz="2400" dirty="0"/>
              <a:t> </a:t>
            </a:r>
          </a:p>
          <a:p>
            <a:pPr lvl="0" algn="just"/>
            <a:r>
              <a:rPr lang="en-US" sz="2400" dirty="0" err="1"/>
              <a:t>Pengendalian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mempertimbangkan</a:t>
            </a:r>
            <a:r>
              <a:rPr lang="en-US" sz="2400" dirty="0"/>
              <a:t> </a:t>
            </a:r>
            <a:r>
              <a:rPr lang="en-US" sz="2400" dirty="0" err="1"/>
              <a:t>kaidah</a:t>
            </a:r>
            <a:r>
              <a:rPr lang="en-US" sz="2400" dirty="0"/>
              <a:t> </a:t>
            </a:r>
            <a:r>
              <a:rPr lang="en-US" sz="2400" dirty="0" err="1"/>
              <a:t>ekologi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yang </a:t>
            </a:r>
            <a:r>
              <a:rPr lang="en-US" sz="2400" dirty="0" err="1"/>
              <a:t>berwawasan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berkelanjutan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348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Faktor</a:t>
            </a:r>
            <a:r>
              <a:rPr lang="en-US" sz="3200" b="1" dirty="0"/>
              <a:t> </a:t>
            </a:r>
            <a:r>
              <a:rPr lang="en-US" sz="3200" b="1" dirty="0" err="1"/>
              <a:t>risiko</a:t>
            </a:r>
            <a:r>
              <a:rPr lang="en-US" sz="3200" b="1" dirty="0"/>
              <a:t> </a:t>
            </a:r>
            <a:r>
              <a:rPr lang="en-US" sz="3200" b="1" dirty="0" err="1"/>
              <a:t>tertularnya</a:t>
            </a:r>
            <a:r>
              <a:rPr lang="en-US" sz="3200" b="1" dirty="0"/>
              <a:t> </a:t>
            </a:r>
            <a:r>
              <a:rPr lang="en-US" sz="3200" b="1" dirty="0" err="1"/>
              <a:t>penyakit</a:t>
            </a:r>
            <a:r>
              <a:rPr lang="en-US" sz="3200" b="1" dirty="0"/>
              <a:t> </a:t>
            </a:r>
            <a:r>
              <a:rPr lang="en-US" sz="3200" b="1" dirty="0" err="1"/>
              <a:t>melalui</a:t>
            </a:r>
            <a:r>
              <a:rPr lang="en-US" sz="3200" b="1" dirty="0"/>
              <a:t> </a:t>
            </a:r>
            <a:r>
              <a:rPr lang="en-US" sz="3200" b="1" dirty="0" err="1"/>
              <a:t>vektor</a:t>
            </a:r>
            <a:r>
              <a:rPr lang="en-US" sz="3200" b="1" dirty="0"/>
              <a:t> </a:t>
            </a:r>
            <a:r>
              <a:rPr lang="en-US" sz="3200" b="1" dirty="0" err="1"/>
              <a:t>pada</a:t>
            </a:r>
            <a:r>
              <a:rPr lang="en-US" sz="3200" b="1" dirty="0"/>
              <a:t> </a:t>
            </a:r>
            <a:r>
              <a:rPr lang="en-US" sz="3200" b="1" dirty="0" err="1"/>
              <a:t>korban</a:t>
            </a:r>
            <a:r>
              <a:rPr lang="en-US" sz="3200" b="1" dirty="0"/>
              <a:t> </a:t>
            </a:r>
            <a:r>
              <a:rPr lang="en-US" sz="3200" b="1" dirty="0" err="1"/>
              <a:t>bencana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mengungsi</a:t>
            </a:r>
            <a:r>
              <a:rPr lang="en-US" sz="2000" dirty="0"/>
              <a:t>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sementara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hygiene domestic </a:t>
            </a:r>
            <a:r>
              <a:rPr lang="en-US" sz="2000" dirty="0" err="1"/>
              <a:t>kurang</a:t>
            </a:r>
            <a:r>
              <a:rPr lang="en-US" sz="2000" dirty="0"/>
              <a:t> optimum</a:t>
            </a:r>
          </a:p>
          <a:p>
            <a:pPr lvl="0" algn="just"/>
            <a:r>
              <a:rPr lang="en-US" sz="2000" dirty="0" err="1"/>
              <a:t>Peningkatan</a:t>
            </a:r>
            <a:r>
              <a:rPr lang="en-US" sz="2000" dirty="0"/>
              <a:t> </a:t>
            </a:r>
            <a:r>
              <a:rPr lang="en-US" sz="2000" dirty="0" err="1"/>
              <a:t>pemajanan</a:t>
            </a:r>
            <a:r>
              <a:rPr lang="en-US" sz="2000" dirty="0"/>
              <a:t> </a:t>
            </a:r>
            <a:r>
              <a:rPr lang="en-US" sz="2000" dirty="0" err="1"/>
              <a:t>vektor</a:t>
            </a:r>
            <a:r>
              <a:rPr lang="en-US" sz="2000" dirty="0"/>
              <a:t> </a:t>
            </a:r>
            <a:r>
              <a:rPr lang="en-US" sz="2000" dirty="0" err="1"/>
              <a:t>karenan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bernaung</a:t>
            </a:r>
            <a:r>
              <a:rPr lang="en-US" sz="2000" dirty="0"/>
              <a:t> </a:t>
            </a:r>
            <a:r>
              <a:rPr lang="en-US" sz="2000" dirty="0" err="1"/>
              <a:t>terbuka</a:t>
            </a:r>
            <a:endParaRPr lang="en-US" sz="2000" dirty="0"/>
          </a:p>
          <a:p>
            <a:pPr lvl="0" algn="just"/>
            <a:r>
              <a:rPr lang="en-US" sz="2000" dirty="0" err="1"/>
              <a:t>Peningkatan</a:t>
            </a:r>
            <a:r>
              <a:rPr lang="en-US" sz="2000" dirty="0"/>
              <a:t> </a:t>
            </a:r>
            <a:r>
              <a:rPr lang="en-US" sz="2000" dirty="0" err="1"/>
              <a:t>pemajanan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agen</a:t>
            </a:r>
            <a:r>
              <a:rPr lang="en-US" sz="2000" dirty="0"/>
              <a:t> </a:t>
            </a:r>
            <a:r>
              <a:rPr lang="en-US" sz="2000" dirty="0" err="1"/>
              <a:t>penyakit</a:t>
            </a:r>
            <a:r>
              <a:rPr lang="en-US" sz="2000" dirty="0"/>
              <a:t> yang </a:t>
            </a:r>
            <a:r>
              <a:rPr lang="en-US" sz="2000" dirty="0" err="1"/>
              <a:t>ditularkan</a:t>
            </a:r>
            <a:r>
              <a:rPr lang="en-US" sz="2000" dirty="0"/>
              <a:t> vector </a:t>
            </a:r>
            <a:r>
              <a:rPr lang="en-US" sz="2000" dirty="0" err="1"/>
              <a:t>karena</a:t>
            </a:r>
            <a:r>
              <a:rPr lang="en-US" sz="2000" dirty="0"/>
              <a:t> overcrowding</a:t>
            </a:r>
          </a:p>
          <a:p>
            <a:pPr lvl="0" algn="just"/>
            <a:r>
              <a:rPr lang="en-US" sz="2000" dirty="0" err="1"/>
              <a:t>Bertambahnya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tersedianya</a:t>
            </a:r>
            <a:r>
              <a:rPr lang="en-US" sz="2000" dirty="0"/>
              <a:t>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perindukan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istirahat</a:t>
            </a:r>
            <a:r>
              <a:rPr lang="en-US" sz="2000" dirty="0"/>
              <a:t> vector</a:t>
            </a:r>
          </a:p>
          <a:p>
            <a:pPr lvl="0" algn="just"/>
            <a:r>
              <a:rPr lang="en-US" sz="2000" dirty="0" err="1"/>
              <a:t>Tersedianya</a:t>
            </a:r>
            <a:r>
              <a:rPr lang="en-US" sz="2000" dirty="0"/>
              <a:t> </a:t>
            </a:r>
            <a:r>
              <a:rPr lang="en-US" sz="2000" dirty="0" err="1"/>
              <a:t>sumber-sumber</a:t>
            </a:r>
            <a:r>
              <a:rPr lang="en-US" sz="2000" dirty="0"/>
              <a:t> </a:t>
            </a:r>
            <a:r>
              <a:rPr lang="en-US" sz="2000" dirty="0" err="1"/>
              <a:t>makanan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makanan</a:t>
            </a:r>
            <a:r>
              <a:rPr lang="en-US" sz="2000" dirty="0"/>
              <a:t> yang </a:t>
            </a:r>
            <a:r>
              <a:rPr lang="en-US" sz="2000" dirty="0" err="1"/>
              <a:t>menarik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vector</a:t>
            </a:r>
          </a:p>
          <a:p>
            <a:pPr lvl="0" algn="just"/>
            <a:r>
              <a:rPr lang="en-US" sz="2000" dirty="0" err="1"/>
              <a:t>Terputusnya</a:t>
            </a:r>
            <a:r>
              <a:rPr lang="en-US" sz="2000" dirty="0"/>
              <a:t> </a:t>
            </a:r>
            <a:r>
              <a:rPr lang="en-US" sz="2000" dirty="0" err="1"/>
              <a:t>upaya</a:t>
            </a:r>
            <a:r>
              <a:rPr lang="en-US" sz="2000" dirty="0"/>
              <a:t> </a:t>
            </a:r>
            <a:r>
              <a:rPr lang="en-US" sz="2000" dirty="0" err="1"/>
              <a:t>pemberantasan</a:t>
            </a:r>
            <a:r>
              <a:rPr lang="en-US" sz="2000" dirty="0"/>
              <a:t> vector</a:t>
            </a:r>
          </a:p>
          <a:p>
            <a:pPr lvl="0" algn="just"/>
            <a:r>
              <a:rPr lang="en-US" sz="2000" dirty="0" err="1"/>
              <a:t>Hilangnya</a:t>
            </a:r>
            <a:r>
              <a:rPr lang="en-US" sz="2000" dirty="0"/>
              <a:t> </a:t>
            </a:r>
            <a:r>
              <a:rPr lang="en-US" sz="2000" dirty="0" err="1"/>
              <a:t>akses</a:t>
            </a:r>
            <a:r>
              <a:rPr lang="en-US" sz="2000" dirty="0"/>
              <a:t> </a:t>
            </a:r>
            <a:r>
              <a:rPr lang="en-US" sz="2000" dirty="0" err="1"/>
              <a:t>pengobatan</a:t>
            </a:r>
            <a:r>
              <a:rPr lang="en-US" sz="2000" dirty="0"/>
              <a:t> </a:t>
            </a:r>
            <a:r>
              <a:rPr lang="en-US" sz="2000" dirty="0" err="1"/>
              <a:t>efektif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penyakit</a:t>
            </a:r>
            <a:r>
              <a:rPr lang="en-US" sz="2000" dirty="0"/>
              <a:t> yang </a:t>
            </a:r>
            <a:r>
              <a:rPr lang="en-US" sz="2000" dirty="0" err="1"/>
              <a:t>ditularkan</a:t>
            </a:r>
            <a:r>
              <a:rPr lang="en-US" sz="2000" dirty="0"/>
              <a:t> vector</a:t>
            </a:r>
          </a:p>
          <a:p>
            <a:pPr lvl="0" algn="just"/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dirty="0" err="1"/>
              <a:t>karier</a:t>
            </a:r>
            <a:r>
              <a:rPr lang="en-US" sz="2000" dirty="0"/>
              <a:t> </a:t>
            </a:r>
            <a:r>
              <a:rPr lang="en-US" sz="2000" dirty="0" err="1"/>
              <a:t>penyakit</a:t>
            </a:r>
            <a:r>
              <a:rPr lang="en-US" sz="2000" dirty="0"/>
              <a:t> yang relative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kebal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penyakitnya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37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vektro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mekanis</a:t>
            </a:r>
            <a:endParaRPr lang="en-US" dirty="0" smtClean="0"/>
          </a:p>
          <a:p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biotik</a:t>
            </a:r>
            <a:r>
              <a:rPr lang="en-US" dirty="0" smtClean="0"/>
              <a:t>/</a:t>
            </a:r>
            <a:r>
              <a:rPr lang="en-US" dirty="0" err="1" smtClean="0"/>
              <a:t>biologis</a:t>
            </a:r>
            <a:endParaRPr lang="en-US" dirty="0" smtClean="0"/>
          </a:p>
          <a:p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kimiawi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38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Provinsi</a:t>
            </a:r>
            <a:r>
              <a:rPr lang="en-US" dirty="0"/>
              <a:t>, </a:t>
            </a:r>
            <a:r>
              <a:rPr lang="en-US" dirty="0" err="1"/>
              <a:t>Kabupaten</a:t>
            </a:r>
            <a:r>
              <a:rPr lang="en-US" dirty="0"/>
              <a:t>/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lain yang </a:t>
            </a:r>
            <a:r>
              <a:rPr lang="en-US" dirty="0" err="1"/>
              <a:t>ditugasi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Daerah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berjenjang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,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asosiasi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berkala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</a:t>
            </a:r>
            <a:r>
              <a:rPr lang="en-US" dirty="0" err="1"/>
              <a:t>setahun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722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Monitoring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Monitoring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evaluasi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tim</a:t>
            </a:r>
            <a:r>
              <a:rPr lang="en-US" sz="2000" dirty="0"/>
              <a:t> yang </a:t>
            </a:r>
            <a:r>
              <a:rPr lang="en-US" sz="2000" dirty="0" err="1"/>
              <a:t>dibentuk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Pemerintah</a:t>
            </a:r>
            <a:r>
              <a:rPr lang="en-US" sz="2000" dirty="0"/>
              <a:t> Daerah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Lembaga</a:t>
            </a:r>
            <a:r>
              <a:rPr lang="en-US" sz="2000" dirty="0"/>
              <a:t> </a:t>
            </a:r>
            <a:r>
              <a:rPr lang="en-US" sz="2000" dirty="0" err="1"/>
              <a:t>independen</a:t>
            </a:r>
            <a:r>
              <a:rPr lang="en-US" sz="2000" dirty="0"/>
              <a:t> yang </a:t>
            </a:r>
            <a:r>
              <a:rPr lang="en-US" sz="2000" dirty="0" err="1"/>
              <a:t>direkomendasikan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Departemen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. Hal-</a:t>
            </a:r>
            <a:r>
              <a:rPr lang="en-US" sz="2000" dirty="0" err="1"/>
              <a:t>hal</a:t>
            </a:r>
            <a:r>
              <a:rPr lang="en-US" sz="2000" dirty="0"/>
              <a:t> yang </a:t>
            </a:r>
            <a:r>
              <a:rPr lang="en-US" sz="2000" dirty="0" err="1"/>
              <a:t>dimonitor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dievaluasi</a:t>
            </a:r>
            <a:r>
              <a:rPr lang="en-US" sz="2000" dirty="0"/>
              <a:t> </a:t>
            </a:r>
            <a:r>
              <a:rPr lang="en-US" sz="2000" dirty="0" err="1"/>
              <a:t>meliputi</a:t>
            </a:r>
            <a:r>
              <a:rPr lang="en-US" sz="2000" dirty="0"/>
              <a:t> </a:t>
            </a:r>
            <a:r>
              <a:rPr lang="en-US" sz="2000" dirty="0" err="1"/>
              <a:t>seluruh</a:t>
            </a:r>
            <a:r>
              <a:rPr lang="en-US" sz="2000" dirty="0"/>
              <a:t> </a:t>
            </a:r>
            <a:r>
              <a:rPr lang="en-US" sz="2000" dirty="0" err="1"/>
              <a:t>aspek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Permenkes</a:t>
            </a:r>
            <a:r>
              <a:rPr lang="en-US" sz="2000" dirty="0"/>
              <a:t>,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terbatas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: </a:t>
            </a:r>
          </a:p>
          <a:p>
            <a:pPr marL="0" indent="0">
              <a:buNone/>
            </a:pPr>
            <a:r>
              <a:rPr lang="en-US" sz="2000" dirty="0"/>
              <a:t>a. </a:t>
            </a:r>
            <a:r>
              <a:rPr lang="en-US" sz="2000" dirty="0" err="1"/>
              <a:t>Pelaksanaan</a:t>
            </a:r>
            <a:r>
              <a:rPr lang="en-US" sz="2000" dirty="0"/>
              <a:t> </a:t>
            </a:r>
            <a:r>
              <a:rPr lang="en-US" sz="2000" dirty="0" err="1"/>
              <a:t>surveilans</a:t>
            </a:r>
            <a:r>
              <a:rPr lang="en-US" sz="2000" dirty="0"/>
              <a:t> vector</a:t>
            </a:r>
          </a:p>
          <a:p>
            <a:pPr marL="0" indent="0">
              <a:buNone/>
            </a:pPr>
            <a:r>
              <a:rPr lang="en-US" sz="2000" dirty="0"/>
              <a:t>b. </a:t>
            </a:r>
            <a:r>
              <a:rPr lang="en-US" sz="2000" dirty="0" err="1"/>
              <a:t>Penggunaan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non </a:t>
            </a:r>
            <a:r>
              <a:rPr lang="en-US" sz="2000" dirty="0" err="1"/>
              <a:t>kimiawi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c.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pestisida</a:t>
            </a:r>
            <a:r>
              <a:rPr lang="en-US" sz="2000" dirty="0"/>
              <a:t> : </a:t>
            </a:r>
            <a:r>
              <a:rPr lang="en-US" sz="2000" dirty="0" err="1"/>
              <a:t>rotasi</a:t>
            </a:r>
            <a:r>
              <a:rPr lang="en-US" sz="2000" dirty="0"/>
              <a:t>, </a:t>
            </a:r>
            <a:r>
              <a:rPr lang="en-US" sz="2000" dirty="0" err="1"/>
              <a:t>resistensi</a:t>
            </a:r>
            <a:r>
              <a:rPr lang="en-US" sz="2000" dirty="0"/>
              <a:t>, </a:t>
            </a:r>
            <a:r>
              <a:rPr lang="en-US" sz="2000" dirty="0" err="1"/>
              <a:t>ketepatan</a:t>
            </a:r>
            <a:r>
              <a:rPr lang="en-US" sz="2000" dirty="0"/>
              <a:t> </a:t>
            </a:r>
            <a:r>
              <a:rPr lang="en-US" sz="2000" dirty="0" err="1"/>
              <a:t>pemilihan</a:t>
            </a:r>
            <a:r>
              <a:rPr lang="en-US" sz="2000" dirty="0"/>
              <a:t> (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formulasi</a:t>
            </a:r>
            <a:r>
              <a:rPr lang="en-US" sz="2000" dirty="0"/>
              <a:t> )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penggunaan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d. </a:t>
            </a:r>
            <a:r>
              <a:rPr lang="en-US" sz="2000" dirty="0" err="1"/>
              <a:t>Komitmen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keterlibatan</a:t>
            </a:r>
            <a:r>
              <a:rPr lang="en-US" sz="2000" dirty="0"/>
              <a:t> </a:t>
            </a:r>
            <a:r>
              <a:rPr lang="en-US" sz="2000" dirty="0" err="1"/>
              <a:t>sektor</a:t>
            </a:r>
            <a:r>
              <a:rPr lang="en-US" sz="2000" dirty="0"/>
              <a:t> </a:t>
            </a:r>
            <a:r>
              <a:rPr lang="en-US" sz="2000" dirty="0" err="1"/>
              <a:t>terkait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perencanaan</a:t>
            </a:r>
            <a:r>
              <a:rPr lang="en-US" sz="2000" dirty="0"/>
              <a:t>, </a:t>
            </a:r>
            <a:r>
              <a:rPr lang="en-US" sz="2000" dirty="0" err="1"/>
              <a:t>pelaksanaan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monitoring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evaluasi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e. </a:t>
            </a:r>
            <a:r>
              <a:rPr lang="en-US" sz="2000" dirty="0" err="1"/>
              <a:t>Peran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f. </a:t>
            </a:r>
            <a:r>
              <a:rPr lang="en-US" sz="2000" dirty="0" err="1"/>
              <a:t>Evaluasi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PVT (</a:t>
            </a:r>
            <a:r>
              <a:rPr lang="en-US" sz="2000" dirty="0" err="1"/>
              <a:t>penurunan</a:t>
            </a:r>
            <a:r>
              <a:rPr lang="en-US" sz="2000" dirty="0"/>
              <a:t> </a:t>
            </a:r>
            <a:r>
              <a:rPr lang="en-US" sz="2000" dirty="0" err="1"/>
              <a:t>populasi</a:t>
            </a:r>
            <a:r>
              <a:rPr lang="en-US" sz="2000" dirty="0"/>
              <a:t> </a:t>
            </a:r>
            <a:r>
              <a:rPr lang="en-US" sz="2000" dirty="0" err="1"/>
              <a:t>vektor</a:t>
            </a:r>
            <a:r>
              <a:rPr lang="en-US" sz="2000" dirty="0"/>
              <a:t>, </a:t>
            </a:r>
            <a:r>
              <a:rPr lang="en-US" sz="2000" dirty="0" err="1"/>
              <a:t>kasus</a:t>
            </a:r>
            <a:r>
              <a:rPr lang="en-US" sz="2000" dirty="0"/>
              <a:t> </a:t>
            </a:r>
            <a:r>
              <a:rPr lang="en-US" sz="2000" dirty="0" err="1"/>
              <a:t>penyakit</a:t>
            </a:r>
            <a:r>
              <a:rPr lang="en-US" sz="2000" dirty="0"/>
              <a:t>, KLB) </a:t>
            </a:r>
          </a:p>
          <a:p>
            <a:pPr marL="0" indent="0">
              <a:buNone/>
            </a:pPr>
            <a:r>
              <a:rPr lang="en-US" sz="2000" dirty="0"/>
              <a:t>g. </a:t>
            </a:r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daya</a:t>
            </a:r>
            <a:r>
              <a:rPr lang="en-US" sz="2000" dirty="0"/>
              <a:t> (</a:t>
            </a:r>
            <a:r>
              <a:rPr lang="en-US" sz="2000" dirty="0" err="1"/>
              <a:t>tenaga</a:t>
            </a:r>
            <a:r>
              <a:rPr lang="en-US" sz="2000" dirty="0"/>
              <a:t> </a:t>
            </a:r>
            <a:r>
              <a:rPr lang="en-US" sz="2000" dirty="0" err="1"/>
              <a:t>pelaksana</a:t>
            </a:r>
            <a:r>
              <a:rPr lang="en-US" sz="2000" dirty="0"/>
              <a:t>, </a:t>
            </a:r>
            <a:r>
              <a:rPr lang="en-US" sz="2000" dirty="0" err="1"/>
              <a:t>bahan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peralatan</a:t>
            </a:r>
            <a:r>
              <a:rPr lang="en-US" sz="2000" dirty="0"/>
              <a:t>, </a:t>
            </a:r>
            <a:r>
              <a:rPr lang="en-US" sz="2000" dirty="0" err="1"/>
              <a:t>pembiayaan</a:t>
            </a:r>
            <a:r>
              <a:rPr lang="en-US" sz="2000" dirty="0"/>
              <a:t>) </a:t>
            </a:r>
          </a:p>
          <a:p>
            <a:pPr marL="0" indent="0">
              <a:buNone/>
            </a:pPr>
            <a:r>
              <a:rPr lang="en-US" sz="2000" dirty="0"/>
              <a:t>h. </a:t>
            </a:r>
            <a:r>
              <a:rPr lang="en-US" sz="2000" dirty="0" err="1"/>
              <a:t>Keterpaduan</a:t>
            </a:r>
            <a:r>
              <a:rPr lang="en-US" sz="2000" dirty="0"/>
              <a:t> </a:t>
            </a:r>
            <a:r>
              <a:rPr lang="en-US" sz="2000" dirty="0" err="1"/>
              <a:t>penyusunan</a:t>
            </a:r>
            <a:r>
              <a:rPr lang="en-US" sz="2000" dirty="0"/>
              <a:t> program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anggaran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sektor</a:t>
            </a:r>
            <a:r>
              <a:rPr lang="en-US" sz="2000" dirty="0"/>
              <a:t> </a:t>
            </a:r>
            <a:r>
              <a:rPr lang="en-US" sz="2000" dirty="0" err="1"/>
              <a:t>terkait</a:t>
            </a:r>
            <a:r>
              <a:rPr lang="en-US" sz="20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0826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Template-PPT-UEU-Pertemuan-2-dan-seterusnya</Template>
  <TotalTime>52</TotalTime>
  <Words>524</Words>
  <Application>Microsoft Macintosh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Cambria</vt:lpstr>
      <vt:lpstr>Arial</vt:lpstr>
      <vt:lpstr>Template PPT UEU Pertemuan 1 - Copy 1</vt:lpstr>
      <vt:lpstr>PowerPoint Presentation</vt:lpstr>
      <vt:lpstr>PowerPoint Presentation</vt:lpstr>
      <vt:lpstr>Menurut WHO (Soemirat, 2009), pengendalian vektor penyakit sangat diperlukan bagi beberapa macam penyakit karena berbagai alasan : </vt:lpstr>
      <vt:lpstr>Tujuan dari pengendalian vektor terpadu adalah : </vt:lpstr>
      <vt:lpstr>Konsep pengendalian terpadu </vt:lpstr>
      <vt:lpstr>Faktor risiko tertularnya penyakit melalui vektor pada korban bencana </vt:lpstr>
      <vt:lpstr>Metode pengendalian vektro</vt:lpstr>
      <vt:lpstr>Pembinaan dan Pengawasan</vt:lpstr>
      <vt:lpstr>Monitoring dan evaluasi</vt:lpstr>
      <vt:lpstr>TERIMAKAISH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12</cp:revision>
  <dcterms:modified xsi:type="dcterms:W3CDTF">2018-07-01T06:56:43Z</dcterms:modified>
</cp:coreProperties>
</file>