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9144000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>
      <p:cViewPr>
        <p:scale>
          <a:sx n="70" d="100"/>
          <a:sy n="70" d="100"/>
        </p:scale>
        <p:origin x="1640" y="41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68"/>
            <a:ext cx="103632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33601"/>
            <a:ext cx="109728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5"/>
            <a:ext cx="2743200" cy="780203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5"/>
            <a:ext cx="802640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7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1"/>
            <a:ext cx="109728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18"/>
            <a:ext cx="103632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5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603461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1"/>
            <a:ext cx="5384800" cy="603461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46817"/>
            <a:ext cx="5386917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99833"/>
            <a:ext cx="5386917" cy="52683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2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67"/>
            <a:ext cx="6815667" cy="7804151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67"/>
            <a:ext cx="4011084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0"/>
            <a:ext cx="7315200" cy="7556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1"/>
            <a:ext cx="73152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142A77-006B-CD41-A458-B9CFCB405379}" type="datetimeFigureOut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E7B5E-5759-B244-9FD2-071FFA9D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8"/>
            <a:ext cx="12192000" cy="91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4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2192" y="609600"/>
            <a:ext cx="12204192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48200" y="4724400"/>
            <a:ext cx="6629400" cy="196003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Manajemen</a:t>
            </a:r>
            <a:r>
              <a:rPr lang="en-US" sz="3600" dirty="0" smtClean="0"/>
              <a:t> </a:t>
            </a:r>
            <a:r>
              <a:rPr lang="en-US" sz="3600" dirty="0" err="1" smtClean="0"/>
              <a:t>Penanganan</a:t>
            </a:r>
            <a:r>
              <a:rPr lang="en-US" sz="3600" dirty="0" smtClean="0"/>
              <a:t> </a:t>
            </a:r>
            <a:r>
              <a:rPr lang="en-US" sz="3600" dirty="0" err="1" smtClean="0"/>
              <a:t>Korban</a:t>
            </a:r>
            <a:r>
              <a:rPr lang="en-US" sz="3600" dirty="0" smtClean="0"/>
              <a:t> </a:t>
            </a:r>
            <a:r>
              <a:rPr lang="en-US" sz="3600" dirty="0" err="1" smtClean="0"/>
              <a:t>Bencana</a:t>
            </a:r>
            <a:r>
              <a:rPr lang="en-US" sz="3600" dirty="0" smtClean="0"/>
              <a:t> </a:t>
            </a:r>
            <a:r>
              <a:rPr lang="en-US" sz="3600" dirty="0" err="1" smtClean="0"/>
              <a:t>Massal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53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14401" y="954367"/>
            <a:ext cx="9516065" cy="1883152"/>
          </a:xfrm>
          <a:prstGeom prst="rect">
            <a:avLst/>
          </a:prstGeom>
        </p:spPr>
        <p:txBody>
          <a:bodyPr wrap="square" lIns="0" tIns="41063" rIns="0" bIns="0" rtlCol="0">
            <a:noAutofit/>
          </a:bodyPr>
          <a:lstStyle/>
          <a:p>
            <a:pPr marL="16933">
              <a:lnSpc>
                <a:spcPts val="6467"/>
              </a:lnSpc>
            </a:pPr>
            <a:r>
              <a:rPr sz="6133" spc="-144" dirty="0">
                <a:solidFill>
                  <a:srgbClr val="675E46"/>
                </a:solidFill>
                <a:latin typeface="Cambria"/>
                <a:cs typeface="Cambria"/>
              </a:rPr>
              <a:t>Tujuan Perencanaan Bencana</a:t>
            </a:r>
            <a:endParaRPr sz="6133" dirty="0">
              <a:latin typeface="Cambria"/>
              <a:cs typeface="Cambria"/>
            </a:endParaRPr>
          </a:p>
          <a:p>
            <a:pPr marL="16933" marR="116796">
              <a:lnSpc>
                <a:spcPct val="101725"/>
              </a:lnSpc>
              <a:spcBef>
                <a:spcPts val="4325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(4) Memperbaiki Kondisi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0" y="2968448"/>
            <a:ext cx="203675" cy="942475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48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600" y="2968448"/>
            <a:ext cx="4035492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Melibatkan seluruh sektor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1600" y="3505200"/>
            <a:ext cx="1288796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6163" y="3505200"/>
            <a:ext cx="7916060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dalam perbaikan jalan, listrik, sarana komunikasi, dll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14587" y="-1044911"/>
            <a:ext cx="7643144" cy="643872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137" dirty="0">
                <a:solidFill>
                  <a:srgbClr val="675E46"/>
                </a:solidFill>
                <a:latin typeface="Cambria"/>
                <a:cs typeface="Cambria"/>
              </a:rPr>
              <a:t>Langkah-langkah Perencanaan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0" y="702149"/>
            <a:ext cx="4192621" cy="643467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131" dirty="0">
                <a:solidFill>
                  <a:srgbClr val="675E46"/>
                </a:solidFill>
                <a:latin typeface="Cambria"/>
                <a:cs typeface="Cambria"/>
              </a:rPr>
              <a:t>Penanggulangan</a:t>
            </a:r>
            <a:endParaRPr sz="48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6279" y="702149"/>
            <a:ext cx="2237132" cy="643467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113" dirty="0">
                <a:solidFill>
                  <a:srgbClr val="675E46"/>
                </a:solidFill>
                <a:latin typeface="Cambria"/>
                <a:cs typeface="Cambria"/>
              </a:rPr>
              <a:t>Bencana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00" y="1709240"/>
            <a:ext cx="219997" cy="1479127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 marR="20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  <a:p>
            <a:pPr marL="16933">
              <a:lnSpc>
                <a:spcPct val="95825"/>
              </a:lnSpc>
              <a:spcBef>
                <a:spcPts val="697"/>
              </a:spcBef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 dirty="0">
              <a:latin typeface="Arial"/>
              <a:cs typeface="Arial"/>
            </a:endParaRPr>
          </a:p>
          <a:p>
            <a:pPr marL="16933" marR="203">
              <a:lnSpc>
                <a:spcPct val="95825"/>
              </a:lnSpc>
              <a:spcBef>
                <a:spcPts val="851"/>
              </a:spcBef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000" y="1739788"/>
            <a:ext cx="2605115" cy="942780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 marR="55837">
              <a:lnSpc>
                <a:spcPts val="3060"/>
              </a:lnSpc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Pra bencana</a:t>
            </a:r>
            <a:endParaRPr sz="2933" dirty="0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93"/>
              </a:spcBef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Darurat bencana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000" y="2813191"/>
            <a:ext cx="929668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7" dirty="0">
                <a:solidFill>
                  <a:srgbClr val="2E2B1F"/>
                </a:solidFill>
                <a:latin typeface="Calibri"/>
                <a:cs typeface="Calibri"/>
              </a:rPr>
              <a:t>Pasca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9899" y="2813191"/>
            <a:ext cx="1368605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bencana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28801" y="9753601"/>
            <a:ext cx="7315199" cy="914399"/>
          </a:xfrm>
          <a:custGeom>
            <a:avLst/>
            <a:gdLst/>
            <a:ahLst/>
            <a:cxnLst/>
            <a:rect l="l" t="t" r="r" b="b"/>
            <a:pathLst>
              <a:path w="5486399" h="685799">
                <a:moveTo>
                  <a:pt x="0" y="0"/>
                </a:moveTo>
                <a:lnTo>
                  <a:pt x="0" y="685799"/>
                </a:lnTo>
                <a:lnTo>
                  <a:pt x="5486399" y="685799"/>
                </a:lnTo>
                <a:lnTo>
                  <a:pt x="5486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" y="9753601"/>
            <a:ext cx="914397" cy="914399"/>
          </a:xfrm>
          <a:custGeom>
            <a:avLst/>
            <a:gdLst/>
            <a:ahLst/>
            <a:cxnLst/>
            <a:rect l="l" t="t" r="r" b="b"/>
            <a:pathLst>
              <a:path w="685798" h="685799">
                <a:moveTo>
                  <a:pt x="0" y="0"/>
                </a:moveTo>
                <a:lnTo>
                  <a:pt x="0" y="685799"/>
                </a:lnTo>
                <a:lnTo>
                  <a:pt x="685798" y="685799"/>
                </a:lnTo>
                <a:lnTo>
                  <a:pt x="685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14400" y="9753601"/>
            <a:ext cx="914400" cy="914399"/>
          </a:xfrm>
          <a:custGeom>
            <a:avLst/>
            <a:gdLst/>
            <a:ahLst/>
            <a:cxnLst/>
            <a:rect l="l" t="t" r="r" b="b"/>
            <a:pathLst>
              <a:path w="685800" h="685799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 rot="16200000">
            <a:off x="2225162" y="-792056"/>
            <a:ext cx="7924800" cy="1057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184139" y="10071945"/>
            <a:ext cx="842739" cy="237067"/>
          </a:xfrm>
          <a:prstGeom prst="rect">
            <a:avLst/>
          </a:prstGeom>
        </p:spPr>
        <p:txBody>
          <a:bodyPr wrap="square" lIns="0" tIns="11007" rIns="0" bIns="0" rtlCol="0">
            <a:noAutofit/>
          </a:bodyPr>
          <a:lstStyle/>
          <a:p>
            <a:pPr marL="16933">
              <a:lnSpc>
                <a:spcPts val="1733"/>
              </a:lnSpc>
            </a:pPr>
            <a:r>
              <a:rPr sz="1600" spc="1" dirty="0">
                <a:solidFill>
                  <a:srgbClr val="DFDCB7"/>
                </a:solidFill>
                <a:latin typeface="Calibri"/>
                <a:cs typeface="Calibri"/>
              </a:rPr>
              <a:t>7/4/2018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 rot="5400000">
            <a:off x="1086400" y="10058011"/>
            <a:ext cx="514925" cy="321733"/>
          </a:xfrm>
          <a:prstGeom prst="rect">
            <a:avLst/>
          </a:prstGeom>
        </p:spPr>
        <p:txBody>
          <a:bodyPr wrap="square" lIns="0" tIns="16087" rIns="0" bIns="0" rtlCol="0">
            <a:noAutofit/>
          </a:bodyPr>
          <a:lstStyle/>
          <a:p>
            <a:pPr marL="16933">
              <a:lnSpc>
                <a:spcPts val="2533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2235200" y="1524000"/>
            <a:ext cx="1117600" cy="1524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419100" y="1143000"/>
                </a:moveTo>
                <a:lnTo>
                  <a:pt x="838200" y="723900"/>
                </a:lnTo>
                <a:lnTo>
                  <a:pt x="628650" y="723900"/>
                </a:lnTo>
                <a:lnTo>
                  <a:pt x="628650" y="0"/>
                </a:lnTo>
                <a:lnTo>
                  <a:pt x="209550" y="0"/>
                </a:lnTo>
                <a:lnTo>
                  <a:pt x="209550" y="723900"/>
                </a:lnTo>
                <a:lnTo>
                  <a:pt x="0" y="723900"/>
                </a:lnTo>
                <a:lnTo>
                  <a:pt x="419100" y="1143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235200" y="1524000"/>
            <a:ext cx="1117600" cy="1524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723900"/>
                </a:moveTo>
                <a:lnTo>
                  <a:pt x="209550" y="723900"/>
                </a:lnTo>
                <a:lnTo>
                  <a:pt x="209550" y="0"/>
                </a:lnTo>
                <a:lnTo>
                  <a:pt x="628650" y="0"/>
                </a:lnTo>
                <a:lnTo>
                  <a:pt x="628650" y="723900"/>
                </a:lnTo>
                <a:lnTo>
                  <a:pt x="838200" y="723900"/>
                </a:lnTo>
                <a:lnTo>
                  <a:pt x="419100" y="1143000"/>
                </a:lnTo>
                <a:lnTo>
                  <a:pt x="0" y="723900"/>
                </a:lnTo>
                <a:close/>
              </a:path>
            </a:pathLst>
          </a:custGeom>
          <a:ln w="25400">
            <a:solidFill>
              <a:srgbClr val="7A78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866987" y="702148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1788" y="724576"/>
            <a:ext cx="1093769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4" dirty="0">
                <a:solidFill>
                  <a:srgbClr val="2E2B1F"/>
                </a:solidFill>
                <a:latin typeface="Calibri"/>
                <a:cs typeface="Calibri"/>
              </a:rPr>
              <a:t>SPGDT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1278" y="724576"/>
            <a:ext cx="1708337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Sehari hari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987" y="3385235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1788" y="3407664"/>
            <a:ext cx="1093769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4" dirty="0">
                <a:solidFill>
                  <a:srgbClr val="2E2B1F"/>
                </a:solidFill>
                <a:latin typeface="Calibri"/>
                <a:cs typeface="Calibri"/>
              </a:rPr>
              <a:t>SPGDT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1278" y="3407664"/>
            <a:ext cx="2515205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7" dirty="0">
                <a:solidFill>
                  <a:srgbClr val="2E2B1F"/>
                </a:solidFill>
                <a:latin typeface="Calibri"/>
                <a:cs typeface="Calibri"/>
              </a:rPr>
              <a:t>Bencana Massal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29676" y="1981200"/>
            <a:ext cx="11053572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55641" y="685800"/>
            <a:ext cx="1984504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116" dirty="0">
                <a:solidFill>
                  <a:srgbClr val="675E46"/>
                </a:solidFill>
                <a:latin typeface="Cambria"/>
                <a:cs typeface="Cambria"/>
              </a:rPr>
              <a:t>Sistem</a:t>
            </a:r>
            <a:endParaRPr sz="5333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8891" y="685800"/>
            <a:ext cx="3378625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113" dirty="0">
                <a:solidFill>
                  <a:srgbClr val="675E46"/>
                </a:solidFill>
                <a:latin typeface="Cambria"/>
                <a:cs typeface="Cambria"/>
              </a:rPr>
              <a:t>Manajemen</a:t>
            </a:r>
            <a:endParaRPr sz="5333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2200" y="685800"/>
            <a:ext cx="2497209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109" dirty="0">
                <a:solidFill>
                  <a:srgbClr val="675E46"/>
                </a:solidFill>
                <a:latin typeface="Cambria"/>
                <a:cs typeface="Cambria"/>
              </a:rPr>
              <a:t>Bencana</a:t>
            </a:r>
            <a:endParaRPr sz="5333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8023" y="685800"/>
            <a:ext cx="2034236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105" dirty="0">
                <a:solidFill>
                  <a:srgbClr val="675E46"/>
                </a:solidFill>
                <a:latin typeface="Cambria"/>
                <a:cs typeface="Cambria"/>
              </a:rPr>
              <a:t>Massal</a:t>
            </a:r>
            <a:endParaRPr sz="5333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714587" y="2057400"/>
            <a:ext cx="10935715" cy="690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99329" y="533748"/>
            <a:ext cx="7935935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148" dirty="0">
                <a:solidFill>
                  <a:srgbClr val="675E46"/>
                </a:solidFill>
                <a:latin typeface="Cambria"/>
                <a:cs typeface="Cambria"/>
              </a:rPr>
              <a:t>Sisem Penyebaran Informasi</a:t>
            </a:r>
            <a:endParaRPr sz="5333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1599" y="533748"/>
            <a:ext cx="1187652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84" dirty="0">
                <a:solidFill>
                  <a:srgbClr val="675E46"/>
                </a:solidFill>
                <a:latin typeface="Cambria"/>
                <a:cs typeface="Cambria"/>
              </a:rPr>
              <a:t>dan</a:t>
            </a:r>
            <a:endParaRPr sz="5333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329" y="1346877"/>
            <a:ext cx="2932732" cy="710523"/>
          </a:xfrm>
          <a:prstGeom prst="rect">
            <a:avLst/>
          </a:prstGeom>
        </p:spPr>
        <p:txBody>
          <a:bodyPr wrap="square" lIns="0" tIns="35517" rIns="0" bIns="0" rtlCol="0">
            <a:noAutofit/>
          </a:bodyPr>
          <a:lstStyle/>
          <a:p>
            <a:pPr marL="16933">
              <a:lnSpc>
                <a:spcPts val="5593"/>
              </a:lnSpc>
            </a:pPr>
            <a:r>
              <a:rPr sz="5333" spc="-136" dirty="0">
                <a:solidFill>
                  <a:srgbClr val="675E46"/>
                </a:solidFill>
                <a:latin typeface="Cambria"/>
                <a:cs typeface="Cambria"/>
              </a:rPr>
              <a:t>Pelaporan</a:t>
            </a:r>
            <a:endParaRPr sz="5333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0" y="1346877"/>
            <a:ext cx="2497761" cy="710523"/>
          </a:xfrm>
          <a:prstGeom prst="rect">
            <a:avLst/>
          </a:prstGeom>
        </p:spPr>
        <p:txBody>
          <a:bodyPr wrap="square" lIns="0" tIns="35517" rIns="0" bIns="0" rtlCol="0">
            <a:noAutofit/>
          </a:bodyPr>
          <a:lstStyle/>
          <a:p>
            <a:pPr marL="16933">
              <a:lnSpc>
                <a:spcPts val="5593"/>
              </a:lnSpc>
            </a:pPr>
            <a:r>
              <a:rPr sz="5333" spc="-107" dirty="0">
                <a:solidFill>
                  <a:srgbClr val="675E46"/>
                </a:solidFill>
                <a:latin typeface="Cambria"/>
                <a:cs typeface="Cambria"/>
              </a:rPr>
              <a:t>Bencana</a:t>
            </a:r>
            <a:endParaRPr sz="5333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43000" y="1066800"/>
            <a:ext cx="8797196" cy="2245815"/>
          </a:xfrm>
          <a:prstGeom prst="rect">
            <a:avLst/>
          </a:prstGeom>
        </p:spPr>
        <p:txBody>
          <a:bodyPr wrap="square" lIns="0" tIns="35813" rIns="0" bIns="0" rtlCol="0">
            <a:noAutofit/>
          </a:bodyPr>
          <a:lstStyle/>
          <a:p>
            <a:pPr marL="16933">
              <a:lnSpc>
                <a:spcPts val="5640"/>
              </a:lnSpc>
            </a:pPr>
            <a:r>
              <a:rPr sz="5333" spc="-140" dirty="0">
                <a:solidFill>
                  <a:srgbClr val="675E46"/>
                </a:solidFill>
                <a:latin typeface="Cambria"/>
                <a:cs typeface="Cambria"/>
              </a:rPr>
              <a:t>Penatalaksanaan Kesiapsiagaan</a:t>
            </a:r>
            <a:endParaRPr sz="5333">
              <a:latin typeface="Cambria"/>
              <a:cs typeface="Cambria"/>
            </a:endParaRPr>
          </a:p>
          <a:p>
            <a:pPr marL="16933" marR="101556">
              <a:lnSpc>
                <a:spcPct val="97696"/>
              </a:lnSpc>
            </a:pPr>
            <a:r>
              <a:rPr sz="5333" spc="-115" dirty="0">
                <a:solidFill>
                  <a:srgbClr val="675E46"/>
                </a:solidFill>
                <a:latin typeface="Cambria"/>
                <a:cs typeface="Cambria"/>
              </a:rPr>
              <a:t>Lapangan</a:t>
            </a:r>
            <a:endParaRPr sz="5333">
              <a:latin typeface="Cambria"/>
              <a:cs typeface="Cambria"/>
            </a:endParaRPr>
          </a:p>
          <a:p>
            <a:pPr marL="169329" marR="101556">
              <a:lnSpc>
                <a:spcPct val="101725"/>
              </a:lnSpc>
              <a:spcBef>
                <a:spcPts val="1931"/>
              </a:spcBef>
            </a:pPr>
            <a:r>
              <a:rPr sz="2933" spc="277" dirty="0">
                <a:solidFill>
                  <a:srgbClr val="A9A47B"/>
                </a:solidFill>
                <a:latin typeface="Arial"/>
                <a:cs typeface="Arial"/>
              </a:rPr>
              <a:t>• </a:t>
            </a:r>
            <a:r>
              <a:rPr sz="2933" spc="-11" dirty="0">
                <a:solidFill>
                  <a:srgbClr val="2E2B1F"/>
                </a:solidFill>
                <a:latin typeface="Calibri"/>
                <a:cs typeface="Calibri"/>
              </a:rPr>
              <a:t>Merupakan bagian dari aktivitas yang bertujuan: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0196" y="1066800"/>
            <a:ext cx="683055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63" dirty="0">
                <a:solidFill>
                  <a:srgbClr val="675E46"/>
                </a:solidFill>
                <a:latin typeface="Cambria"/>
                <a:cs typeface="Cambria"/>
              </a:rPr>
              <a:t>di</a:t>
            </a:r>
            <a:endParaRPr sz="5333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400" y="3443544"/>
            <a:ext cx="372877" cy="1478923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 marR="43">
              <a:lnSpc>
                <a:spcPts val="3067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1.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85"/>
              </a:spcBef>
            </a:pPr>
            <a:r>
              <a:rPr sz="2933" spc="5" dirty="0">
                <a:solidFill>
                  <a:srgbClr val="A9A47B"/>
                </a:solidFill>
                <a:latin typeface="Calibri"/>
                <a:cs typeface="Calibri"/>
              </a:rPr>
              <a:t>2.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640"/>
              </a:spcBef>
            </a:pPr>
            <a:r>
              <a:rPr sz="2933" spc="5" dirty="0">
                <a:solidFill>
                  <a:srgbClr val="A9A47B"/>
                </a:solidFill>
                <a:latin typeface="Calibri"/>
                <a:cs typeface="Calibri"/>
              </a:rPr>
              <a:t>3.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0200" y="3443544"/>
            <a:ext cx="9316824" cy="3446237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322131" marR="68210">
              <a:lnSpc>
                <a:spcPts val="3067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Memastikan tanda bahaya</a:t>
            </a:r>
            <a:endParaRPr sz="2933" dirty="0">
              <a:latin typeface="Calibri"/>
              <a:cs typeface="Calibri"/>
            </a:endParaRPr>
          </a:p>
          <a:p>
            <a:pPr marL="322131" marR="68210">
              <a:lnSpc>
                <a:spcPct val="101725"/>
              </a:lnSpc>
              <a:spcBef>
                <a:spcPts val="485"/>
              </a:spcBef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Evaluasi besarnya masalah</a:t>
            </a:r>
            <a:endParaRPr sz="2933" dirty="0">
              <a:latin typeface="Calibri"/>
              <a:cs typeface="Calibri"/>
            </a:endParaRPr>
          </a:p>
          <a:p>
            <a:pPr marL="322131" marR="64268">
              <a:lnSpc>
                <a:spcPts val="3520"/>
              </a:lnSpc>
              <a:spcBef>
                <a:spcPts val="851"/>
              </a:spcBef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Memastikan sumber daya yang ada memperoleh informasi dan dilakukan mobilisasi</a:t>
            </a:r>
            <a:endParaRPr sz="2933" dirty="0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99"/>
              </a:spcBef>
            </a:pPr>
            <a:r>
              <a:rPr sz="2933" spc="-11" dirty="0">
                <a:solidFill>
                  <a:srgbClr val="2E2B1F"/>
                </a:solidFill>
                <a:latin typeface="Calibri"/>
                <a:cs typeface="Calibri"/>
              </a:rPr>
              <a:t>Mencakup peringatan awal,penilaian situasi, dan penyebaran</a:t>
            </a:r>
            <a:endParaRPr sz="2933" dirty="0">
              <a:latin typeface="Calibri"/>
              <a:cs typeface="Calibri"/>
            </a:endParaRPr>
          </a:p>
          <a:p>
            <a:pPr marL="16933" marR="68210">
              <a:lnSpc>
                <a:spcPts val="3520"/>
              </a:lnSpc>
              <a:spcBef>
                <a:spcPts val="176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pesan siaga</a:t>
            </a:r>
            <a:endParaRPr sz="2933" dirty="0">
              <a:latin typeface="Calibri"/>
              <a:cs typeface="Calibri"/>
            </a:endParaRPr>
          </a:p>
          <a:p>
            <a:pPr marL="16933" marR="68210">
              <a:lnSpc>
                <a:spcPct val="101725"/>
              </a:lnSpc>
              <a:spcBef>
                <a:spcPts val="463"/>
              </a:spcBef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Inti dari proses penyiagaan adalah pusat komunikasi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400" y="5477813"/>
            <a:ext cx="219997" cy="406128"/>
          </a:xfrm>
          <a:prstGeom prst="rect">
            <a:avLst/>
          </a:prstGeom>
        </p:spPr>
        <p:txBody>
          <a:bodyPr wrap="square" lIns="0" tIns="19896" rIns="0" bIns="0" rtlCol="0">
            <a:noAutofit/>
          </a:bodyPr>
          <a:lstStyle/>
          <a:p>
            <a:pPr marL="16933">
              <a:lnSpc>
                <a:spcPts val="3133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6461631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942969" y="927480"/>
            <a:ext cx="4827272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56" dirty="0">
                <a:solidFill>
                  <a:srgbClr val="675E46"/>
                </a:solidFill>
                <a:latin typeface="Cambria"/>
                <a:cs typeface="Cambria"/>
              </a:rPr>
              <a:t>Penilaian Awal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6800" y="2214034"/>
            <a:ext cx="1979205" cy="393677"/>
          </a:xfrm>
          <a:prstGeom prst="rect">
            <a:avLst/>
          </a:prstGeom>
        </p:spPr>
        <p:txBody>
          <a:bodyPr wrap="square" lIns="0" tIns="18837" rIns="0" bIns="0" rtlCol="0">
            <a:noAutofit/>
          </a:bodyPr>
          <a:lstStyle/>
          <a:p>
            <a:pPr marL="16933">
              <a:lnSpc>
                <a:spcPts val="2967"/>
              </a:lnSpc>
            </a:pPr>
            <a:r>
              <a:rPr sz="2667" spc="361" dirty="0">
                <a:solidFill>
                  <a:srgbClr val="A9A47B"/>
                </a:solidFill>
                <a:latin typeface="Arial"/>
                <a:cs typeface="Arial"/>
              </a:rPr>
              <a:t>• </a:t>
            </a:r>
            <a:r>
              <a:rPr sz="2667" spc="-4" dirty="0">
                <a:solidFill>
                  <a:srgbClr val="2E2B1F"/>
                </a:solidFill>
                <a:latin typeface="Calibri"/>
                <a:cs typeface="Calibri"/>
              </a:rPr>
              <a:t>Merupakan</a:t>
            </a:r>
            <a:endParaRPr sz="2667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88115" y="2234502"/>
            <a:ext cx="1330645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5" dirty="0">
                <a:solidFill>
                  <a:srgbClr val="2E2B1F"/>
                </a:solidFill>
                <a:latin typeface="Calibri"/>
                <a:cs typeface="Calibri"/>
              </a:rPr>
              <a:t>prosedur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65453" y="2234502"/>
            <a:ext cx="730099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16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0815" y="2234502"/>
            <a:ext cx="1967921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7" dirty="0">
                <a:solidFill>
                  <a:srgbClr val="2E2B1F"/>
                </a:solidFill>
                <a:latin typeface="Calibri"/>
                <a:cs typeface="Calibri"/>
              </a:rPr>
              <a:t>dipergunakan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54001" y="2234502"/>
            <a:ext cx="884581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4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84302" y="2234502"/>
            <a:ext cx="1732583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7" dirty="0">
                <a:solidFill>
                  <a:srgbClr val="2E2B1F"/>
                </a:solidFill>
                <a:latin typeface="Calibri"/>
                <a:cs typeface="Calibri"/>
              </a:rPr>
              <a:t>mengetahui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6801" y="2600262"/>
            <a:ext cx="9406881" cy="820757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321725">
              <a:lnSpc>
                <a:spcPts val="2807"/>
              </a:lnSpc>
            </a:pPr>
            <a:r>
              <a:rPr sz="2667" spc="-4" dirty="0">
                <a:solidFill>
                  <a:srgbClr val="2E2B1F"/>
                </a:solidFill>
                <a:latin typeface="Calibri"/>
                <a:cs typeface="Calibri"/>
              </a:rPr>
              <a:t>beratnya masalah dan risiko potensial dari masalah yang dihadapi</a:t>
            </a:r>
            <a:endParaRPr sz="2667">
              <a:latin typeface="Calibri"/>
              <a:cs typeface="Calibri"/>
            </a:endParaRPr>
          </a:p>
          <a:p>
            <a:pPr marL="16933" marR="50900">
              <a:lnSpc>
                <a:spcPct val="101725"/>
              </a:lnSpc>
              <a:spcBef>
                <a:spcPts val="125"/>
              </a:spcBef>
            </a:pPr>
            <a:r>
              <a:rPr sz="2667" spc="361" dirty="0">
                <a:solidFill>
                  <a:srgbClr val="A9A47B"/>
                </a:solidFill>
                <a:latin typeface="Arial"/>
                <a:cs typeface="Arial"/>
              </a:rPr>
              <a:t>• </a:t>
            </a:r>
            <a:r>
              <a:rPr sz="2667" spc="-21" dirty="0">
                <a:solidFill>
                  <a:srgbClr val="2E2B1F"/>
                </a:solidFill>
                <a:latin typeface="Calibri"/>
                <a:cs typeface="Calibri"/>
              </a:rPr>
              <a:t>Tujuan :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800" y="3494850"/>
            <a:ext cx="333008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dirty="0">
                <a:solidFill>
                  <a:srgbClr val="A9A47B"/>
                </a:solidFill>
                <a:latin typeface="Calibri"/>
                <a:cs typeface="Calibri"/>
              </a:rPr>
              <a:t>a.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6805" y="3507977"/>
            <a:ext cx="923267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4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5299" y="3494850"/>
            <a:ext cx="1201253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3" dirty="0">
                <a:solidFill>
                  <a:srgbClr val="2E2B1F"/>
                </a:solidFill>
                <a:latin typeface="Calibri"/>
                <a:cs typeface="Calibri"/>
              </a:rPr>
              <a:t>mencari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0719" y="3494850"/>
            <a:ext cx="2201993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33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667" dirty="0">
                <a:solidFill>
                  <a:srgbClr val="2E2B1F"/>
                </a:solidFill>
                <a:latin typeface="Calibri"/>
                <a:cs typeface="Calibri"/>
              </a:rPr>
              <a:t>ahu   </a:t>
            </a:r>
            <a:r>
              <a:rPr sz="2667" spc="272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2E2B1F"/>
                </a:solidFill>
                <a:latin typeface="Calibri"/>
                <a:cs typeface="Calibri"/>
              </a:rPr>
              <a:t>ma</a:t>
            </a:r>
            <a:r>
              <a:rPr sz="2667" spc="-12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667" spc="12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667" dirty="0">
                <a:solidFill>
                  <a:srgbClr val="2E2B1F"/>
                </a:solidFill>
                <a:latin typeface="Calibri"/>
                <a:cs typeface="Calibri"/>
              </a:rPr>
              <a:t>lah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7746" y="3494850"/>
            <a:ext cx="732135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12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3265" y="3494850"/>
            <a:ext cx="1065187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dirty="0">
                <a:solidFill>
                  <a:srgbClr val="2E2B1F"/>
                </a:solidFill>
                <a:latin typeface="Calibri"/>
                <a:cs typeface="Calibri"/>
              </a:rPr>
              <a:t>sedang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74574" y="3494850"/>
            <a:ext cx="981428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-4" dirty="0">
                <a:solidFill>
                  <a:srgbClr val="2E2B1F"/>
                </a:solidFill>
                <a:latin typeface="Calibri"/>
                <a:cs typeface="Calibri"/>
              </a:rPr>
              <a:t>terjadi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0028" y="3494850"/>
            <a:ext cx="603891" cy="373209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6805" y="3860609"/>
            <a:ext cx="8864891" cy="1267731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 marR="50960">
              <a:lnSpc>
                <a:spcPts val="2807"/>
              </a:lnSpc>
            </a:pPr>
            <a:r>
              <a:rPr sz="2667" spc="-7" dirty="0">
                <a:solidFill>
                  <a:srgbClr val="2E2B1F"/>
                </a:solidFill>
                <a:latin typeface="Calibri"/>
                <a:cs typeface="Calibri"/>
              </a:rPr>
              <a:t>kemungkinan yang dapat terjadi</a:t>
            </a:r>
            <a:endParaRPr sz="2667">
              <a:latin typeface="Calibri"/>
              <a:cs typeface="Calibri"/>
            </a:endParaRPr>
          </a:p>
          <a:p>
            <a:pPr marL="16933" marR="50960">
              <a:lnSpc>
                <a:spcPct val="101725"/>
              </a:lnSpc>
              <a:spcBef>
                <a:spcPts val="119"/>
              </a:spcBef>
            </a:pPr>
            <a:r>
              <a:rPr sz="2667" spc="-4" dirty="0">
                <a:solidFill>
                  <a:srgbClr val="2E2B1F"/>
                </a:solidFill>
                <a:latin typeface="Calibri"/>
                <a:cs typeface="Calibri"/>
              </a:rPr>
              <a:t>Untuk memobilisasi sumber daya yang adekuat</a:t>
            </a:r>
            <a:endParaRPr sz="2667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267"/>
              </a:spcBef>
            </a:pPr>
            <a:r>
              <a:rPr sz="2667" spc="-5" dirty="0">
                <a:solidFill>
                  <a:srgbClr val="2E2B1F"/>
                </a:solidFill>
                <a:latin typeface="Calibri"/>
                <a:cs typeface="Calibri"/>
              </a:rPr>
              <a:t>Agar penatalaksanaan lapangan dapat diorganisasi secara benar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1" y="4307649"/>
            <a:ext cx="350041" cy="820691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>
              <a:lnSpc>
                <a:spcPts val="2807"/>
              </a:lnSpc>
            </a:pPr>
            <a:r>
              <a:rPr sz="2667" spc="5" dirty="0">
                <a:solidFill>
                  <a:srgbClr val="A9A47B"/>
                </a:solidFill>
                <a:latin typeface="Calibri"/>
                <a:cs typeface="Calibri"/>
              </a:rPr>
              <a:t>b.</a:t>
            </a:r>
            <a:endParaRPr sz="2667">
              <a:latin typeface="Calibri"/>
              <a:cs typeface="Calibri"/>
            </a:endParaRPr>
          </a:p>
          <a:p>
            <a:pPr marL="16933" marR="50900">
              <a:lnSpc>
                <a:spcPct val="101725"/>
              </a:lnSpc>
              <a:spcBef>
                <a:spcPts val="125"/>
              </a:spcBef>
            </a:pPr>
            <a:r>
              <a:rPr sz="2667" spc="5" dirty="0">
                <a:solidFill>
                  <a:srgbClr val="A9A47B"/>
                </a:solidFill>
                <a:latin typeface="Calibri"/>
                <a:cs typeface="Calibri"/>
              </a:rPr>
              <a:t>c.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800" y="5181600"/>
            <a:ext cx="7001248" cy="393677"/>
          </a:xfrm>
          <a:prstGeom prst="rect">
            <a:avLst/>
          </a:prstGeom>
        </p:spPr>
        <p:txBody>
          <a:bodyPr wrap="square" lIns="0" tIns="18837" rIns="0" bIns="0" rtlCol="0">
            <a:noAutofit/>
          </a:bodyPr>
          <a:lstStyle/>
          <a:p>
            <a:pPr marL="16933">
              <a:lnSpc>
                <a:spcPts val="2967"/>
              </a:lnSpc>
            </a:pPr>
            <a:r>
              <a:rPr sz="2667" spc="361" dirty="0">
                <a:solidFill>
                  <a:srgbClr val="A9A47B"/>
                </a:solidFill>
                <a:latin typeface="Arial"/>
                <a:cs typeface="Arial"/>
              </a:rPr>
              <a:t>• </a:t>
            </a:r>
            <a:r>
              <a:rPr sz="2667" spc="-4" dirty="0">
                <a:solidFill>
                  <a:srgbClr val="2E2B1F"/>
                </a:solidFill>
                <a:latin typeface="Calibri"/>
                <a:cs typeface="Calibri"/>
              </a:rPr>
              <a:t>Aktivitas yang dilakukan untuk mengidentifiaksi: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1" y="5649108"/>
            <a:ext cx="344217" cy="2608851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 marR="28142" algn="just">
              <a:lnSpc>
                <a:spcPts val="2807"/>
              </a:lnSpc>
            </a:pPr>
            <a:r>
              <a:rPr sz="2667" dirty="0">
                <a:solidFill>
                  <a:srgbClr val="A9A47B"/>
                </a:solidFill>
                <a:latin typeface="Calibri"/>
                <a:cs typeface="Calibri"/>
              </a:rPr>
              <a:t>a.</a:t>
            </a:r>
            <a:endParaRPr sz="2667">
              <a:latin typeface="Calibri"/>
              <a:cs typeface="Calibri"/>
            </a:endParaRPr>
          </a:p>
          <a:p>
            <a:pPr marL="16933" algn="just">
              <a:lnSpc>
                <a:spcPts val="3255"/>
              </a:lnSpc>
              <a:spcBef>
                <a:spcPts val="119"/>
              </a:spcBef>
            </a:pPr>
            <a:r>
              <a:rPr sz="2667" spc="5" dirty="0">
                <a:solidFill>
                  <a:srgbClr val="A9A47B"/>
                </a:solidFill>
                <a:latin typeface="Calibri"/>
                <a:cs typeface="Calibri"/>
              </a:rPr>
              <a:t>b. </a:t>
            </a:r>
            <a:endParaRPr sz="2667">
              <a:latin typeface="Calibri"/>
              <a:cs typeface="Calibri"/>
            </a:endParaRPr>
          </a:p>
          <a:p>
            <a:pPr marL="16933" algn="just">
              <a:lnSpc>
                <a:spcPts val="3255"/>
              </a:lnSpc>
              <a:spcBef>
                <a:spcPts val="267"/>
              </a:spcBef>
            </a:pPr>
            <a:r>
              <a:rPr sz="2667" spc="5" dirty="0">
                <a:solidFill>
                  <a:srgbClr val="A9A47B"/>
                </a:solidFill>
                <a:latin typeface="Calibri"/>
                <a:cs typeface="Calibri"/>
              </a:rPr>
              <a:t>c. </a:t>
            </a:r>
            <a:endParaRPr sz="2667">
              <a:latin typeface="Calibri"/>
              <a:cs typeface="Calibri"/>
            </a:endParaRPr>
          </a:p>
          <a:p>
            <a:pPr marL="16933" algn="just">
              <a:lnSpc>
                <a:spcPts val="3255"/>
              </a:lnSpc>
              <a:spcBef>
                <a:spcPts val="267"/>
              </a:spcBef>
            </a:pPr>
            <a:r>
              <a:rPr sz="2667" spc="5" dirty="0">
                <a:solidFill>
                  <a:srgbClr val="A9A47B"/>
                </a:solidFill>
                <a:latin typeface="Calibri"/>
                <a:cs typeface="Calibri"/>
              </a:rPr>
              <a:t>d. </a:t>
            </a:r>
            <a:endParaRPr sz="2667">
              <a:latin typeface="Calibri"/>
              <a:cs typeface="Calibri"/>
            </a:endParaRPr>
          </a:p>
          <a:p>
            <a:pPr marL="16933" algn="just">
              <a:lnSpc>
                <a:spcPts val="3255"/>
              </a:lnSpc>
              <a:spcBef>
                <a:spcPts val="267"/>
              </a:spcBef>
            </a:pPr>
            <a:r>
              <a:rPr sz="2667" dirty="0">
                <a:solidFill>
                  <a:srgbClr val="A9A47B"/>
                </a:solidFill>
                <a:latin typeface="Calibri"/>
                <a:cs typeface="Calibri"/>
              </a:rPr>
              <a:t>e. </a:t>
            </a:r>
            <a:endParaRPr sz="2667">
              <a:latin typeface="Calibri"/>
              <a:cs typeface="Calibri"/>
            </a:endParaRPr>
          </a:p>
          <a:p>
            <a:pPr marL="16933" algn="just">
              <a:lnSpc>
                <a:spcPts val="3255"/>
              </a:lnSpc>
              <a:spcBef>
                <a:spcPts val="267"/>
              </a:spcBef>
            </a:pPr>
            <a:r>
              <a:rPr sz="2667" dirty="0">
                <a:solidFill>
                  <a:srgbClr val="A9A47B"/>
                </a:solidFill>
                <a:latin typeface="Calibri"/>
                <a:cs typeface="Calibri"/>
              </a:rPr>
              <a:t>f.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806" y="5649108"/>
            <a:ext cx="4486351" cy="2608851"/>
          </a:xfrm>
          <a:prstGeom prst="rect">
            <a:avLst/>
          </a:prstGeom>
        </p:spPr>
        <p:txBody>
          <a:bodyPr wrap="square" lIns="0" tIns="17821" rIns="0" bIns="0" rtlCol="0">
            <a:noAutofit/>
          </a:bodyPr>
          <a:lstStyle/>
          <a:p>
            <a:pPr marL="16933" marR="50900">
              <a:lnSpc>
                <a:spcPts val="2807"/>
              </a:lnSpc>
            </a:pPr>
            <a:r>
              <a:rPr sz="2667" spc="-8" dirty="0">
                <a:solidFill>
                  <a:srgbClr val="2E2B1F"/>
                </a:solidFill>
                <a:latin typeface="Calibri"/>
                <a:cs typeface="Calibri"/>
              </a:rPr>
              <a:t>Lokasi kejadian secara tepat</a:t>
            </a:r>
            <a:endParaRPr sz="2667">
              <a:latin typeface="Calibri"/>
              <a:cs typeface="Calibri"/>
            </a:endParaRPr>
          </a:p>
          <a:p>
            <a:pPr marL="16933" marR="790906">
              <a:lnSpc>
                <a:spcPts val="3255"/>
              </a:lnSpc>
              <a:spcBef>
                <a:spcPts val="119"/>
              </a:spcBef>
            </a:pPr>
            <a:r>
              <a:rPr sz="2667" spc="-8" dirty="0">
                <a:solidFill>
                  <a:srgbClr val="2E2B1F"/>
                </a:solidFill>
                <a:latin typeface="Calibri"/>
                <a:cs typeface="Calibri"/>
              </a:rPr>
              <a:t>Waktu terjadinya bencana </a:t>
            </a:r>
            <a:endParaRPr sz="2667">
              <a:latin typeface="Calibri"/>
              <a:cs typeface="Calibri"/>
            </a:endParaRPr>
          </a:p>
          <a:p>
            <a:pPr marL="16933" marR="790906">
              <a:lnSpc>
                <a:spcPts val="3255"/>
              </a:lnSpc>
              <a:spcBef>
                <a:spcPts val="267"/>
              </a:spcBef>
            </a:pPr>
            <a:r>
              <a:rPr sz="2667" spc="-5" dirty="0">
                <a:solidFill>
                  <a:srgbClr val="2E2B1F"/>
                </a:solidFill>
                <a:latin typeface="Calibri"/>
                <a:cs typeface="Calibri"/>
              </a:rPr>
              <a:t>Tipe bencana yang terjadi </a:t>
            </a:r>
            <a:endParaRPr sz="2667">
              <a:latin typeface="Calibri"/>
              <a:cs typeface="Calibri"/>
            </a:endParaRPr>
          </a:p>
          <a:p>
            <a:pPr marL="16933" marR="790906">
              <a:lnSpc>
                <a:spcPts val="3255"/>
              </a:lnSpc>
              <a:spcBef>
                <a:spcPts val="267"/>
              </a:spcBef>
            </a:pPr>
            <a:r>
              <a:rPr sz="2667" spc="-7" dirty="0">
                <a:solidFill>
                  <a:srgbClr val="2E2B1F"/>
                </a:solidFill>
                <a:latin typeface="Calibri"/>
                <a:cs typeface="Calibri"/>
              </a:rPr>
              <a:t>Perkiraan jumlah korban </a:t>
            </a:r>
            <a:endParaRPr sz="2667">
              <a:latin typeface="Calibri"/>
              <a:cs typeface="Calibri"/>
            </a:endParaRPr>
          </a:p>
          <a:p>
            <a:pPr marL="16933" marR="790906">
              <a:lnSpc>
                <a:spcPts val="3255"/>
              </a:lnSpc>
              <a:spcBef>
                <a:spcPts val="267"/>
              </a:spcBef>
            </a:pPr>
            <a:r>
              <a:rPr sz="2667" spc="-5" dirty="0">
                <a:solidFill>
                  <a:srgbClr val="2E2B1F"/>
                </a:solidFill>
                <a:latin typeface="Calibri"/>
                <a:cs typeface="Calibri"/>
              </a:rPr>
              <a:t>Risiko potensial tambahan</a:t>
            </a:r>
            <a:endParaRPr sz="2667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313"/>
              </a:spcBef>
            </a:pPr>
            <a:r>
              <a:rPr sz="2667" spc="-4" dirty="0">
                <a:solidFill>
                  <a:srgbClr val="2E2B1F"/>
                </a:solidFill>
                <a:latin typeface="Calibri"/>
                <a:cs typeface="Calibri"/>
              </a:rPr>
              <a:t>Populasi yang terpapar bencana</a:t>
            </a:r>
            <a:endParaRPr sz="2667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71600" y="1190082"/>
            <a:ext cx="8025179" cy="1747172"/>
          </a:xfrm>
          <a:prstGeom prst="rect">
            <a:avLst/>
          </a:prstGeom>
        </p:spPr>
        <p:txBody>
          <a:bodyPr wrap="square" lIns="0" tIns="41063" rIns="0" bIns="0" rtlCol="0">
            <a:noAutofit/>
          </a:bodyPr>
          <a:lstStyle/>
          <a:p>
            <a:pPr marL="16933">
              <a:lnSpc>
                <a:spcPts val="6467"/>
              </a:lnSpc>
            </a:pPr>
            <a:r>
              <a:rPr sz="6133" spc="-144" dirty="0">
                <a:solidFill>
                  <a:srgbClr val="675E46"/>
                </a:solidFill>
                <a:latin typeface="Cambria"/>
                <a:cs typeface="Cambria"/>
              </a:rPr>
              <a:t>Penatalaksanaan Korban</a:t>
            </a:r>
            <a:endParaRPr sz="6133" dirty="0">
              <a:latin typeface="Cambria"/>
              <a:cs typeface="Cambria"/>
            </a:endParaRPr>
          </a:p>
          <a:p>
            <a:pPr marL="16933" marR="116796">
              <a:lnSpc>
                <a:spcPts val="7120"/>
              </a:lnSpc>
              <a:spcBef>
                <a:spcPts val="199"/>
              </a:spcBef>
            </a:pPr>
            <a:r>
              <a:rPr sz="6133" spc="-132" dirty="0">
                <a:solidFill>
                  <a:srgbClr val="675E46"/>
                </a:solidFill>
                <a:latin typeface="Cambria"/>
                <a:cs typeface="Cambria"/>
              </a:rPr>
              <a:t>Bencana Massal</a:t>
            </a:r>
            <a:endParaRPr sz="6133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0" y="3505200"/>
            <a:ext cx="5859204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1. </a:t>
            </a:r>
            <a:r>
              <a:rPr sz="2933" b="1" spc="-15" dirty="0">
                <a:solidFill>
                  <a:srgbClr val="2E2B1F"/>
                </a:solidFill>
                <a:latin typeface="Calibri"/>
                <a:cs typeface="Calibri"/>
              </a:rPr>
              <a:t>Pencarian dan Penyelamatan (SAR)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1" y="4041648"/>
            <a:ext cx="203489" cy="942169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87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800" y="4041648"/>
            <a:ext cx="9064603" cy="344654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 marR="55837">
              <a:lnSpc>
                <a:spcPts val="3060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Melokalisasi korban</a:t>
            </a:r>
            <a:endParaRPr sz="2933" dirty="0">
              <a:latin typeface="Calibri"/>
              <a:cs typeface="Calibri"/>
            </a:endParaRPr>
          </a:p>
          <a:p>
            <a:pPr marL="16933" marR="55837">
              <a:lnSpc>
                <a:spcPct val="101725"/>
              </a:lnSpc>
              <a:spcBef>
                <a:spcPts val="487"/>
              </a:spcBef>
            </a:pPr>
            <a:r>
              <a:rPr sz="2933" spc="-20" dirty="0">
                <a:solidFill>
                  <a:srgbClr val="2E2B1F"/>
                </a:solidFill>
                <a:latin typeface="Calibri"/>
                <a:cs typeface="Calibri"/>
              </a:rPr>
              <a:t>Memindahkan korban dari daerah berbahaya ke tempat</a:t>
            </a:r>
            <a:endParaRPr sz="2933" dirty="0">
              <a:latin typeface="Calibri"/>
              <a:cs typeface="Calibri"/>
            </a:endParaRPr>
          </a:p>
          <a:p>
            <a:pPr marL="16933" marR="55837">
              <a:lnSpc>
                <a:spcPts val="3520"/>
              </a:lnSpc>
              <a:spcBef>
                <a:spcPts val="176"/>
              </a:spcBef>
            </a:pPr>
            <a:r>
              <a:rPr sz="2933" spc="-11" dirty="0">
                <a:solidFill>
                  <a:srgbClr val="2E2B1F"/>
                </a:solidFill>
                <a:latin typeface="Calibri"/>
                <a:cs typeface="Calibri"/>
              </a:rPr>
              <a:t>penampungan jika diperlukan</a:t>
            </a:r>
            <a:endParaRPr sz="2933" dirty="0">
              <a:latin typeface="Calibri"/>
              <a:cs typeface="Calibri"/>
            </a:endParaRPr>
          </a:p>
          <a:p>
            <a:pPr marL="16933" marR="951250">
              <a:lnSpc>
                <a:spcPts val="3520"/>
              </a:lnSpc>
              <a:spcBef>
                <a:spcPts val="676"/>
              </a:spcBef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Memeriksa status kesehatan korban (triase di tempat kejadian)</a:t>
            </a:r>
            <a:endParaRPr sz="2933" dirty="0">
              <a:latin typeface="Calibri"/>
              <a:cs typeface="Calibri"/>
            </a:endParaRPr>
          </a:p>
          <a:p>
            <a:pPr marL="16933" marR="55837">
              <a:lnSpc>
                <a:spcPct val="101725"/>
              </a:lnSpc>
              <a:spcBef>
                <a:spcPts val="496"/>
              </a:spcBef>
            </a:pPr>
            <a:r>
              <a:rPr sz="2933" spc="-13" dirty="0">
                <a:solidFill>
                  <a:srgbClr val="2E2B1F"/>
                </a:solidFill>
                <a:latin typeface="Calibri"/>
                <a:cs typeface="Calibri"/>
              </a:rPr>
              <a:t>Memberi pertolongan pertama jika diperlukan</a:t>
            </a:r>
            <a:endParaRPr sz="2933" dirty="0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645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Memindahkan korban ke pos medis lanjutan jika diperlukan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1" y="5561921"/>
            <a:ext cx="203489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6545411"/>
            <a:ext cx="203675" cy="942780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 marR="185">
              <a:lnSpc>
                <a:spcPts val="3060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93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19200" y="1023759"/>
            <a:ext cx="5529748" cy="2352544"/>
          </a:xfrm>
          <a:prstGeom prst="rect">
            <a:avLst/>
          </a:prstGeom>
        </p:spPr>
        <p:txBody>
          <a:bodyPr wrap="square" lIns="0" tIns="41063" rIns="0" bIns="0" rtlCol="0">
            <a:noAutofit/>
          </a:bodyPr>
          <a:lstStyle/>
          <a:p>
            <a:pPr marL="16933">
              <a:lnSpc>
                <a:spcPts val="6467"/>
              </a:lnSpc>
            </a:pPr>
            <a:r>
              <a:rPr sz="6133" spc="-129" dirty="0">
                <a:solidFill>
                  <a:srgbClr val="675E46"/>
                </a:solidFill>
                <a:latin typeface="Cambria"/>
                <a:cs typeface="Cambria"/>
              </a:rPr>
              <a:t>Penatalaksanaan</a:t>
            </a:r>
            <a:endParaRPr sz="6133">
              <a:latin typeface="Cambria"/>
              <a:cs typeface="Cambria"/>
            </a:endParaRPr>
          </a:p>
          <a:p>
            <a:pPr marL="16933" marR="116796">
              <a:lnSpc>
                <a:spcPct val="97696"/>
              </a:lnSpc>
            </a:pPr>
            <a:r>
              <a:rPr sz="6133" spc="-132" dirty="0">
                <a:solidFill>
                  <a:srgbClr val="675E46"/>
                </a:solidFill>
                <a:latin typeface="Cambria"/>
                <a:cs typeface="Cambria"/>
              </a:rPr>
              <a:t>Bencana Massal</a:t>
            </a:r>
            <a:endParaRPr sz="6133">
              <a:latin typeface="Cambria"/>
              <a:cs typeface="Cambria"/>
            </a:endParaRPr>
          </a:p>
          <a:p>
            <a:pPr marL="169329" marR="116796">
              <a:lnSpc>
                <a:spcPct val="101725"/>
              </a:lnSpc>
              <a:spcBef>
                <a:spcPts val="985"/>
              </a:spcBef>
            </a:pPr>
            <a:r>
              <a:rPr sz="2933" spc="-20" dirty="0">
                <a:solidFill>
                  <a:srgbClr val="2E2B1F"/>
                </a:solidFill>
                <a:latin typeface="Calibri"/>
                <a:cs typeface="Calibri"/>
              </a:rPr>
              <a:t>2. </a:t>
            </a:r>
            <a:r>
              <a:rPr sz="2933" b="1" spc="-20" dirty="0">
                <a:solidFill>
                  <a:srgbClr val="2E2B1F"/>
                </a:solidFill>
                <a:latin typeface="Calibri"/>
                <a:cs typeface="Calibri"/>
              </a:rPr>
              <a:t>Perawatan di Lapangan </a:t>
            </a:r>
            <a:r>
              <a:rPr sz="2933" dirty="0">
                <a:solidFill>
                  <a:srgbClr val="2E2B1F"/>
                </a:solidFill>
                <a:latin typeface="Wingdings"/>
                <a:cs typeface="Wingdings"/>
              </a:rPr>
              <a:t></a:t>
            </a:r>
            <a:endParaRPr sz="2933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8948" y="1023759"/>
            <a:ext cx="2513209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37" dirty="0">
                <a:solidFill>
                  <a:srgbClr val="675E46"/>
                </a:solidFill>
                <a:latin typeface="Cambria"/>
                <a:cs typeface="Cambria"/>
              </a:rPr>
              <a:t>Korban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1600" y="3505200"/>
            <a:ext cx="203675" cy="1478923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48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640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400" y="3505200"/>
            <a:ext cx="3295460" cy="1478923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 marR="68210">
              <a:lnSpc>
                <a:spcPts val="3067"/>
              </a:lnSpc>
            </a:pPr>
            <a:r>
              <a:rPr sz="2933" spc="-29" dirty="0">
                <a:solidFill>
                  <a:srgbClr val="2E2B1F"/>
                </a:solidFill>
                <a:latin typeface="Calibri"/>
                <a:cs typeface="Calibri"/>
              </a:rPr>
              <a:t>Triase</a:t>
            </a:r>
            <a:endParaRPr sz="2933" dirty="0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85"/>
              </a:spcBef>
            </a:pPr>
            <a:r>
              <a:rPr sz="2933" spc="-17" dirty="0">
                <a:solidFill>
                  <a:srgbClr val="2E2B1F"/>
                </a:solidFill>
                <a:latin typeface="Calibri"/>
                <a:cs typeface="Calibri"/>
              </a:rPr>
              <a:t>Pertolongan Pertama</a:t>
            </a:r>
            <a:endParaRPr sz="2933" dirty="0">
              <a:latin typeface="Calibri"/>
              <a:cs typeface="Calibri"/>
            </a:endParaRPr>
          </a:p>
          <a:p>
            <a:pPr marL="16933" marR="68210">
              <a:lnSpc>
                <a:spcPct val="101725"/>
              </a:lnSpc>
              <a:spcBef>
                <a:spcPts val="640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Pos Medis Lanjutan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1600" y="5651636"/>
            <a:ext cx="3693419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1" dirty="0">
                <a:solidFill>
                  <a:srgbClr val="2E2B1F"/>
                </a:solidFill>
                <a:latin typeface="Calibri"/>
                <a:cs typeface="Calibri"/>
              </a:rPr>
              <a:t>3. </a:t>
            </a:r>
            <a:r>
              <a:rPr sz="2933" b="1" spc="-11" dirty="0">
                <a:solidFill>
                  <a:srgbClr val="2E2B1F"/>
                </a:solidFill>
                <a:latin typeface="Calibri"/>
                <a:cs typeface="Calibri"/>
              </a:rPr>
              <a:t>Pos Penatalaksanaan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8654" y="5651636"/>
            <a:ext cx="1410303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b="1" spc="-20" dirty="0">
                <a:solidFill>
                  <a:srgbClr val="2E2B1F"/>
                </a:solidFill>
                <a:latin typeface="Calibri"/>
                <a:cs typeface="Calibri"/>
              </a:rPr>
              <a:t>Evakuasi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37719" y="1426658"/>
            <a:ext cx="6505988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35" dirty="0">
                <a:solidFill>
                  <a:srgbClr val="675E46"/>
                </a:solidFill>
                <a:latin typeface="Cambria"/>
                <a:cs typeface="Cambria"/>
              </a:rPr>
              <a:t>Prinsip Penanganan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9200" y="2187372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0" y="2209800"/>
            <a:ext cx="6165840" cy="4609355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3" dirty="0">
                <a:solidFill>
                  <a:srgbClr val="2E2B1F"/>
                </a:solidFill>
                <a:latin typeface="Calibri"/>
                <a:cs typeface="Calibri"/>
              </a:rPr>
              <a:t>Penanganan bencana perlu pemahaman</a:t>
            </a:r>
            <a:endParaRPr sz="2933" dirty="0">
              <a:latin typeface="Calibri"/>
              <a:cs typeface="Calibri"/>
            </a:endParaRPr>
          </a:p>
          <a:p>
            <a:pPr marL="16933" marR="55776">
              <a:lnSpc>
                <a:spcPts val="3527"/>
              </a:lnSpc>
              <a:spcBef>
                <a:spcPts val="23"/>
              </a:spcBef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pada siklus penanganan bencana</a:t>
            </a:r>
            <a:endParaRPr sz="2933" dirty="0">
              <a:latin typeface="Calibri"/>
              <a:cs typeface="Calibri"/>
            </a:endParaRPr>
          </a:p>
          <a:p>
            <a:pPr marL="16933" marR="55776">
              <a:lnSpc>
                <a:spcPct val="101725"/>
              </a:lnSpc>
              <a:spcBef>
                <a:spcPts val="463"/>
              </a:spcBef>
            </a:pPr>
            <a:r>
              <a:rPr sz="2933" spc="-35" dirty="0">
                <a:solidFill>
                  <a:srgbClr val="2E2B1F"/>
                </a:solidFill>
                <a:latin typeface="Calibri"/>
                <a:cs typeface="Calibri"/>
              </a:rPr>
              <a:t>Tahap:</a:t>
            </a:r>
            <a:endParaRPr sz="2933" dirty="0">
              <a:latin typeface="Calibri"/>
              <a:cs typeface="Calibri"/>
            </a:endParaRPr>
          </a:p>
          <a:p>
            <a:pPr marL="246948" marR="55776">
              <a:lnSpc>
                <a:spcPct val="101725"/>
              </a:lnSpc>
              <a:spcBef>
                <a:spcPts val="640"/>
              </a:spcBef>
            </a:pPr>
            <a:r>
              <a:rPr sz="2933" spc="-13" dirty="0">
                <a:solidFill>
                  <a:srgbClr val="2E2B1F"/>
                </a:solidFill>
                <a:latin typeface="Calibri"/>
                <a:cs typeface="Calibri"/>
              </a:rPr>
              <a:t>Kejadian bencana</a:t>
            </a:r>
            <a:endParaRPr sz="2933" dirty="0">
              <a:latin typeface="Calibri"/>
              <a:cs typeface="Calibri"/>
            </a:endParaRPr>
          </a:p>
          <a:p>
            <a:pPr marL="246948" marR="55776">
              <a:lnSpc>
                <a:spcPct val="101725"/>
              </a:lnSpc>
              <a:spcBef>
                <a:spcPts val="640"/>
              </a:spcBef>
            </a:pPr>
            <a:r>
              <a:rPr sz="2933" spc="-20" dirty="0">
                <a:solidFill>
                  <a:srgbClr val="2E2B1F"/>
                </a:solidFill>
                <a:latin typeface="Calibri"/>
                <a:cs typeface="Calibri"/>
              </a:rPr>
              <a:t>Tanggap darurat (acute response)</a:t>
            </a:r>
            <a:endParaRPr sz="2933" dirty="0">
              <a:latin typeface="Calibri"/>
              <a:cs typeface="Calibri"/>
            </a:endParaRPr>
          </a:p>
          <a:p>
            <a:pPr marL="246948" marR="55776">
              <a:lnSpc>
                <a:spcPct val="101725"/>
              </a:lnSpc>
              <a:spcBef>
                <a:spcPts val="645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Pemulihan (recovery)</a:t>
            </a:r>
            <a:endParaRPr sz="2933" dirty="0">
              <a:latin typeface="Calibri"/>
              <a:cs typeface="Calibri"/>
            </a:endParaRPr>
          </a:p>
          <a:p>
            <a:pPr marL="246948" marR="55776">
              <a:lnSpc>
                <a:spcPct val="101725"/>
              </a:lnSpc>
              <a:spcBef>
                <a:spcPts val="640"/>
              </a:spcBef>
            </a:pPr>
            <a:r>
              <a:rPr sz="2933" spc="-7" dirty="0">
                <a:solidFill>
                  <a:srgbClr val="2E2B1F"/>
                </a:solidFill>
                <a:latin typeface="Calibri"/>
                <a:cs typeface="Calibri"/>
              </a:rPr>
              <a:t>Rehabilitasi</a:t>
            </a:r>
            <a:endParaRPr sz="2933" dirty="0">
              <a:latin typeface="Calibri"/>
              <a:cs typeface="Calibri"/>
            </a:endParaRPr>
          </a:p>
          <a:p>
            <a:pPr marL="246948" marR="55776">
              <a:lnSpc>
                <a:spcPct val="101725"/>
              </a:lnSpc>
              <a:spcBef>
                <a:spcPts val="640"/>
              </a:spcBef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Mitigasi</a:t>
            </a:r>
            <a:endParaRPr sz="2933" dirty="0">
              <a:latin typeface="Calibri"/>
              <a:cs typeface="Calibri"/>
            </a:endParaRPr>
          </a:p>
          <a:p>
            <a:pPr marL="246948" marR="55776">
              <a:lnSpc>
                <a:spcPct val="101725"/>
              </a:lnSpc>
              <a:spcBef>
                <a:spcPts val="645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Kesiagaan (preparedness)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6209" y="2209800"/>
            <a:ext cx="1253589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6" dirty="0">
                <a:solidFill>
                  <a:srgbClr val="2E2B1F"/>
                </a:solidFill>
                <a:latin typeface="Calibri"/>
                <a:cs typeface="Calibri"/>
              </a:rPr>
              <a:t>tentang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8429" y="2209800"/>
            <a:ext cx="1330448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4" dirty="0">
                <a:solidFill>
                  <a:srgbClr val="2E2B1F"/>
                </a:solidFill>
                <a:latin typeface="Calibri"/>
                <a:cs typeface="Calibri"/>
              </a:rPr>
              <a:t>tahapan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3171368"/>
            <a:ext cx="374083" cy="3647787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29" marR="1888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  <a:p>
            <a:pPr marL="16933" algn="just">
              <a:lnSpc>
                <a:spcPts val="3580"/>
              </a:lnSpc>
              <a:spcBef>
                <a:spcPts val="597"/>
              </a:spcBef>
            </a:pPr>
            <a:r>
              <a:rPr sz="2933" spc="5" dirty="0">
                <a:solidFill>
                  <a:srgbClr val="A9A47B"/>
                </a:solidFill>
                <a:latin typeface="Calibri"/>
                <a:cs typeface="Calibri"/>
              </a:rPr>
              <a:t>a. </a:t>
            </a:r>
            <a:endParaRPr sz="2933">
              <a:latin typeface="Calibri"/>
              <a:cs typeface="Calibri"/>
            </a:endParaRPr>
          </a:p>
          <a:p>
            <a:pPr marL="16933" algn="just">
              <a:lnSpc>
                <a:spcPts val="3580"/>
              </a:lnSpc>
              <a:spcBef>
                <a:spcPts val="644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b. </a:t>
            </a:r>
            <a:endParaRPr sz="2933">
              <a:latin typeface="Calibri"/>
              <a:cs typeface="Calibri"/>
            </a:endParaRPr>
          </a:p>
          <a:p>
            <a:pPr marL="16933" algn="just">
              <a:lnSpc>
                <a:spcPts val="3580"/>
              </a:lnSpc>
              <a:spcBef>
                <a:spcPts val="644"/>
              </a:spcBef>
            </a:pPr>
            <a:r>
              <a:rPr sz="2933" spc="-5" dirty="0">
                <a:solidFill>
                  <a:srgbClr val="A9A47B"/>
                </a:solidFill>
                <a:latin typeface="Calibri"/>
                <a:cs typeface="Calibri"/>
              </a:rPr>
              <a:t>c. </a:t>
            </a:r>
            <a:endParaRPr sz="2933">
              <a:latin typeface="Calibri"/>
              <a:cs typeface="Calibri"/>
            </a:endParaRPr>
          </a:p>
          <a:p>
            <a:pPr marL="16933" algn="just">
              <a:lnSpc>
                <a:spcPts val="3580"/>
              </a:lnSpc>
              <a:spcBef>
                <a:spcPts val="644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d. </a:t>
            </a:r>
            <a:endParaRPr sz="2933">
              <a:latin typeface="Calibri"/>
              <a:cs typeface="Calibri"/>
            </a:endParaRPr>
          </a:p>
          <a:p>
            <a:pPr marL="16933" algn="just">
              <a:lnSpc>
                <a:spcPts val="3580"/>
              </a:lnSpc>
              <a:spcBef>
                <a:spcPts val="644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e.</a:t>
            </a:r>
            <a:endParaRPr sz="2933">
              <a:latin typeface="Calibri"/>
              <a:cs typeface="Calibri"/>
            </a:endParaRPr>
          </a:p>
          <a:p>
            <a:pPr marL="16933" marR="93223" algn="just">
              <a:lnSpc>
                <a:spcPct val="101725"/>
              </a:lnSpc>
              <a:spcBef>
                <a:spcPts val="764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f.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8779" y="6129663"/>
            <a:ext cx="234069" cy="338667"/>
          </a:xfrm>
          <a:prstGeom prst="rect">
            <a:avLst/>
          </a:prstGeom>
        </p:spPr>
        <p:txBody>
          <a:bodyPr wrap="square" lIns="0" tIns="16087" rIns="0" bIns="0" rtlCol="0">
            <a:noAutofit/>
          </a:bodyPr>
          <a:lstStyle/>
          <a:p>
            <a:pPr marL="16933">
              <a:lnSpc>
                <a:spcPts val="2533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447800" y="1828800"/>
            <a:ext cx="2136093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44" dirty="0">
                <a:solidFill>
                  <a:srgbClr val="675E46"/>
                </a:solidFill>
                <a:latin typeface="Cambria"/>
                <a:cs typeface="Cambria"/>
              </a:rPr>
              <a:t>Triase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0200" y="3285833"/>
            <a:ext cx="219997" cy="940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 marR="20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  <a:p>
            <a:pPr marL="16933">
              <a:lnSpc>
                <a:spcPct val="95825"/>
              </a:lnSpc>
              <a:spcBef>
                <a:spcPts val="681"/>
              </a:spcBef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000" y="3285972"/>
            <a:ext cx="9085700" cy="3558139"/>
          </a:xfrm>
          <a:prstGeom prst="rect">
            <a:avLst/>
          </a:prstGeom>
        </p:spPr>
        <p:txBody>
          <a:bodyPr wrap="square" lIns="0" tIns="20573" rIns="0" bIns="0" rtlCol="0">
            <a:noAutofit/>
          </a:bodyPr>
          <a:lstStyle/>
          <a:p>
            <a:pPr marL="16933" marR="68210">
              <a:lnSpc>
                <a:spcPts val="3240"/>
              </a:lnSpc>
            </a:pPr>
            <a:r>
              <a:rPr sz="2933" spc="-16" dirty="0">
                <a:solidFill>
                  <a:srgbClr val="2E2B1F"/>
                </a:solidFill>
                <a:latin typeface="Calibri"/>
                <a:cs typeface="Calibri"/>
              </a:rPr>
              <a:t>Triase </a:t>
            </a:r>
            <a:r>
              <a:rPr sz="2933" dirty="0">
                <a:solidFill>
                  <a:srgbClr val="2E2B1F"/>
                </a:solidFill>
                <a:latin typeface="Wingdings"/>
                <a:cs typeface="Wingdings"/>
              </a:rPr>
              <a:t></a:t>
            </a:r>
            <a:r>
              <a:rPr sz="2933" spc="-9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933" spc="-16" dirty="0">
                <a:solidFill>
                  <a:srgbClr val="2E2B1F"/>
                </a:solidFill>
                <a:latin typeface="Calibri"/>
                <a:cs typeface="Calibri"/>
              </a:rPr>
              <a:t>Cara pemilihan penderita</a:t>
            </a:r>
            <a:endParaRPr sz="2933" dirty="0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64"/>
              </a:spcBef>
            </a:pPr>
            <a:r>
              <a:rPr sz="2933" spc="27" dirty="0">
                <a:solidFill>
                  <a:srgbClr val="2E2B1F"/>
                </a:solidFill>
                <a:latin typeface="Calibri"/>
                <a:cs typeface="Calibri"/>
              </a:rPr>
              <a:t>Tujuan: mengidentifikasi korban yang perlu segera dikirim</a:t>
            </a:r>
            <a:endParaRPr sz="2933" dirty="0">
              <a:latin typeface="Calibri"/>
              <a:cs typeface="Calibri"/>
            </a:endParaRPr>
          </a:p>
          <a:p>
            <a:pPr marL="16933" marR="68210">
              <a:lnSpc>
                <a:spcPts val="3520"/>
              </a:lnSpc>
              <a:spcBef>
                <a:spcPts val="176"/>
              </a:spcBef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RS dan yang dapat ditunda kemudian</a:t>
            </a:r>
            <a:endParaRPr sz="2933" dirty="0">
              <a:latin typeface="Calibri"/>
              <a:cs typeface="Calibri"/>
            </a:endParaRPr>
          </a:p>
          <a:p>
            <a:pPr marL="16933" marR="68210">
              <a:lnSpc>
                <a:spcPct val="101725"/>
              </a:lnSpc>
              <a:spcBef>
                <a:spcPts val="463"/>
              </a:spcBef>
            </a:pPr>
            <a:r>
              <a:rPr sz="2933" spc="-3" dirty="0">
                <a:solidFill>
                  <a:srgbClr val="2E2B1F"/>
                </a:solidFill>
                <a:latin typeface="Calibri"/>
                <a:cs typeface="Calibri"/>
              </a:rPr>
              <a:t>Triase lapangan dilakukan pada 3 kondisi:</a:t>
            </a:r>
            <a:endParaRPr sz="2933" dirty="0">
              <a:latin typeface="Calibri"/>
              <a:cs typeface="Calibri"/>
            </a:endParaRPr>
          </a:p>
          <a:p>
            <a:pPr marL="322131" marR="68210">
              <a:lnSpc>
                <a:spcPct val="101725"/>
              </a:lnSpc>
              <a:spcBef>
                <a:spcPts val="660"/>
              </a:spcBef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Triase di tempat (triase satu) </a:t>
            </a:r>
            <a:r>
              <a:rPr sz="2933" dirty="0">
                <a:solidFill>
                  <a:srgbClr val="2E2B1F"/>
                </a:solidFill>
                <a:latin typeface="Wingdings"/>
                <a:cs typeface="Wingdings"/>
              </a:rPr>
              <a:t></a:t>
            </a:r>
            <a:r>
              <a:rPr sz="2933" spc="-108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saat kejadian</a:t>
            </a:r>
            <a:endParaRPr sz="2933" dirty="0">
              <a:latin typeface="Calibri"/>
              <a:cs typeface="Calibri"/>
            </a:endParaRPr>
          </a:p>
          <a:p>
            <a:pPr marL="322131" marR="68210">
              <a:lnSpc>
                <a:spcPct val="101725"/>
              </a:lnSpc>
              <a:spcBef>
                <a:spcPts val="645"/>
              </a:spcBef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Triase medik (triase dua) </a:t>
            </a:r>
            <a:r>
              <a:rPr sz="2933" dirty="0">
                <a:solidFill>
                  <a:srgbClr val="2E2B1F"/>
                </a:solidFill>
                <a:latin typeface="Wingdings"/>
                <a:cs typeface="Wingdings"/>
              </a:rPr>
              <a:t></a:t>
            </a:r>
            <a:r>
              <a:rPr sz="2933" spc="-9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pos medis</a:t>
            </a:r>
            <a:endParaRPr sz="2933" dirty="0">
              <a:latin typeface="Calibri"/>
              <a:cs typeface="Calibri"/>
            </a:endParaRPr>
          </a:p>
          <a:p>
            <a:pPr marL="322131" marR="68210">
              <a:lnSpc>
                <a:spcPct val="101725"/>
              </a:lnSpc>
              <a:spcBef>
                <a:spcPts val="640"/>
              </a:spcBef>
            </a:pPr>
            <a:r>
              <a:rPr sz="2933" spc="-21" dirty="0">
                <a:solidFill>
                  <a:srgbClr val="2E2B1F"/>
                </a:solidFill>
                <a:latin typeface="Calibri"/>
                <a:cs typeface="Calibri"/>
              </a:rPr>
              <a:t>Triase Evakuasi (triase tiga) </a:t>
            </a:r>
            <a:r>
              <a:rPr sz="2933" dirty="0">
                <a:solidFill>
                  <a:srgbClr val="2E2B1F"/>
                </a:solidFill>
                <a:latin typeface="Wingdings"/>
                <a:cs typeface="Wingdings"/>
              </a:rPr>
              <a:t></a:t>
            </a:r>
            <a:r>
              <a:rPr sz="2933" spc="-88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933" spc="-21" dirty="0">
                <a:solidFill>
                  <a:srgbClr val="2E2B1F"/>
                </a:solidFill>
                <a:latin typeface="Calibri"/>
                <a:cs typeface="Calibri"/>
              </a:rPr>
              <a:t>dapat dipindahkan ke RS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73121" y="3820428"/>
            <a:ext cx="422379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85" dirty="0">
                <a:solidFill>
                  <a:srgbClr val="2E2B1F"/>
                </a:solidFill>
                <a:latin typeface="Calibri"/>
                <a:cs typeface="Calibri"/>
              </a:rPr>
              <a:t>ke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200" y="4804246"/>
            <a:ext cx="372877" cy="2039865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 marR="55776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  <a:p>
            <a:pPr marL="16933">
              <a:lnSpc>
                <a:spcPct val="101725"/>
              </a:lnSpc>
              <a:spcBef>
                <a:spcPts val="613"/>
              </a:spcBef>
            </a:pPr>
            <a:r>
              <a:rPr sz="2933" spc="5" dirty="0">
                <a:solidFill>
                  <a:srgbClr val="A9A47B"/>
                </a:solidFill>
                <a:latin typeface="Calibri"/>
                <a:cs typeface="Calibri"/>
              </a:rPr>
              <a:t>1.</a:t>
            </a:r>
            <a:endParaRPr sz="2933">
              <a:latin typeface="Calibri"/>
              <a:cs typeface="Calibri"/>
            </a:endParaRPr>
          </a:p>
          <a:p>
            <a:pPr marL="16933" marR="43">
              <a:lnSpc>
                <a:spcPct val="101725"/>
              </a:lnSpc>
              <a:spcBef>
                <a:spcPts val="64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2.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640"/>
              </a:spcBef>
            </a:pPr>
            <a:r>
              <a:rPr sz="2933" spc="5" dirty="0">
                <a:solidFill>
                  <a:srgbClr val="A9A47B"/>
                </a:solidFill>
                <a:latin typeface="Calibri"/>
                <a:cs typeface="Calibri"/>
              </a:rPr>
              <a:t>3.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95800" y="3124200"/>
            <a:ext cx="7477760" cy="584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28600" y="1602019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1624448"/>
            <a:ext cx="8434021" cy="299950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8" dirty="0">
                <a:solidFill>
                  <a:srgbClr val="FF0000"/>
                </a:solidFill>
                <a:latin typeface="Calibri"/>
                <a:cs typeface="Calibri"/>
              </a:rPr>
              <a:t>MERAH</a:t>
            </a:r>
            <a:r>
              <a:rPr sz="2933" spc="8" dirty="0">
                <a:solidFill>
                  <a:srgbClr val="2E2B1F"/>
                </a:solidFill>
                <a:latin typeface="Calibri"/>
                <a:cs typeface="Calibri"/>
              </a:rPr>
              <a:t>: korban-korban yang membutuhkan stabilisasi</a:t>
            </a:r>
            <a:endParaRPr sz="2933" dirty="0">
              <a:latin typeface="Calibri"/>
              <a:cs typeface="Calibri"/>
            </a:endParaRPr>
          </a:p>
          <a:p>
            <a:pPr marL="16933" marR="55776">
              <a:lnSpc>
                <a:spcPts val="3520"/>
              </a:lnSpc>
              <a:spcBef>
                <a:spcPts val="23"/>
              </a:spcBef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(gangguan ABCD) dan korban-korban dengan:</a:t>
            </a:r>
            <a:endParaRPr sz="2933" dirty="0">
              <a:latin typeface="Calibri"/>
              <a:cs typeface="Calibri"/>
            </a:endParaRPr>
          </a:p>
          <a:p>
            <a:pPr marL="16933" marR="4559834">
              <a:lnSpc>
                <a:spcPts val="3580"/>
              </a:lnSpc>
              <a:spcBef>
                <a:spcPts val="469"/>
              </a:spcBef>
            </a:pPr>
            <a:r>
              <a:rPr sz="2933" spc="-13" dirty="0">
                <a:solidFill>
                  <a:srgbClr val="2E2B1F"/>
                </a:solidFill>
                <a:latin typeface="Calibri"/>
                <a:cs typeface="Calibri"/>
              </a:rPr>
              <a:t>Syok oleh berbagai kausa </a:t>
            </a:r>
            <a:endParaRPr sz="2933" dirty="0">
              <a:latin typeface="Calibri"/>
              <a:cs typeface="Calibri"/>
            </a:endParaRPr>
          </a:p>
          <a:p>
            <a:pPr marL="16933" marR="4559834">
              <a:lnSpc>
                <a:spcPts val="3580"/>
              </a:lnSpc>
              <a:spcBef>
                <a:spcPts val="644"/>
              </a:spcBef>
            </a:pPr>
            <a:r>
              <a:rPr sz="2933" spc="-7" dirty="0">
                <a:solidFill>
                  <a:srgbClr val="2E2B1F"/>
                </a:solidFill>
                <a:latin typeface="Calibri"/>
                <a:cs typeface="Calibri"/>
              </a:rPr>
              <a:t>Gangguan pernafasan </a:t>
            </a:r>
            <a:endParaRPr sz="2933" dirty="0">
              <a:latin typeface="Calibri"/>
              <a:cs typeface="Calibri"/>
            </a:endParaRPr>
          </a:p>
          <a:p>
            <a:pPr marL="16933" marR="4559834">
              <a:lnSpc>
                <a:spcPts val="3580"/>
              </a:lnSpc>
              <a:spcBef>
                <a:spcPts val="644"/>
              </a:spcBef>
            </a:pPr>
            <a:r>
              <a:rPr sz="2933" spc="-32" dirty="0">
                <a:solidFill>
                  <a:srgbClr val="2E2B1F"/>
                </a:solidFill>
                <a:latin typeface="Calibri"/>
                <a:cs typeface="Calibri"/>
              </a:rPr>
              <a:t>Trauma kepala</a:t>
            </a:r>
            <a:endParaRPr sz="2933" dirty="0">
              <a:latin typeface="Calibri"/>
              <a:cs typeface="Calibri"/>
            </a:endParaRPr>
          </a:p>
          <a:p>
            <a:pPr marL="16933" marR="55776">
              <a:lnSpc>
                <a:spcPct val="101725"/>
              </a:lnSpc>
              <a:spcBef>
                <a:spcPts val="757"/>
              </a:spcBef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Perdarahan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2437" y="1624447"/>
            <a:ext cx="1078411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segera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2608443"/>
            <a:ext cx="203675" cy="2015507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 marR="185">
              <a:lnSpc>
                <a:spcPts val="3060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487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640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64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990599" y="1968728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5399" y="1991156"/>
            <a:ext cx="8547832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12" dirty="0">
                <a:solidFill>
                  <a:srgbClr val="FFFF00"/>
                </a:solidFill>
                <a:latin typeface="Calibri"/>
                <a:cs typeface="Calibri"/>
              </a:rPr>
              <a:t>KUNING </a:t>
            </a:r>
            <a:r>
              <a:rPr sz="2933" spc="12" dirty="0">
                <a:solidFill>
                  <a:srgbClr val="2E2B1F"/>
                </a:solidFill>
                <a:latin typeface="Calibri"/>
                <a:cs typeface="Calibri"/>
              </a:rPr>
              <a:t>: korban yang memerlukan pengawasan ketat,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2133" y="1991156"/>
            <a:ext cx="973132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tetapi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5400" y="2438400"/>
            <a:ext cx="5681425" cy="3088605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16" dirty="0">
                <a:solidFill>
                  <a:srgbClr val="2E2B1F"/>
                </a:solidFill>
                <a:latin typeface="Calibri"/>
                <a:cs typeface="Calibri"/>
              </a:rPr>
              <a:t>perawatan dapat ditunda sementara.</a:t>
            </a:r>
            <a:endParaRPr sz="2933">
              <a:latin typeface="Calibri"/>
              <a:cs typeface="Calibri"/>
            </a:endParaRPr>
          </a:p>
          <a:p>
            <a:pPr marL="16933" marR="55837">
              <a:lnSpc>
                <a:spcPct val="101725"/>
              </a:lnSpc>
              <a:spcBef>
                <a:spcPts val="485"/>
              </a:spcBef>
            </a:pPr>
            <a:r>
              <a:rPr sz="2933" spc="-19" dirty="0">
                <a:solidFill>
                  <a:srgbClr val="2E2B1F"/>
                </a:solidFill>
                <a:latin typeface="Calibri"/>
                <a:cs typeface="Calibri"/>
              </a:rPr>
              <a:t>Korban dengan risiko syok</a:t>
            </a:r>
            <a:endParaRPr sz="2933">
              <a:latin typeface="Calibri"/>
              <a:cs typeface="Calibri"/>
            </a:endParaRPr>
          </a:p>
          <a:p>
            <a:pPr marL="16933" marR="3512560">
              <a:lnSpc>
                <a:spcPts val="3580"/>
              </a:lnSpc>
              <a:spcBef>
                <a:spcPts val="640"/>
              </a:spcBef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Fraktur </a:t>
            </a:r>
            <a:endParaRPr sz="2933">
              <a:latin typeface="Calibri"/>
              <a:cs typeface="Calibri"/>
            </a:endParaRPr>
          </a:p>
          <a:p>
            <a:pPr marL="16933" marR="3512560">
              <a:lnSpc>
                <a:spcPts val="3580"/>
              </a:lnSpc>
              <a:spcBef>
                <a:spcPts val="644"/>
              </a:spcBef>
            </a:pPr>
            <a:r>
              <a:rPr sz="2933" spc="-16" dirty="0">
                <a:solidFill>
                  <a:srgbClr val="2E2B1F"/>
                </a:solidFill>
                <a:latin typeface="Calibri"/>
                <a:cs typeface="Calibri"/>
              </a:rPr>
              <a:t>Fraktur femur </a:t>
            </a:r>
            <a:endParaRPr sz="2933">
              <a:latin typeface="Calibri"/>
              <a:cs typeface="Calibri"/>
            </a:endParaRPr>
          </a:p>
          <a:p>
            <a:pPr marL="16933" marR="3512560">
              <a:lnSpc>
                <a:spcPts val="3580"/>
              </a:lnSpc>
              <a:spcBef>
                <a:spcPts val="644"/>
              </a:spcBef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Luka bakar</a:t>
            </a:r>
            <a:endParaRPr sz="2933">
              <a:latin typeface="Calibri"/>
              <a:cs typeface="Calibri"/>
            </a:endParaRPr>
          </a:p>
          <a:p>
            <a:pPr marL="16933" marR="55837">
              <a:lnSpc>
                <a:spcPct val="101725"/>
              </a:lnSpc>
              <a:spcBef>
                <a:spcPts val="757"/>
              </a:spcBef>
            </a:pPr>
            <a:r>
              <a:rPr sz="2933" spc="-13" dirty="0">
                <a:solidFill>
                  <a:srgbClr val="2E2B1F"/>
                </a:solidFill>
                <a:latin typeface="Calibri"/>
                <a:cs typeface="Calibri"/>
              </a:rPr>
              <a:t>Gangguan kesadaran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3993" y="2438400"/>
            <a:ext cx="1538967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32" dirty="0">
                <a:solidFill>
                  <a:srgbClr val="2E2B1F"/>
                </a:solidFill>
                <a:latin typeface="Calibri"/>
                <a:cs typeface="Calibri"/>
              </a:rPr>
              <a:t>Termasuk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0185" y="2438400"/>
            <a:ext cx="1124543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dalam: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599" y="2975152"/>
            <a:ext cx="203675" cy="308830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 marR="185">
              <a:lnSpc>
                <a:spcPts val="3060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487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640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64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640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640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399" y="5657732"/>
            <a:ext cx="3357527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7" dirty="0">
                <a:solidFill>
                  <a:srgbClr val="2E2B1F"/>
                </a:solidFill>
                <a:latin typeface="Calibri"/>
                <a:cs typeface="Calibri"/>
              </a:rPr>
              <a:t>Korban dengan status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9045" y="5657732"/>
            <a:ext cx="1607683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tidak jelas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838200" y="2339771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000" y="2362200"/>
            <a:ext cx="9547524" cy="1926167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5" dirty="0">
                <a:solidFill>
                  <a:srgbClr val="00AF50"/>
                </a:solidFill>
                <a:latin typeface="Calibri"/>
                <a:cs typeface="Calibri"/>
              </a:rPr>
              <a:t>HIJAU </a:t>
            </a:r>
            <a:r>
              <a:rPr sz="2933" spc="5" dirty="0">
                <a:solidFill>
                  <a:srgbClr val="2E2B1F"/>
                </a:solidFill>
                <a:latin typeface="Calibri"/>
                <a:cs typeface="Calibri"/>
              </a:rPr>
              <a:t>: kelompok korban yang tidak memerlukan pengobatan</a:t>
            </a:r>
            <a:endParaRPr sz="2933" dirty="0">
              <a:latin typeface="Calibri"/>
              <a:cs typeface="Calibri"/>
            </a:endParaRPr>
          </a:p>
          <a:p>
            <a:pPr marL="16933" marR="55776">
              <a:lnSpc>
                <a:spcPts val="3527"/>
              </a:lnSpc>
              <a:spcBef>
                <a:spcPts val="23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atau pemberian pengobatan dapat ditunda:</a:t>
            </a:r>
            <a:endParaRPr sz="2933" dirty="0">
              <a:latin typeface="Calibri"/>
              <a:cs typeface="Calibri"/>
            </a:endParaRPr>
          </a:p>
          <a:p>
            <a:pPr marL="16933" marR="55776">
              <a:lnSpc>
                <a:spcPct val="101725"/>
              </a:lnSpc>
              <a:spcBef>
                <a:spcPts val="463"/>
              </a:spcBef>
            </a:pPr>
            <a:r>
              <a:rPr sz="2933" spc="-11" dirty="0">
                <a:solidFill>
                  <a:srgbClr val="2E2B1F"/>
                </a:solidFill>
                <a:latin typeface="Calibri"/>
                <a:cs typeface="Calibri"/>
              </a:rPr>
              <a:t>Fraktur minor</a:t>
            </a:r>
            <a:endParaRPr sz="2933" dirty="0">
              <a:latin typeface="Calibri"/>
              <a:cs typeface="Calibri"/>
            </a:endParaRPr>
          </a:p>
          <a:p>
            <a:pPr marL="16933" marR="55776">
              <a:lnSpc>
                <a:spcPct val="101725"/>
              </a:lnSpc>
              <a:spcBef>
                <a:spcPts val="640"/>
              </a:spcBef>
            </a:pPr>
            <a:r>
              <a:rPr sz="2933" spc="-21" dirty="0">
                <a:solidFill>
                  <a:srgbClr val="2E2B1F"/>
                </a:solidFill>
                <a:latin typeface="Calibri"/>
                <a:cs typeface="Calibri"/>
              </a:rPr>
              <a:t>Luka kecil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201" y="3346195"/>
            <a:ext cx="203489" cy="94217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87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00" y="4933120"/>
            <a:ext cx="219997" cy="406128"/>
          </a:xfrm>
          <a:prstGeom prst="rect">
            <a:avLst/>
          </a:prstGeom>
        </p:spPr>
        <p:txBody>
          <a:bodyPr wrap="square" lIns="0" tIns="19896" rIns="0" bIns="0" rtlCol="0">
            <a:noAutofit/>
          </a:bodyPr>
          <a:lstStyle/>
          <a:p>
            <a:pPr marL="16933">
              <a:lnSpc>
                <a:spcPts val="3133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4955574"/>
            <a:ext cx="1100991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45" dirty="0">
                <a:solidFill>
                  <a:srgbClr val="2E2B1F"/>
                </a:solidFill>
                <a:latin typeface="Calibri"/>
                <a:cs typeface="Calibri"/>
              </a:rPr>
              <a:t>HITAM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0618" y="4955574"/>
            <a:ext cx="4746467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: sebagai penanda korban yang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2121" y="4955574"/>
            <a:ext cx="854125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7" dirty="0">
                <a:solidFill>
                  <a:srgbClr val="2E2B1F"/>
                </a:solidFill>
                <a:latin typeface="Calibri"/>
                <a:cs typeface="Calibri"/>
              </a:rPr>
              <a:t>telah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1497" y="4955574"/>
            <a:ext cx="1657859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4" dirty="0">
                <a:solidFill>
                  <a:srgbClr val="2E2B1F"/>
                </a:solidFill>
                <a:latin typeface="Calibri"/>
                <a:cs typeface="Calibri"/>
              </a:rPr>
              <a:t>meninggal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86054" y="4955574"/>
            <a:ext cx="938372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dunia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66800" y="1066800"/>
            <a:ext cx="9243019" cy="2867148"/>
          </a:xfrm>
          <a:prstGeom prst="rect">
            <a:avLst/>
          </a:prstGeom>
        </p:spPr>
        <p:txBody>
          <a:bodyPr wrap="square" lIns="0" tIns="41063" rIns="0" bIns="0" rtlCol="0">
            <a:noAutofit/>
          </a:bodyPr>
          <a:lstStyle/>
          <a:p>
            <a:pPr marL="16933" marR="68210">
              <a:lnSpc>
                <a:spcPts val="6467"/>
              </a:lnSpc>
            </a:pPr>
            <a:r>
              <a:rPr sz="6133" spc="-145" dirty="0">
                <a:solidFill>
                  <a:srgbClr val="675E46"/>
                </a:solidFill>
                <a:latin typeface="Cambria"/>
                <a:cs typeface="Cambria"/>
              </a:rPr>
              <a:t>Pertolongan Pertama</a:t>
            </a:r>
            <a:endParaRPr sz="6133" dirty="0">
              <a:latin typeface="Cambria"/>
              <a:cs typeface="Cambria"/>
            </a:endParaRPr>
          </a:p>
          <a:p>
            <a:pPr marL="169329">
              <a:lnSpc>
                <a:spcPct val="101725"/>
              </a:lnSpc>
              <a:spcBef>
                <a:spcPts val="4325"/>
              </a:spcBef>
            </a:pPr>
            <a:r>
              <a:rPr sz="2933" spc="277" dirty="0">
                <a:solidFill>
                  <a:srgbClr val="A9A47B"/>
                </a:solidFill>
                <a:latin typeface="Arial"/>
                <a:cs typeface="Arial"/>
              </a:rPr>
              <a:t>• </a:t>
            </a: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Dilakukan oleh para sukarelawan, petugas Damkar, Polisi,</a:t>
            </a:r>
            <a:endParaRPr sz="2933" dirty="0">
              <a:latin typeface="Calibri"/>
              <a:cs typeface="Calibri"/>
            </a:endParaRPr>
          </a:p>
          <a:p>
            <a:pPr marL="474121" marR="68210">
              <a:lnSpc>
                <a:spcPts val="3527"/>
              </a:lnSpc>
              <a:spcBef>
                <a:spcPts val="176"/>
              </a:spcBef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tenaga daru unit khusus, tim medis gawat darurat.</a:t>
            </a:r>
            <a:endParaRPr sz="2933" dirty="0">
              <a:latin typeface="Calibri"/>
              <a:cs typeface="Calibri"/>
            </a:endParaRPr>
          </a:p>
          <a:p>
            <a:pPr marL="169329" marR="68210">
              <a:lnSpc>
                <a:spcPct val="101725"/>
              </a:lnSpc>
              <a:spcBef>
                <a:spcPts val="463"/>
              </a:spcBef>
            </a:pPr>
            <a:r>
              <a:rPr sz="2933" spc="277" dirty="0">
                <a:solidFill>
                  <a:srgbClr val="A9A47B"/>
                </a:solidFill>
                <a:latin typeface="Arial"/>
                <a:cs typeface="Arial"/>
              </a:rPr>
              <a:t>• </a:t>
            </a: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Pertolongan pertama dapat dilakukan di lokasi seperti;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4064675"/>
            <a:ext cx="372877" cy="2015404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5" dirty="0">
                <a:solidFill>
                  <a:srgbClr val="A9A47B"/>
                </a:solidFill>
                <a:latin typeface="Calibri"/>
                <a:cs typeface="Calibri"/>
              </a:rPr>
              <a:t>1.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87"/>
              </a:spcBef>
            </a:pPr>
            <a:r>
              <a:rPr sz="2933" spc="5" dirty="0">
                <a:solidFill>
                  <a:srgbClr val="A9A47B"/>
                </a:solidFill>
                <a:latin typeface="Calibri"/>
                <a:cs typeface="Calibri"/>
              </a:rPr>
              <a:t>2.</a:t>
            </a:r>
            <a:endParaRPr sz="2933">
              <a:latin typeface="Calibri"/>
              <a:cs typeface="Calibri"/>
            </a:endParaRPr>
          </a:p>
          <a:p>
            <a:pPr marL="16933" marR="43">
              <a:lnSpc>
                <a:spcPct val="101725"/>
              </a:lnSpc>
              <a:spcBef>
                <a:spcPts val="64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3.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640"/>
              </a:spcBef>
            </a:pPr>
            <a:r>
              <a:rPr sz="2933" spc="5" dirty="0">
                <a:solidFill>
                  <a:srgbClr val="A9A47B"/>
                </a:solidFill>
                <a:latin typeface="Calibri"/>
                <a:cs typeface="Calibri"/>
              </a:rPr>
              <a:t>4.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9206" y="4064675"/>
            <a:ext cx="6803127" cy="2462444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 marR="51277">
              <a:lnSpc>
                <a:spcPts val="3060"/>
              </a:lnSpc>
            </a:pPr>
            <a:r>
              <a:rPr sz="2933" spc="-11" dirty="0">
                <a:solidFill>
                  <a:srgbClr val="2E2B1F"/>
                </a:solidFill>
                <a:latin typeface="Calibri"/>
                <a:cs typeface="Calibri"/>
              </a:rPr>
              <a:t>Lokasi bencana</a:t>
            </a:r>
            <a:endParaRPr sz="2933">
              <a:latin typeface="Calibri"/>
              <a:cs typeface="Calibri"/>
            </a:endParaRPr>
          </a:p>
          <a:p>
            <a:pPr marL="16933" marR="51277">
              <a:lnSpc>
                <a:spcPct val="101725"/>
              </a:lnSpc>
              <a:spcBef>
                <a:spcPts val="487"/>
              </a:spcBef>
            </a:pPr>
            <a:r>
              <a:rPr sz="2933" spc="-24" dirty="0">
                <a:solidFill>
                  <a:srgbClr val="2E2B1F"/>
                </a:solidFill>
                <a:latin typeface="Calibri"/>
                <a:cs typeface="Calibri"/>
              </a:rPr>
              <a:t>Tempat penampungan sementara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ts val="3580"/>
              </a:lnSpc>
              <a:spcBef>
                <a:spcPts val="645"/>
              </a:spcBef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Pada ‘tempat hijau’ dari pos medis lanjutan 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ts val="3580"/>
              </a:lnSpc>
              <a:spcBef>
                <a:spcPts val="289"/>
              </a:spcBef>
            </a:pPr>
            <a:r>
              <a:rPr sz="2933" spc="-23" dirty="0">
                <a:solidFill>
                  <a:srgbClr val="2E2B1F"/>
                </a:solidFill>
                <a:latin typeface="Calibri"/>
                <a:cs typeface="Calibri"/>
              </a:rPr>
              <a:t>Dalam ambulans saat korban dipindahkan ke 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ts val="3580"/>
              </a:lnSpc>
              <a:spcBef>
                <a:spcPts val="289"/>
              </a:spcBef>
            </a:pPr>
            <a:r>
              <a:rPr sz="2933" spc="-17" dirty="0">
                <a:solidFill>
                  <a:srgbClr val="2E2B1F"/>
                </a:solidFill>
                <a:latin typeface="Calibri"/>
                <a:cs typeface="Calibri"/>
              </a:rPr>
              <a:t>kesehatan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7345" y="5674357"/>
            <a:ext cx="1073619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1" dirty="0">
                <a:solidFill>
                  <a:srgbClr val="2E2B1F"/>
                </a:solidFill>
                <a:latin typeface="Calibri"/>
                <a:cs typeface="Calibri"/>
              </a:rPr>
              <a:t>failitas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7827970" y="5183968"/>
            <a:ext cx="4142795" cy="372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747945" y="633817"/>
            <a:ext cx="6334187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28" dirty="0">
                <a:solidFill>
                  <a:srgbClr val="675E46"/>
                </a:solidFill>
                <a:latin typeface="Cambria"/>
                <a:cs typeface="Cambria"/>
              </a:rPr>
              <a:t>Pos Medis Lanjutan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0345" y="1743886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5145" y="1766314"/>
            <a:ext cx="1432933" cy="85276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Didirikan</a:t>
            </a:r>
            <a:endParaRPr sz="2933">
              <a:latin typeface="Calibri"/>
              <a:cs typeface="Calibri"/>
            </a:endParaRPr>
          </a:p>
          <a:p>
            <a:pPr marL="16933" marR="55776">
              <a:lnSpc>
                <a:spcPts val="3520"/>
              </a:lnSpc>
              <a:spcBef>
                <a:spcPts val="23"/>
              </a:spcBef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dengan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55899" y="1766314"/>
            <a:ext cx="836624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pada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11448" y="1766314"/>
            <a:ext cx="1189580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tempat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0056" y="1766314"/>
            <a:ext cx="802900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40551" y="1766314"/>
            <a:ext cx="996520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cukup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54427" y="1766314"/>
            <a:ext cx="932999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dekat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07003" y="1766314"/>
            <a:ext cx="966831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3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94630" y="1766314"/>
            <a:ext cx="1559963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3" dirty="0">
                <a:solidFill>
                  <a:srgbClr val="2E2B1F"/>
                </a:solidFill>
                <a:latin typeface="Calibri"/>
                <a:cs typeface="Calibri"/>
              </a:rPr>
              <a:t>ditempuh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56764" y="2213356"/>
            <a:ext cx="1325593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berjalan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26408" y="2213356"/>
            <a:ext cx="684645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kaki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55464" y="2213356"/>
            <a:ext cx="678113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dari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8424" y="2213356"/>
            <a:ext cx="944724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lokasi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67914" y="2213356"/>
            <a:ext cx="1368605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bencana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1755" y="2213356"/>
            <a:ext cx="1667476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" dirty="0">
                <a:solidFill>
                  <a:srgbClr val="2E2B1F"/>
                </a:solidFill>
                <a:latin typeface="Calibri"/>
                <a:cs typeface="Calibri"/>
              </a:rPr>
              <a:t>(50-100m)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92773" y="2213356"/>
            <a:ext cx="658504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5145" y="2660396"/>
            <a:ext cx="3534664" cy="942677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daerah tersebut harus:</a:t>
            </a:r>
            <a:endParaRPr sz="2933">
              <a:latin typeface="Calibri"/>
              <a:cs typeface="Calibri"/>
            </a:endParaRPr>
          </a:p>
          <a:p>
            <a:pPr marL="16933" marR="55776">
              <a:lnSpc>
                <a:spcPct val="101725"/>
              </a:lnSpc>
              <a:spcBef>
                <a:spcPts val="493"/>
              </a:spcBef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Aman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0346" y="3197350"/>
            <a:ext cx="203489" cy="94217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87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5145" y="3733799"/>
            <a:ext cx="2502189" cy="85276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259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933" spc="-2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dap</a:t>
            </a:r>
            <a:r>
              <a:rPr sz="2933" spc="-2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t  </a:t>
            </a:r>
            <a:r>
              <a:rPr sz="2933" spc="8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933" spc="-33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ses</a:t>
            </a:r>
            <a:endParaRPr sz="2933">
              <a:latin typeface="Calibri"/>
              <a:cs typeface="Calibri"/>
            </a:endParaRPr>
          </a:p>
          <a:p>
            <a:pPr marL="16933" marR="55776">
              <a:lnSpc>
                <a:spcPts val="3520"/>
              </a:lnSpc>
              <a:spcBef>
                <a:spcPts val="23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dilakukan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6200" y="3733800"/>
            <a:ext cx="1434717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langsung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9608" y="3733800"/>
            <a:ext cx="418239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00" dirty="0">
                <a:solidFill>
                  <a:srgbClr val="2E2B1F"/>
                </a:solidFill>
                <a:latin typeface="Calibri"/>
                <a:cs typeface="Calibri"/>
              </a:rPr>
              <a:t>ke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9547" y="3733800"/>
            <a:ext cx="816209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jalan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3194" y="3733800"/>
            <a:ext cx="724776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37" dirty="0">
                <a:solidFill>
                  <a:srgbClr val="2E2B1F"/>
                </a:solidFill>
                <a:latin typeface="Calibri"/>
                <a:cs typeface="Calibri"/>
              </a:rPr>
              <a:t>raya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5403" y="3733800"/>
            <a:ext cx="1186977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tempat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71414" y="3733800"/>
            <a:ext cx="1383515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evakuasi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0346" y="4717286"/>
            <a:ext cx="203489" cy="942509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93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5145" y="4717286"/>
            <a:ext cx="6441848" cy="942509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 marR="55776">
              <a:lnSpc>
                <a:spcPts val="3060"/>
              </a:lnSpc>
            </a:pPr>
            <a:r>
              <a:rPr sz="2933" spc="-16" dirty="0">
                <a:solidFill>
                  <a:srgbClr val="2E2B1F"/>
                </a:solidFill>
                <a:latin typeface="Calibri"/>
                <a:cs typeface="Calibri"/>
              </a:rPr>
              <a:t>Berada dekan dengan pos komando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93"/>
              </a:spcBef>
            </a:pPr>
            <a:r>
              <a:rPr sz="2933" spc="-16" dirty="0">
                <a:solidFill>
                  <a:srgbClr val="2E2B1F"/>
                </a:solidFill>
                <a:latin typeface="Calibri"/>
                <a:cs typeface="Calibri"/>
              </a:rPr>
              <a:t>Berada dalam jangkauan radio komunikasi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345" y="6306573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5146" y="6306712"/>
            <a:ext cx="4158153" cy="428012"/>
          </a:xfrm>
          <a:prstGeom prst="rect">
            <a:avLst/>
          </a:prstGeom>
        </p:spPr>
        <p:txBody>
          <a:bodyPr wrap="square" lIns="0" tIns="20573" rIns="0" bIns="0" rtlCol="0">
            <a:noAutofit/>
          </a:bodyPr>
          <a:lstStyle/>
          <a:p>
            <a:pPr marL="16933">
              <a:lnSpc>
                <a:spcPts val="3240"/>
              </a:lnSpc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Fungsi Pos Medis Lanjut </a:t>
            </a:r>
            <a:r>
              <a:rPr sz="2933" dirty="0">
                <a:solidFill>
                  <a:srgbClr val="2E2B1F"/>
                </a:solidFill>
                <a:latin typeface="Wingdings"/>
                <a:cs typeface="Wingdings"/>
              </a:rPr>
              <a:t></a:t>
            </a:r>
            <a:endParaRPr sz="2933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345" y="6863621"/>
            <a:ext cx="1856924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3T Principle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33400" y="1828800"/>
            <a:ext cx="10680192" cy="660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044787" y="872747"/>
            <a:ext cx="1294277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21" dirty="0">
                <a:solidFill>
                  <a:srgbClr val="675E46"/>
                </a:solidFill>
                <a:latin typeface="Cambria"/>
                <a:cs typeface="Cambria"/>
              </a:rPr>
              <a:t>Pos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254" y="872747"/>
            <a:ext cx="3412564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52" dirty="0">
                <a:solidFill>
                  <a:srgbClr val="675E46"/>
                </a:solidFill>
                <a:latin typeface="Cambria"/>
                <a:cs typeface="Cambria"/>
              </a:rPr>
              <a:t>Pelayanan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7202" y="872747"/>
            <a:ext cx="2080727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05" dirty="0">
                <a:solidFill>
                  <a:srgbClr val="675E46"/>
                </a:solidFill>
                <a:latin typeface="Cambria"/>
                <a:cs typeface="Cambria"/>
              </a:rPr>
              <a:t>Medis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6117" y="872747"/>
            <a:ext cx="2986636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11" dirty="0">
                <a:solidFill>
                  <a:srgbClr val="675E46"/>
                </a:solidFill>
                <a:latin typeface="Cambria"/>
                <a:cs typeface="Cambria"/>
              </a:rPr>
              <a:t>Lanjutan</a:t>
            </a:r>
            <a:endParaRPr sz="6133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48257" y="1546518"/>
            <a:ext cx="42672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027420" y="1565654"/>
            <a:ext cx="4919811" cy="3181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918803" y="5043082"/>
            <a:ext cx="4206409" cy="3329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6231467" y="4814482"/>
            <a:ext cx="4511887" cy="3558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62000" y="609600"/>
            <a:ext cx="3449727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23" dirty="0">
                <a:solidFill>
                  <a:srgbClr val="675E46"/>
                </a:solidFill>
                <a:latin typeface="Cambria"/>
                <a:cs typeface="Cambria"/>
              </a:rPr>
              <a:t>Pengungsi</a:t>
            </a:r>
            <a:endParaRPr sz="6133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62000" y="2743200"/>
            <a:ext cx="10553700" cy="568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171787" y="814885"/>
            <a:ext cx="4656433" cy="1523652"/>
          </a:xfrm>
          <a:prstGeom prst="rect">
            <a:avLst/>
          </a:prstGeom>
        </p:spPr>
        <p:txBody>
          <a:bodyPr wrap="square" lIns="0" tIns="35813" rIns="0" bIns="0" rtlCol="0">
            <a:noAutofit/>
          </a:bodyPr>
          <a:lstStyle/>
          <a:p>
            <a:pPr marL="16933">
              <a:lnSpc>
                <a:spcPts val="5640"/>
              </a:lnSpc>
            </a:pPr>
            <a:r>
              <a:rPr sz="5333" spc="-128" dirty="0">
                <a:solidFill>
                  <a:srgbClr val="675E46"/>
                </a:solidFill>
                <a:latin typeface="Cambria"/>
                <a:cs typeface="Cambria"/>
              </a:rPr>
              <a:t>Alur Pengiriman</a:t>
            </a:r>
            <a:endParaRPr sz="5333">
              <a:latin typeface="Cambria"/>
              <a:cs typeface="Cambria"/>
            </a:endParaRPr>
          </a:p>
          <a:p>
            <a:pPr marL="16933" marR="101556">
              <a:lnSpc>
                <a:spcPts val="6213"/>
              </a:lnSpc>
              <a:spcBef>
                <a:spcPts val="175"/>
              </a:spcBef>
            </a:pPr>
            <a:r>
              <a:rPr sz="5333" spc="-105" dirty="0">
                <a:solidFill>
                  <a:srgbClr val="675E46"/>
                </a:solidFill>
                <a:latin typeface="Cambria"/>
                <a:cs typeface="Cambria"/>
              </a:rPr>
              <a:t>Massal</a:t>
            </a:r>
            <a:endParaRPr sz="5333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1529" y="814884"/>
            <a:ext cx="2180903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129" dirty="0">
                <a:solidFill>
                  <a:srgbClr val="675E46"/>
                </a:solidFill>
                <a:latin typeface="Cambria"/>
                <a:cs typeface="Cambria"/>
              </a:rPr>
              <a:t>Korban</a:t>
            </a:r>
            <a:endParaRPr sz="5333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7820" y="814884"/>
            <a:ext cx="2497209" cy="710928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6933">
              <a:lnSpc>
                <a:spcPts val="5600"/>
              </a:lnSpc>
            </a:pPr>
            <a:r>
              <a:rPr sz="5333" spc="-109" dirty="0">
                <a:solidFill>
                  <a:srgbClr val="675E46"/>
                </a:solidFill>
                <a:latin typeface="Cambria"/>
                <a:cs typeface="Cambria"/>
              </a:rPr>
              <a:t>Bencana</a:t>
            </a:r>
            <a:endParaRPr sz="5333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809412" y="2518111"/>
            <a:ext cx="10432965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914400" y="762000"/>
            <a:ext cx="6892433" cy="643872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137" dirty="0">
                <a:solidFill>
                  <a:srgbClr val="675E46"/>
                </a:solidFill>
                <a:latin typeface="Cambria"/>
                <a:cs typeface="Cambria"/>
              </a:rPr>
              <a:t>Sistem Pelaksanaan Korban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9681" y="762000"/>
            <a:ext cx="2238601" cy="643872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113" dirty="0">
                <a:solidFill>
                  <a:srgbClr val="675E46"/>
                </a:solidFill>
                <a:latin typeface="Cambria"/>
                <a:cs typeface="Cambria"/>
              </a:rPr>
              <a:t>Bencana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399" y="1493849"/>
            <a:ext cx="1825167" cy="643467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105" dirty="0">
                <a:solidFill>
                  <a:srgbClr val="675E46"/>
                </a:solidFill>
                <a:latin typeface="Cambria"/>
                <a:cs typeface="Cambria"/>
              </a:rPr>
              <a:t>Massal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3057" y="1493849"/>
            <a:ext cx="615932" cy="643467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67" dirty="0">
                <a:solidFill>
                  <a:srgbClr val="675E46"/>
                </a:solidFill>
                <a:latin typeface="Cambria"/>
                <a:cs typeface="Cambria"/>
              </a:rPr>
              <a:t>di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4370" y="1493849"/>
            <a:ext cx="1904581" cy="643467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120" dirty="0">
                <a:solidFill>
                  <a:srgbClr val="675E46"/>
                </a:solidFill>
                <a:latin typeface="Cambria"/>
                <a:cs typeface="Cambria"/>
              </a:rPr>
              <a:t>Rumah</a:t>
            </a:r>
            <a:endParaRPr sz="48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2446" y="1493849"/>
            <a:ext cx="1353881" cy="643467"/>
          </a:xfrm>
          <a:prstGeom prst="rect">
            <a:avLst/>
          </a:prstGeom>
        </p:spPr>
        <p:txBody>
          <a:bodyPr wrap="square" lIns="0" tIns="32173" rIns="0" bIns="0" rtlCol="0">
            <a:noAutofit/>
          </a:bodyPr>
          <a:lstStyle/>
          <a:p>
            <a:pPr marL="16933">
              <a:lnSpc>
                <a:spcPts val="5067"/>
              </a:lnSpc>
            </a:pPr>
            <a:r>
              <a:rPr sz="4800" spc="-104" dirty="0">
                <a:solidFill>
                  <a:srgbClr val="675E46"/>
                </a:solidFill>
                <a:latin typeface="Cambria"/>
                <a:cs typeface="Cambria"/>
              </a:rPr>
              <a:t>Sakit</a:t>
            </a:r>
            <a:endParaRPr sz="4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95679" y="1591053"/>
            <a:ext cx="5960533" cy="447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5470990" y="4259795"/>
            <a:ext cx="6158823" cy="461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066800" y="533400"/>
            <a:ext cx="2513209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37" dirty="0">
                <a:solidFill>
                  <a:srgbClr val="675E46"/>
                </a:solidFill>
                <a:latin typeface="Cambria"/>
                <a:cs typeface="Cambria"/>
              </a:rPr>
              <a:t>Korban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4466" y="533400"/>
            <a:ext cx="3474373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19" dirty="0">
                <a:solidFill>
                  <a:srgbClr val="675E46"/>
                </a:solidFill>
                <a:latin typeface="Cambria"/>
                <a:cs typeface="Cambria"/>
              </a:rPr>
              <a:t>Meninggal</a:t>
            </a:r>
            <a:endParaRPr sz="6133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38200" y="760984"/>
            <a:ext cx="4838740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24" dirty="0">
                <a:solidFill>
                  <a:srgbClr val="675E46"/>
                </a:solidFill>
                <a:latin typeface="Cambria"/>
                <a:cs typeface="Cambria"/>
              </a:rPr>
              <a:t>Daftar Pustaka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600" y="2215985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5400" y="2215986"/>
            <a:ext cx="9336315" cy="428151"/>
          </a:xfrm>
          <a:prstGeom prst="rect">
            <a:avLst/>
          </a:prstGeom>
        </p:spPr>
        <p:txBody>
          <a:bodyPr wrap="square" lIns="0" tIns="20573" rIns="0" bIns="0" rtlCol="0">
            <a:noAutofit/>
          </a:bodyPr>
          <a:lstStyle/>
          <a:p>
            <a:pPr marL="16933">
              <a:lnSpc>
                <a:spcPts val="3240"/>
              </a:lnSpc>
            </a:pPr>
            <a:r>
              <a:rPr sz="2933" u="heavy" spc="-8" dirty="0">
                <a:solidFill>
                  <a:srgbClr val="A9A47B"/>
                </a:solidFill>
                <a:latin typeface="Arial"/>
                <a:cs typeface="Arial"/>
              </a:rPr>
              <a:t> </a:t>
            </a:r>
            <a:r>
              <a:rPr sz="2933" u="heavy" dirty="0">
                <a:solidFill>
                  <a:srgbClr val="A9A47B"/>
                </a:solidFill>
                <a:latin typeface="Arial"/>
                <a:cs typeface="Arial"/>
              </a:rPr>
              <a:t>      </a:t>
            </a:r>
            <a:r>
              <a:rPr sz="2933" u="heavy" spc="145" dirty="0">
                <a:solidFill>
                  <a:srgbClr val="A9A47B"/>
                </a:solidFill>
                <a:latin typeface="Arial"/>
                <a:cs typeface="Arial"/>
              </a:rPr>
              <a:t> </a:t>
            </a: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2007.</a:t>
            </a:r>
            <a:r>
              <a:rPr sz="2933" spc="-33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933" spc="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edoman</a:t>
            </a:r>
            <a:r>
              <a:rPr sz="2933" i="1" spc="-11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933" i="1" spc="-239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933" i="1" spc="-5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nis</a:t>
            </a:r>
            <a:r>
              <a:rPr sz="2933" i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933" i="1" spc="-59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933" i="1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nggulang</a:t>
            </a:r>
            <a:r>
              <a:rPr sz="2933" i="1" spc="-12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933" i="1" spc="-24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933" i="1" spc="-33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risis</a:t>
            </a:r>
            <a:r>
              <a:rPr sz="2933" i="1" spc="-8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933" i="1" spc="-67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933" i="1" spc="-12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eh</a:t>
            </a:r>
            <a:r>
              <a:rPr sz="2933" i="1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933" i="1" spc="-39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933" i="1" dirty="0">
                <a:solidFill>
                  <a:srgbClr val="2E2B1F"/>
                </a:solidFill>
                <a:latin typeface="Calibri"/>
                <a:cs typeface="Calibri"/>
              </a:rPr>
              <a:t>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400" y="2685657"/>
            <a:ext cx="8818147" cy="853067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i="1" spc="-8" dirty="0">
                <a:solidFill>
                  <a:srgbClr val="2E2B1F"/>
                </a:solidFill>
                <a:latin typeface="Calibri"/>
                <a:cs typeface="Calibri"/>
              </a:rPr>
              <a:t>Akibat Bencana. </a:t>
            </a: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Jakarta: Departemen Kesehatan Republik</a:t>
            </a:r>
            <a:endParaRPr sz="2933">
              <a:latin typeface="Calibri"/>
              <a:cs typeface="Calibri"/>
            </a:endParaRPr>
          </a:p>
          <a:p>
            <a:pPr marL="16933" marR="55837">
              <a:lnSpc>
                <a:spcPts val="3520"/>
              </a:lnSpc>
              <a:spcBef>
                <a:spcPts val="21"/>
              </a:spcBef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Indonesia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3647021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400" y="3669449"/>
            <a:ext cx="8181983" cy="85276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Amiruddin, Kamal. </a:t>
            </a:r>
            <a:r>
              <a:rPr sz="2933" i="1" spc="-15" dirty="0">
                <a:solidFill>
                  <a:srgbClr val="2E2B1F"/>
                </a:solidFill>
                <a:latin typeface="Calibri"/>
                <a:cs typeface="Calibri"/>
              </a:rPr>
              <a:t>Manajemen Korban Massal. </a:t>
            </a: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Ditjen</a:t>
            </a:r>
            <a:endParaRPr sz="2933">
              <a:latin typeface="Calibri"/>
              <a:cs typeface="Calibri"/>
            </a:endParaRPr>
          </a:p>
          <a:p>
            <a:pPr marL="16933" marR="55776">
              <a:lnSpc>
                <a:spcPts val="3520"/>
              </a:lnSpc>
              <a:spcBef>
                <a:spcPts val="23"/>
              </a:spcBef>
            </a:pPr>
            <a:r>
              <a:rPr sz="2933" spc="-19" dirty="0">
                <a:solidFill>
                  <a:srgbClr val="2E2B1F"/>
                </a:solidFill>
                <a:latin typeface="Calibri"/>
                <a:cs typeface="Calibri"/>
              </a:rPr>
              <a:t>Upaya Kesehatan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8430" y="3672248"/>
            <a:ext cx="750741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Bina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8720" y="834136"/>
            <a:ext cx="740736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866">
              <a:lnSpc>
                <a:spcPts val="1333"/>
              </a:lnSpc>
            </a:pPr>
            <a:endParaRPr sz="1333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10870" y="2065663"/>
            <a:ext cx="5122333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5962227" y="4402463"/>
            <a:ext cx="56896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088815" y="906410"/>
            <a:ext cx="2513209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37" dirty="0">
                <a:solidFill>
                  <a:srgbClr val="675E46"/>
                </a:solidFill>
                <a:latin typeface="Cambria"/>
                <a:cs typeface="Cambria"/>
              </a:rPr>
              <a:t>Korban</a:t>
            </a:r>
            <a:endParaRPr sz="6133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6481" y="906410"/>
            <a:ext cx="1733905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04" dirty="0">
                <a:solidFill>
                  <a:srgbClr val="675E46"/>
                </a:solidFill>
                <a:latin typeface="Cambria"/>
                <a:cs typeface="Cambria"/>
              </a:rPr>
              <a:t>Luka</a:t>
            </a:r>
            <a:endParaRPr sz="6133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8779" y="6129663"/>
            <a:ext cx="234069" cy="338667"/>
          </a:xfrm>
          <a:prstGeom prst="rect">
            <a:avLst/>
          </a:prstGeom>
        </p:spPr>
        <p:txBody>
          <a:bodyPr wrap="square" lIns="0" tIns="16087" rIns="0" bIns="0" rtlCol="0">
            <a:noAutofit/>
          </a:bodyPr>
          <a:lstStyle/>
          <a:p>
            <a:pPr marL="16933">
              <a:lnSpc>
                <a:spcPts val="2533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88999" y="1671597"/>
            <a:ext cx="6096000" cy="3509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6985000" y="1879707"/>
            <a:ext cx="4613148" cy="2535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295400" y="5181600"/>
            <a:ext cx="9639300" cy="364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197187" y="613944"/>
            <a:ext cx="2513209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37" dirty="0">
                <a:solidFill>
                  <a:srgbClr val="675E46"/>
                </a:solidFill>
                <a:latin typeface="Cambria"/>
                <a:cs typeface="Cambria"/>
              </a:rPr>
              <a:t>Korban</a:t>
            </a:r>
            <a:endParaRPr sz="6133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4853" y="613944"/>
            <a:ext cx="1733905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04" dirty="0">
                <a:solidFill>
                  <a:srgbClr val="675E46"/>
                </a:solidFill>
                <a:latin typeface="Cambria"/>
                <a:cs typeface="Cambria"/>
              </a:rPr>
              <a:t>Luka</a:t>
            </a:r>
            <a:endParaRPr sz="6133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077638" y="1504327"/>
            <a:ext cx="6766431" cy="812528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6933">
              <a:lnSpc>
                <a:spcPts val="6400"/>
              </a:lnSpc>
            </a:pPr>
            <a:r>
              <a:rPr sz="6133" spc="-128" dirty="0">
                <a:solidFill>
                  <a:srgbClr val="675E46"/>
                </a:solidFill>
                <a:latin typeface="Cambria"/>
                <a:cs typeface="Cambria"/>
              </a:rPr>
              <a:t>Manajemen Bencana</a:t>
            </a:r>
            <a:endParaRPr sz="6133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1430" y="2981756"/>
            <a:ext cx="219795" cy="405723"/>
          </a:xfrm>
          <a:prstGeom prst="rect">
            <a:avLst/>
          </a:prstGeom>
        </p:spPr>
        <p:txBody>
          <a:bodyPr wrap="square" lIns="0" tIns="19853" rIns="0" bIns="0" rtlCol="0">
            <a:noAutofit/>
          </a:bodyPr>
          <a:lstStyle/>
          <a:p>
            <a:pPr marL="16933">
              <a:lnSpc>
                <a:spcPts val="3127"/>
              </a:lnSpc>
            </a:pPr>
            <a:r>
              <a:rPr sz="2933" dirty="0">
                <a:solidFill>
                  <a:srgbClr val="A9A47B"/>
                </a:solidFill>
                <a:latin typeface="Arial"/>
                <a:cs typeface="Arial"/>
              </a:rPr>
              <a:t>•</a:t>
            </a:r>
            <a:endParaRPr sz="2933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4838" y="2981756"/>
            <a:ext cx="1916347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Serangkaian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9688" y="2981756"/>
            <a:ext cx="1360795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9" dirty="0">
                <a:solidFill>
                  <a:srgbClr val="2E2B1F"/>
                </a:solidFill>
                <a:latin typeface="Calibri"/>
                <a:cs typeface="Calibri"/>
              </a:rPr>
              <a:t>kegiatan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9973" y="2981756"/>
            <a:ext cx="802753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2981" y="2981756"/>
            <a:ext cx="5020463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28" dirty="0">
                <a:solidFill>
                  <a:srgbClr val="2E2B1F"/>
                </a:solidFill>
                <a:latin typeface="Calibri"/>
                <a:cs typeface="Calibri"/>
              </a:rPr>
              <a:t>didesain  untuk  mengendalikan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4839" y="3429000"/>
            <a:ext cx="1050353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situasi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2665" y="3429000"/>
            <a:ext cx="2216207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be</a:t>
            </a: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933" spc="-39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ana  </a:t>
            </a:r>
            <a:r>
              <a:rPr sz="2933" spc="14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4997" y="3429000"/>
            <a:ext cx="1207967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darurat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9287" y="3429000"/>
            <a:ext cx="659187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14599" y="3429000"/>
            <a:ext cx="963997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743" y="3429000"/>
            <a:ext cx="2517373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mempersiapkan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4838" y="3876345"/>
            <a:ext cx="4391527" cy="85276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 marR="7598">
              <a:lnSpc>
                <a:spcPts val="3060"/>
              </a:lnSpc>
            </a:pPr>
            <a:r>
              <a:rPr sz="2933" spc="3" dirty="0">
                <a:solidFill>
                  <a:srgbClr val="2E2B1F"/>
                </a:solidFill>
                <a:latin typeface="Calibri"/>
                <a:cs typeface="Calibri"/>
              </a:rPr>
              <a:t>kerangka  untuk  membantu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ts val="3520"/>
              </a:lnSpc>
              <a:spcBef>
                <a:spcPts val="23"/>
              </a:spcBef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menghindari atau mengatasi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4805" y="3876345"/>
            <a:ext cx="3255657" cy="85276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18530">
              <a:lnSpc>
                <a:spcPts val="3060"/>
              </a:lnSpc>
            </a:pPr>
            <a:r>
              <a:rPr sz="2933" spc="7" dirty="0">
                <a:solidFill>
                  <a:srgbClr val="2E2B1F"/>
                </a:solidFill>
                <a:latin typeface="Calibri"/>
                <a:cs typeface="Calibri"/>
              </a:rPr>
              <a:t>orang  yang  rentan,</a:t>
            </a:r>
            <a:endParaRPr sz="2933">
              <a:latin typeface="Calibri"/>
              <a:cs typeface="Calibri"/>
            </a:endParaRPr>
          </a:p>
          <a:p>
            <a:pPr marL="16933" marR="55776">
              <a:lnSpc>
                <a:spcPts val="3520"/>
              </a:lnSpc>
              <a:spcBef>
                <a:spcPts val="23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dampak bencana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88612" y="3876346"/>
            <a:ext cx="722545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juga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9698" y="3876346"/>
            <a:ext cx="964600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7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8779" y="6129663"/>
            <a:ext cx="234069" cy="338667"/>
          </a:xfrm>
          <a:prstGeom prst="rect">
            <a:avLst/>
          </a:prstGeom>
        </p:spPr>
        <p:txBody>
          <a:bodyPr wrap="square" lIns="0" tIns="16087" rIns="0" bIns="0" rtlCol="0">
            <a:noAutofit/>
          </a:bodyPr>
          <a:lstStyle/>
          <a:p>
            <a:pPr marL="16933">
              <a:lnSpc>
                <a:spcPts val="2533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01142" y="762000"/>
            <a:ext cx="9516065" cy="1883152"/>
          </a:xfrm>
          <a:prstGeom prst="rect">
            <a:avLst/>
          </a:prstGeom>
        </p:spPr>
        <p:txBody>
          <a:bodyPr wrap="square" lIns="0" tIns="41063" rIns="0" bIns="0" rtlCol="0">
            <a:noAutofit/>
          </a:bodyPr>
          <a:lstStyle/>
          <a:p>
            <a:pPr marL="16933">
              <a:lnSpc>
                <a:spcPts val="6467"/>
              </a:lnSpc>
            </a:pPr>
            <a:r>
              <a:rPr sz="6133" spc="-144" dirty="0">
                <a:solidFill>
                  <a:srgbClr val="675E46"/>
                </a:solidFill>
                <a:latin typeface="Cambria"/>
                <a:cs typeface="Cambria"/>
              </a:rPr>
              <a:t>Tujuan Perencanaan Bencana</a:t>
            </a:r>
            <a:endParaRPr sz="6133" dirty="0">
              <a:latin typeface="Cambria"/>
              <a:cs typeface="Cambria"/>
            </a:endParaRPr>
          </a:p>
          <a:p>
            <a:pPr marL="16933" marR="116796">
              <a:lnSpc>
                <a:spcPct val="101725"/>
              </a:lnSpc>
              <a:spcBef>
                <a:spcPts val="4325"/>
              </a:spcBef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(1) Menghindari kerugian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6716" y="2763889"/>
            <a:ext cx="203675" cy="942475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48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8341" y="2776081"/>
            <a:ext cx="8705508" cy="942475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 marR="55776">
              <a:lnSpc>
                <a:spcPts val="3067"/>
              </a:lnSpc>
            </a:pPr>
            <a:r>
              <a:rPr sz="2933" spc="-16" dirty="0">
                <a:solidFill>
                  <a:srgbClr val="2E2B1F"/>
                </a:solidFill>
                <a:latin typeface="Calibri"/>
                <a:cs typeface="Calibri"/>
              </a:rPr>
              <a:t>Pada individu, masyarakt dan negara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85"/>
              </a:spcBef>
            </a:pPr>
            <a:r>
              <a:rPr sz="2933" spc="-13" dirty="0">
                <a:solidFill>
                  <a:srgbClr val="2E2B1F"/>
                </a:solidFill>
                <a:latin typeface="Calibri"/>
                <a:cs typeface="Calibri"/>
              </a:rPr>
              <a:t>Contoh: struktur bangunan dibuat tahan gempa sehingga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8342" y="3759875"/>
            <a:ext cx="1390089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2" dirty="0">
                <a:solidFill>
                  <a:srgbClr val="2E2B1F"/>
                </a:solidFill>
                <a:latin typeface="Calibri"/>
                <a:cs typeface="Calibri"/>
              </a:rPr>
              <a:t>kerugian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4504" y="3759875"/>
            <a:ext cx="3629153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manusia, fisik, ekonomi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2471" y="3759875"/>
            <a:ext cx="4495599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1" dirty="0">
                <a:solidFill>
                  <a:srgbClr val="2E2B1F"/>
                </a:solidFill>
                <a:latin typeface="Calibri"/>
                <a:cs typeface="Calibri"/>
              </a:rPr>
              <a:t>dan lingkungan bisa dihindari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66800" y="914400"/>
            <a:ext cx="9516065" cy="1883152"/>
          </a:xfrm>
          <a:prstGeom prst="rect">
            <a:avLst/>
          </a:prstGeom>
        </p:spPr>
        <p:txBody>
          <a:bodyPr wrap="square" lIns="0" tIns="41063" rIns="0" bIns="0" rtlCol="0">
            <a:noAutofit/>
          </a:bodyPr>
          <a:lstStyle/>
          <a:p>
            <a:pPr marL="16933">
              <a:lnSpc>
                <a:spcPts val="6467"/>
              </a:lnSpc>
            </a:pPr>
            <a:r>
              <a:rPr sz="6133" spc="-144" dirty="0">
                <a:solidFill>
                  <a:srgbClr val="675E46"/>
                </a:solidFill>
                <a:latin typeface="Cambria"/>
                <a:cs typeface="Cambria"/>
              </a:rPr>
              <a:t>Tujuan Perencanaan Bencana</a:t>
            </a:r>
            <a:endParaRPr sz="6133" dirty="0">
              <a:latin typeface="Cambria"/>
              <a:cs typeface="Cambria"/>
            </a:endParaRPr>
          </a:p>
          <a:p>
            <a:pPr marL="16933" marR="116796">
              <a:lnSpc>
                <a:spcPct val="101725"/>
              </a:lnSpc>
              <a:spcBef>
                <a:spcPts val="4325"/>
              </a:spcBef>
            </a:pPr>
            <a:r>
              <a:rPr sz="2933" spc="-9" dirty="0">
                <a:solidFill>
                  <a:srgbClr val="2E2B1F"/>
                </a:solidFill>
                <a:latin typeface="Calibri"/>
                <a:cs typeface="Calibri"/>
              </a:rPr>
              <a:t>(2) Minimalisasi Kerugian</a:t>
            </a:r>
            <a:endParaRPr sz="2933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199" y="2928481"/>
            <a:ext cx="203675" cy="942475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48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3999" y="2928481"/>
            <a:ext cx="5749127" cy="406128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Menyiapkan piranti sebelum bencana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999" y="3465233"/>
            <a:ext cx="1288796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5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8561" y="3465233"/>
            <a:ext cx="5662635" cy="405723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24" dirty="0">
                <a:solidFill>
                  <a:srgbClr val="2E2B1F"/>
                </a:solidFill>
                <a:latin typeface="Calibri"/>
                <a:cs typeface="Calibri"/>
              </a:rPr>
              <a:t>penyebaran damkar, dan sebagainya.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143000" y="990600"/>
            <a:ext cx="9516065" cy="1883152"/>
          </a:xfrm>
          <a:prstGeom prst="rect">
            <a:avLst/>
          </a:prstGeom>
        </p:spPr>
        <p:txBody>
          <a:bodyPr wrap="square" lIns="0" tIns="41063" rIns="0" bIns="0" rtlCol="0">
            <a:noAutofit/>
          </a:bodyPr>
          <a:lstStyle/>
          <a:p>
            <a:pPr marL="16933">
              <a:lnSpc>
                <a:spcPts val="6467"/>
              </a:lnSpc>
            </a:pPr>
            <a:r>
              <a:rPr sz="6133" spc="-144" dirty="0">
                <a:solidFill>
                  <a:srgbClr val="675E46"/>
                </a:solidFill>
                <a:latin typeface="Cambria"/>
                <a:cs typeface="Cambria"/>
              </a:rPr>
              <a:t>Tujuan Perencanaan Bencana</a:t>
            </a:r>
            <a:endParaRPr sz="6133">
              <a:latin typeface="Cambria"/>
              <a:cs typeface="Cambria"/>
            </a:endParaRPr>
          </a:p>
          <a:p>
            <a:pPr marL="16933" marR="116796">
              <a:lnSpc>
                <a:spcPct val="101725"/>
              </a:lnSpc>
              <a:spcBef>
                <a:spcPts val="4325"/>
              </a:spcBef>
            </a:pPr>
            <a:r>
              <a:rPr sz="2933" spc="-8" dirty="0">
                <a:solidFill>
                  <a:srgbClr val="2E2B1F"/>
                </a:solidFill>
                <a:latin typeface="Calibri"/>
                <a:cs typeface="Calibri"/>
              </a:rPr>
              <a:t>(3) Minimalisasi penderitaan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5399" y="3004681"/>
            <a:ext cx="203675" cy="942475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>
              <a:lnSpc>
                <a:spcPts val="3067"/>
              </a:lnSpc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  <a:p>
            <a:pPr marL="16933" marR="185">
              <a:lnSpc>
                <a:spcPct val="101725"/>
              </a:lnSpc>
              <a:spcBef>
                <a:spcPts val="485"/>
              </a:spcBef>
            </a:pPr>
            <a:r>
              <a:rPr sz="2933" dirty="0">
                <a:solidFill>
                  <a:srgbClr val="A9A47B"/>
                </a:solidFill>
                <a:latin typeface="Calibri"/>
                <a:cs typeface="Calibri"/>
              </a:rPr>
              <a:t>-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0199" y="3004681"/>
            <a:ext cx="9327200" cy="942475"/>
          </a:xfrm>
          <a:prstGeom prst="rect">
            <a:avLst/>
          </a:prstGeom>
        </p:spPr>
        <p:txBody>
          <a:bodyPr wrap="square" lIns="0" tIns="19473" rIns="0" bIns="0" rtlCol="0">
            <a:noAutofit/>
          </a:bodyPr>
          <a:lstStyle/>
          <a:p>
            <a:pPr marL="16933" marR="55776">
              <a:lnSpc>
                <a:spcPts val="3067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Pada individu, maysarakat yang terkena bencana</a:t>
            </a:r>
            <a:endParaRPr sz="2933">
              <a:latin typeface="Calibri"/>
              <a:cs typeface="Calibri"/>
            </a:endParaRPr>
          </a:p>
          <a:p>
            <a:pPr marL="16933">
              <a:lnSpc>
                <a:spcPct val="101725"/>
              </a:lnSpc>
              <a:spcBef>
                <a:spcPts val="485"/>
              </a:spcBef>
            </a:pPr>
            <a:r>
              <a:rPr sz="2933" spc="-19" dirty="0">
                <a:solidFill>
                  <a:srgbClr val="2E2B1F"/>
                </a:solidFill>
                <a:latin typeface="Calibri"/>
                <a:cs typeface="Calibri"/>
              </a:rPr>
              <a:t>Masyarakat yang terkena bencana agar dapat bertahan hidup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0200" y="3988475"/>
            <a:ext cx="3813897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dengan cara melepaskan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3077" y="3988475"/>
            <a:ext cx="2725312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spc="-15" dirty="0">
                <a:solidFill>
                  <a:srgbClr val="2E2B1F"/>
                </a:solidFill>
                <a:latin typeface="Calibri"/>
                <a:cs typeface="Calibri"/>
              </a:rPr>
              <a:t>penderitaan yang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4264" y="3988475"/>
            <a:ext cx="1434717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langsung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5301" y="3988475"/>
            <a:ext cx="1194319" cy="405721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6933">
              <a:lnSpc>
                <a:spcPts val="3060"/>
              </a:lnSpc>
            </a:pPr>
            <a:r>
              <a:rPr sz="2933" dirty="0">
                <a:solidFill>
                  <a:srgbClr val="2E2B1F"/>
                </a:solidFill>
                <a:latin typeface="Calibri"/>
                <a:cs typeface="Calibri"/>
              </a:rPr>
              <a:t>dialami</a:t>
            </a:r>
            <a:endParaRPr sz="2933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</Template>
  <TotalTime>19</TotalTime>
  <Words>794</Words>
  <Application>Microsoft Macintosh PowerPoint</Application>
  <PresentationFormat>Custom</PresentationFormat>
  <Paragraphs>317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Cambria</vt:lpstr>
      <vt:lpstr>Times New Roman</vt:lpstr>
      <vt:lpstr>Wingdings</vt:lpstr>
      <vt:lpstr>Arial</vt:lpstr>
      <vt:lpstr>Calibri</vt:lpstr>
      <vt:lpstr>Template PPT UEU Pertemuan 1 - Copy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2018-07-04T04:51:14Z</dcterms:modified>
</cp:coreProperties>
</file>