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3" r:id="rId2"/>
    <p:sldId id="257" r:id="rId3"/>
    <p:sldId id="266" r:id="rId4"/>
    <p:sldId id="267" r:id="rId5"/>
    <p:sldId id="258" r:id="rId6"/>
    <p:sldId id="268" r:id="rId7"/>
    <p:sldId id="269" r:id="rId8"/>
    <p:sldId id="270" r:id="rId9"/>
    <p:sldId id="271" r:id="rId10"/>
    <p:sldId id="259" r:id="rId11"/>
    <p:sldId id="260" r:id="rId12"/>
    <p:sldId id="261" r:id="rId13"/>
    <p:sldId id="262" r:id="rId14"/>
    <p:sldId id="265" r:id="rId15"/>
    <p:sldId id="263" r:id="rId16"/>
    <p:sldId id="264"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78" y="-6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D763724C-E7A2-4A6D-A4BD-CDB6C1C03172}" type="datetimeFigureOut">
              <a:rPr lang="en-US" smtClean="0"/>
              <a:t>4/4/2018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04A3A10D-7D5E-4932-A76F-CD1632FD3D96}" type="slidenum">
              <a:rPr lang="en-US" smtClean="0"/>
              <a:t>‹#›</a:t>
            </a:fld>
            <a:endParaRPr lang="en-US"/>
          </a:p>
        </p:txBody>
      </p:sp>
    </p:spTree>
    <p:extLst>
      <p:ext uri="{BB962C8B-B14F-4D97-AF65-F5344CB8AC3E}">
        <p14:creationId xmlns:p14="http://schemas.microsoft.com/office/powerpoint/2010/main" val="1615834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D763724C-E7A2-4A6D-A4BD-CDB6C1C03172}" type="datetimeFigureOut">
              <a:rPr lang="en-US" smtClean="0"/>
              <a:t>4/4/2018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04A3A10D-7D5E-4932-A76F-CD1632FD3D96}" type="slidenum">
              <a:rPr lang="en-US" smtClean="0"/>
              <a:t>‹#›</a:t>
            </a:fld>
            <a:endParaRPr lang="en-US"/>
          </a:p>
        </p:txBody>
      </p:sp>
    </p:spTree>
    <p:extLst>
      <p:ext uri="{BB962C8B-B14F-4D97-AF65-F5344CB8AC3E}">
        <p14:creationId xmlns:p14="http://schemas.microsoft.com/office/powerpoint/2010/main" val="210595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D763724C-E7A2-4A6D-A4BD-CDB6C1C03172}" type="datetimeFigureOut">
              <a:rPr lang="en-US" smtClean="0"/>
              <a:t>4/4/2018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04A3A10D-7D5E-4932-A76F-CD1632FD3D96}" type="slidenum">
              <a:rPr lang="en-US" smtClean="0"/>
              <a:t>‹#›</a:t>
            </a:fld>
            <a:endParaRPr lang="en-US"/>
          </a:p>
        </p:txBody>
      </p:sp>
    </p:spTree>
    <p:extLst>
      <p:ext uri="{BB962C8B-B14F-4D97-AF65-F5344CB8AC3E}">
        <p14:creationId xmlns:p14="http://schemas.microsoft.com/office/powerpoint/2010/main" val="174507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D763724C-E7A2-4A6D-A4BD-CDB6C1C03172}" type="datetimeFigureOut">
              <a:rPr lang="en-US" smtClean="0"/>
              <a:t>4/4/2018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04A3A10D-7D5E-4932-A76F-CD1632FD3D96}" type="slidenum">
              <a:rPr lang="en-US" smtClean="0"/>
              <a:t>‹#›</a:t>
            </a:fld>
            <a:endParaRPr lang="en-US"/>
          </a:p>
        </p:txBody>
      </p:sp>
    </p:spTree>
    <p:extLst>
      <p:ext uri="{BB962C8B-B14F-4D97-AF65-F5344CB8AC3E}">
        <p14:creationId xmlns:p14="http://schemas.microsoft.com/office/powerpoint/2010/main" val="2131407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D763724C-E7A2-4A6D-A4BD-CDB6C1C03172}" type="datetimeFigureOut">
              <a:rPr lang="en-US" smtClean="0"/>
              <a:t>4/4/2018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04A3A10D-7D5E-4932-A76F-CD1632FD3D96}" type="slidenum">
              <a:rPr lang="en-US" smtClean="0"/>
              <a:t>‹#›</a:t>
            </a:fld>
            <a:endParaRPr lang="en-US"/>
          </a:p>
        </p:txBody>
      </p:sp>
    </p:spTree>
    <p:extLst>
      <p:ext uri="{BB962C8B-B14F-4D97-AF65-F5344CB8AC3E}">
        <p14:creationId xmlns:p14="http://schemas.microsoft.com/office/powerpoint/2010/main" val="1197503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D763724C-E7A2-4A6D-A4BD-CDB6C1C03172}" type="datetimeFigureOut">
              <a:rPr lang="en-US" smtClean="0"/>
              <a:t>4/4/2018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04A3A10D-7D5E-4932-A76F-CD1632FD3D96}" type="slidenum">
              <a:rPr lang="en-US" smtClean="0"/>
              <a:t>‹#›</a:t>
            </a:fld>
            <a:endParaRPr lang="en-US"/>
          </a:p>
        </p:txBody>
      </p:sp>
    </p:spTree>
    <p:extLst>
      <p:ext uri="{BB962C8B-B14F-4D97-AF65-F5344CB8AC3E}">
        <p14:creationId xmlns:p14="http://schemas.microsoft.com/office/powerpoint/2010/main" val="214788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D763724C-E7A2-4A6D-A4BD-CDB6C1C03172}" type="datetimeFigureOut">
              <a:rPr lang="en-US" smtClean="0"/>
              <a:t>4/4/2018</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04A3A10D-7D5E-4932-A76F-CD1632FD3D96}" type="slidenum">
              <a:rPr lang="en-US" smtClean="0"/>
              <a:t>‹#›</a:t>
            </a:fld>
            <a:endParaRPr lang="en-US"/>
          </a:p>
        </p:txBody>
      </p:sp>
    </p:spTree>
    <p:extLst>
      <p:ext uri="{BB962C8B-B14F-4D97-AF65-F5344CB8AC3E}">
        <p14:creationId xmlns:p14="http://schemas.microsoft.com/office/powerpoint/2010/main" val="2030427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D763724C-E7A2-4A6D-A4BD-CDB6C1C03172}" type="datetimeFigureOut">
              <a:rPr lang="en-US" smtClean="0"/>
              <a:t>4/4/2018</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04A3A10D-7D5E-4932-A76F-CD1632FD3D96}" type="slidenum">
              <a:rPr lang="en-US" smtClean="0"/>
              <a:t>‹#›</a:t>
            </a:fld>
            <a:endParaRPr lang="en-US"/>
          </a:p>
        </p:txBody>
      </p:sp>
    </p:spTree>
    <p:extLst>
      <p:ext uri="{BB962C8B-B14F-4D97-AF65-F5344CB8AC3E}">
        <p14:creationId xmlns:p14="http://schemas.microsoft.com/office/powerpoint/2010/main" val="1650892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D763724C-E7A2-4A6D-A4BD-CDB6C1C03172}" type="datetimeFigureOut">
              <a:rPr lang="en-US" smtClean="0"/>
              <a:t>4/4/2018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04A3A10D-7D5E-4932-A76F-CD1632FD3D96}" type="slidenum">
              <a:rPr lang="en-US" smtClean="0"/>
              <a:t>‹#›</a:t>
            </a:fld>
            <a:endParaRPr lang="en-US"/>
          </a:p>
        </p:txBody>
      </p:sp>
    </p:spTree>
    <p:extLst>
      <p:ext uri="{BB962C8B-B14F-4D97-AF65-F5344CB8AC3E}">
        <p14:creationId xmlns:p14="http://schemas.microsoft.com/office/powerpoint/2010/main" val="152400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D763724C-E7A2-4A6D-A4BD-CDB6C1C03172}" type="datetimeFigureOut">
              <a:rPr lang="en-US" smtClean="0"/>
              <a:t>4/4/2018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04A3A10D-7D5E-4932-A76F-CD1632FD3D96}" type="slidenum">
              <a:rPr lang="en-US" smtClean="0"/>
              <a:t>‹#›</a:t>
            </a:fld>
            <a:endParaRPr lang="en-US"/>
          </a:p>
        </p:txBody>
      </p:sp>
    </p:spTree>
    <p:extLst>
      <p:ext uri="{BB962C8B-B14F-4D97-AF65-F5344CB8AC3E}">
        <p14:creationId xmlns:p14="http://schemas.microsoft.com/office/powerpoint/2010/main" val="280419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D763724C-E7A2-4A6D-A4BD-CDB6C1C03172}" type="datetimeFigureOut">
              <a:rPr lang="en-US" smtClean="0"/>
              <a:t>4/4/2018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fld id="{04A3A10D-7D5E-4932-A76F-CD1632FD3D96}" type="slidenum">
              <a:rPr lang="en-US" smtClean="0"/>
              <a:t>‹#›</a:t>
            </a:fld>
            <a:endParaRPr lang="en-US"/>
          </a:p>
        </p:txBody>
      </p:sp>
    </p:spTree>
    <p:extLst>
      <p:ext uri="{BB962C8B-B14F-4D97-AF65-F5344CB8AC3E}">
        <p14:creationId xmlns:p14="http://schemas.microsoft.com/office/powerpoint/2010/main" val="80956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505200" y="3745122"/>
            <a:ext cx="5867400" cy="993775"/>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err="1" smtClean="0"/>
              <a:t>Konsep</a:t>
            </a:r>
            <a:r>
              <a:rPr lang="en-US" dirty="0" smtClean="0"/>
              <a:t> </a:t>
            </a:r>
            <a:r>
              <a:rPr lang="en-US" dirty="0" err="1" smtClean="0"/>
              <a:t>Manajemen</a:t>
            </a:r>
            <a:r>
              <a:rPr lang="en-US" dirty="0" smtClean="0"/>
              <a:t> </a:t>
            </a:r>
            <a:r>
              <a:rPr lang="en-US" dirty="0" err="1" smtClean="0"/>
              <a:t>Bencana</a:t>
            </a:r>
            <a:r>
              <a:rPr lang="en-US" dirty="0" smtClean="0"/>
              <a:t> </a:t>
            </a:r>
            <a:endParaRPr lang="en-US" dirty="0"/>
          </a:p>
        </p:txBody>
      </p:sp>
    </p:spTree>
    <p:extLst>
      <p:ext uri="{BB962C8B-B14F-4D97-AF65-F5344CB8AC3E}">
        <p14:creationId xmlns:p14="http://schemas.microsoft.com/office/powerpoint/2010/main" val="332448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err="1" smtClean="0"/>
              <a:t>Jenis</a:t>
            </a:r>
            <a:r>
              <a:rPr lang="en-US" dirty="0" smtClean="0"/>
              <a:t> </a:t>
            </a:r>
            <a:r>
              <a:rPr lang="en-US" dirty="0" err="1" smtClean="0"/>
              <a:t>Bencana</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Bencana</a:t>
            </a:r>
            <a:r>
              <a:rPr lang="en-US" dirty="0" smtClean="0"/>
              <a:t> </a:t>
            </a:r>
            <a:r>
              <a:rPr lang="en-US" dirty="0" err="1" smtClean="0"/>
              <a:t>Alam</a:t>
            </a:r>
            <a:r>
              <a:rPr lang="en-US" dirty="0" smtClean="0"/>
              <a:t> </a:t>
            </a:r>
          </a:p>
          <a:p>
            <a:pPr marL="114300" indent="0">
              <a:buNone/>
            </a:pPr>
            <a:endParaRPr lang="en-US" dirty="0"/>
          </a:p>
          <a:p>
            <a:pPr marL="114300" indent="0">
              <a:buNone/>
            </a:pPr>
            <a:endParaRPr lang="en-US" dirty="0" smtClean="0"/>
          </a:p>
          <a:p>
            <a:pPr marL="114300" indent="0">
              <a:buNone/>
            </a:pPr>
            <a:endParaRPr lang="en-US" dirty="0" smtClean="0"/>
          </a:p>
          <a:p>
            <a:pPr marL="114300" indent="0">
              <a:buNone/>
            </a:pPr>
            <a:endParaRPr lang="en-US" dirty="0"/>
          </a:p>
          <a:p>
            <a:r>
              <a:rPr lang="en-US" dirty="0" err="1" smtClean="0"/>
              <a:t>Bancana</a:t>
            </a:r>
            <a:r>
              <a:rPr lang="en-US" dirty="0" smtClean="0"/>
              <a:t> </a:t>
            </a:r>
            <a:r>
              <a:rPr lang="en-US" dirty="0" err="1" smtClean="0"/>
              <a:t>Teknologi</a:t>
            </a:r>
            <a:endParaRPr lang="en-US" dirty="0" smtClean="0"/>
          </a:p>
          <a:p>
            <a:endParaRPr lang="en-US" dirty="0"/>
          </a:p>
          <a:p>
            <a:endParaRPr lang="en-US" dirty="0" smtClean="0"/>
          </a:p>
          <a:p>
            <a:endParaRPr lang="en-US" dirty="0" smtClean="0"/>
          </a:p>
          <a:p>
            <a:r>
              <a:rPr lang="en-US" dirty="0" err="1" smtClean="0"/>
              <a:t>Kegawatdaruratan</a:t>
            </a:r>
            <a:r>
              <a:rPr lang="en-US" dirty="0" smtClean="0"/>
              <a:t> </a:t>
            </a:r>
            <a:r>
              <a:rPr lang="en-US" dirty="0" err="1" smtClean="0"/>
              <a:t>Komplex</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752600"/>
            <a:ext cx="1763619" cy="129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379840"/>
            <a:ext cx="1768509"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5029200"/>
            <a:ext cx="1905000" cy="1418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40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dirty="0" err="1" smtClean="0"/>
              <a:t>Bencana</a:t>
            </a:r>
            <a:r>
              <a:rPr lang="en-US" dirty="0" smtClean="0"/>
              <a:t> di Indonesia (2004)</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6934200" cy="4949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80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083"/>
            <a:ext cx="8229600" cy="731838"/>
          </a:xfrm>
        </p:spPr>
        <p:txBody>
          <a:bodyPr/>
          <a:lstStyle/>
          <a:p>
            <a:r>
              <a:rPr lang="en-US" dirty="0" err="1" smtClean="0"/>
              <a:t>Bencana</a:t>
            </a:r>
            <a:r>
              <a:rPr lang="en-US" dirty="0" smtClean="0"/>
              <a:t> di Indonesia (2005)</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4308"/>
            <a:ext cx="7391400" cy="510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50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dirty="0" err="1" smtClean="0"/>
              <a:t>Akibat</a:t>
            </a:r>
            <a:r>
              <a:rPr lang="en-US" dirty="0" smtClean="0"/>
              <a:t> </a:t>
            </a:r>
            <a:r>
              <a:rPr lang="en-US" dirty="0" err="1" smtClean="0"/>
              <a:t>Bencana</a:t>
            </a:r>
            <a:endParaRPr lang="en-US" dirty="0"/>
          </a:p>
        </p:txBody>
      </p:sp>
      <p:sp>
        <p:nvSpPr>
          <p:cNvPr id="3" name="Content Placeholder 2"/>
          <p:cNvSpPr>
            <a:spLocks noGrp="1"/>
          </p:cNvSpPr>
          <p:nvPr>
            <p:ph idx="1"/>
          </p:nvPr>
        </p:nvSpPr>
        <p:spPr>
          <a:xfrm>
            <a:off x="457200" y="1600200"/>
            <a:ext cx="3276600" cy="4800600"/>
          </a:xfrm>
        </p:spPr>
        <p:txBody>
          <a:bodyPr>
            <a:noAutofit/>
          </a:bodyPr>
          <a:lstStyle/>
          <a:p>
            <a:r>
              <a:rPr lang="en-US" sz="2000" dirty="0" err="1" smtClean="0"/>
              <a:t>Fungsi</a:t>
            </a:r>
            <a:r>
              <a:rPr lang="en-US" sz="2000" dirty="0" smtClean="0"/>
              <a:t> normal </a:t>
            </a:r>
            <a:r>
              <a:rPr lang="en-US" sz="2000" dirty="0" err="1" smtClean="0"/>
              <a:t>dan</a:t>
            </a:r>
            <a:r>
              <a:rPr lang="en-US" sz="2000" dirty="0" smtClean="0"/>
              <a:t> </a:t>
            </a:r>
            <a:r>
              <a:rPr lang="en-US" sz="2000" dirty="0" err="1" smtClean="0"/>
              <a:t>kehidupan</a:t>
            </a:r>
            <a:r>
              <a:rPr lang="en-US" sz="2000" dirty="0" smtClean="0"/>
              <a:t> </a:t>
            </a:r>
            <a:r>
              <a:rPr lang="en-US" sz="2000" dirty="0" err="1" smtClean="0"/>
              <a:t>masyarakat</a:t>
            </a:r>
            <a:r>
              <a:rPr lang="en-US" sz="2000" dirty="0" smtClean="0"/>
              <a:t> </a:t>
            </a:r>
            <a:r>
              <a:rPr lang="en-US" sz="2000" dirty="0" err="1" smtClean="0"/>
              <a:t>terganggu</a:t>
            </a:r>
            <a:endParaRPr lang="en-US" sz="2000" dirty="0" smtClean="0"/>
          </a:p>
          <a:p>
            <a:r>
              <a:rPr lang="en-US" sz="2000" dirty="0" err="1" smtClean="0"/>
              <a:t>Bencana</a:t>
            </a:r>
            <a:r>
              <a:rPr lang="en-US" sz="2000" dirty="0" smtClean="0"/>
              <a:t> </a:t>
            </a:r>
            <a:r>
              <a:rPr lang="en-US" sz="2000" dirty="0" err="1" smtClean="0"/>
              <a:t>melampaui</a:t>
            </a:r>
            <a:r>
              <a:rPr lang="en-US" sz="2000" dirty="0" smtClean="0"/>
              <a:t> </a:t>
            </a:r>
            <a:r>
              <a:rPr lang="en-US" sz="2000" dirty="0" err="1" smtClean="0"/>
              <a:t>kemampuan</a:t>
            </a:r>
            <a:r>
              <a:rPr lang="en-US" sz="2000" dirty="0" smtClean="0"/>
              <a:t> </a:t>
            </a:r>
            <a:r>
              <a:rPr lang="en-US" sz="2000" dirty="0" err="1" smtClean="0"/>
              <a:t>mekanisme</a:t>
            </a:r>
            <a:r>
              <a:rPr lang="en-US" sz="2000" dirty="0" smtClean="0"/>
              <a:t> </a:t>
            </a:r>
            <a:r>
              <a:rPr lang="en-US" sz="2000" dirty="0" err="1" smtClean="0"/>
              <a:t>masyarakat</a:t>
            </a:r>
            <a:r>
              <a:rPr lang="en-US" sz="2000" dirty="0" smtClean="0"/>
              <a:t> </a:t>
            </a:r>
            <a:r>
              <a:rPr lang="en-US" sz="2000" dirty="0" err="1" smtClean="0"/>
              <a:t>untuk</a:t>
            </a:r>
            <a:r>
              <a:rPr lang="en-US" sz="2000" dirty="0" smtClean="0"/>
              <a:t> </a:t>
            </a:r>
            <a:r>
              <a:rPr lang="en-US" sz="2000" dirty="0" err="1" smtClean="0"/>
              <a:t>mengatasinya</a:t>
            </a:r>
            <a:endParaRPr lang="en-US" sz="2000" dirty="0" smtClean="0"/>
          </a:p>
          <a:p>
            <a:r>
              <a:rPr lang="en-US" sz="2000" dirty="0" err="1" smtClean="0"/>
              <a:t>Gangguan</a:t>
            </a:r>
            <a:r>
              <a:rPr lang="en-US" sz="2000" dirty="0" smtClean="0"/>
              <a:t> yang </a:t>
            </a:r>
            <a:r>
              <a:rPr lang="en-US" sz="2000" dirty="0" err="1" smtClean="0"/>
              <a:t>mengakibatkan</a:t>
            </a:r>
            <a:r>
              <a:rPr lang="en-US" sz="2000" dirty="0" smtClean="0"/>
              <a:t> </a:t>
            </a:r>
            <a:r>
              <a:rPr lang="en-US" sz="2000" dirty="0" err="1" smtClean="0"/>
              <a:t>bencana</a:t>
            </a:r>
            <a:r>
              <a:rPr lang="en-US" sz="2000" dirty="0" smtClean="0"/>
              <a:t> </a:t>
            </a:r>
            <a:r>
              <a:rPr lang="en-US" sz="2000" dirty="0" err="1" smtClean="0"/>
              <a:t>menyebabkan</a:t>
            </a:r>
            <a:r>
              <a:rPr lang="en-US" sz="2000" dirty="0" smtClean="0"/>
              <a:t> </a:t>
            </a:r>
            <a:r>
              <a:rPr lang="en-US" sz="2000" dirty="0" err="1" smtClean="0"/>
              <a:t>kemampuan</a:t>
            </a:r>
            <a:r>
              <a:rPr lang="en-US" sz="2000" dirty="0" smtClean="0"/>
              <a:t> </a:t>
            </a:r>
            <a:r>
              <a:rPr lang="en-US" sz="2000" dirty="0" err="1" smtClean="0"/>
              <a:t>untuk</a:t>
            </a:r>
            <a:r>
              <a:rPr lang="en-US" sz="2000" dirty="0" smtClean="0"/>
              <a:t> </a:t>
            </a:r>
            <a:r>
              <a:rPr lang="en-US" sz="2000" dirty="0" err="1" smtClean="0"/>
              <a:t>berfungsi</a:t>
            </a:r>
            <a:r>
              <a:rPr lang="en-US" sz="2000" dirty="0" smtClean="0"/>
              <a:t> normal </a:t>
            </a:r>
            <a:r>
              <a:rPr lang="en-US" sz="2000" dirty="0" err="1" smtClean="0"/>
              <a:t>dengan</a:t>
            </a:r>
            <a:r>
              <a:rPr lang="en-US" sz="2000" dirty="0" smtClean="0"/>
              <a:t> </a:t>
            </a:r>
            <a:r>
              <a:rPr lang="en-US" sz="2000" dirty="0" err="1" smtClean="0"/>
              <a:t>bantuan</a:t>
            </a:r>
            <a:r>
              <a:rPr lang="en-US" sz="2000" dirty="0" smtClean="0"/>
              <a:t> </a:t>
            </a:r>
            <a:r>
              <a:rPr lang="en-US" sz="2000" dirty="0" err="1" smtClean="0"/>
              <a:t>dari</a:t>
            </a:r>
            <a:r>
              <a:rPr lang="en-US" sz="2000" dirty="0" smtClean="0"/>
              <a:t> </a:t>
            </a:r>
            <a:r>
              <a:rPr lang="en-US" sz="2000" dirty="0" err="1" smtClean="0"/>
              <a:t>luar</a:t>
            </a:r>
            <a:endParaRPr lang="en-US" sz="2000" dirty="0"/>
          </a:p>
        </p:txBody>
      </p:sp>
      <p:sp>
        <p:nvSpPr>
          <p:cNvPr id="4" name="Content Placeholder 2"/>
          <p:cNvSpPr txBox="1">
            <a:spLocks/>
          </p:cNvSpPr>
          <p:nvPr/>
        </p:nvSpPr>
        <p:spPr>
          <a:xfrm>
            <a:off x="4876800" y="1600200"/>
            <a:ext cx="3276600" cy="480060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000" dirty="0" err="1" smtClean="0"/>
              <a:t>Kematian</a:t>
            </a:r>
            <a:r>
              <a:rPr lang="en-US" sz="2000" dirty="0" smtClean="0"/>
              <a:t> </a:t>
            </a:r>
            <a:r>
              <a:rPr lang="en-US" sz="2000" dirty="0" err="1" smtClean="0"/>
              <a:t>dan</a:t>
            </a:r>
            <a:r>
              <a:rPr lang="en-US" sz="2000" dirty="0" smtClean="0"/>
              <a:t> </a:t>
            </a:r>
            <a:r>
              <a:rPr lang="en-US" sz="2000" dirty="0" err="1" smtClean="0"/>
              <a:t>kecacatan</a:t>
            </a:r>
            <a:endParaRPr lang="en-US" sz="2000" dirty="0"/>
          </a:p>
          <a:p>
            <a:r>
              <a:rPr lang="en-US" sz="2000" dirty="0" err="1" smtClean="0"/>
              <a:t>Kerugian</a:t>
            </a:r>
            <a:r>
              <a:rPr lang="en-US" sz="2000" dirty="0" smtClean="0"/>
              <a:t> </a:t>
            </a:r>
            <a:r>
              <a:rPr lang="en-US" sz="2000" dirty="0" err="1" smtClean="0"/>
              <a:t>infrastruktur</a:t>
            </a:r>
            <a:r>
              <a:rPr lang="en-US" sz="2000" dirty="0" smtClean="0"/>
              <a:t> </a:t>
            </a:r>
            <a:r>
              <a:rPr lang="en-US" sz="2000" dirty="0" err="1" smtClean="0"/>
              <a:t>dan</a:t>
            </a:r>
            <a:r>
              <a:rPr lang="en-US" sz="2000" dirty="0" smtClean="0"/>
              <a:t> </a:t>
            </a:r>
            <a:r>
              <a:rPr lang="en-US" sz="2000" dirty="0" err="1" smtClean="0"/>
              <a:t>bekalan</a:t>
            </a:r>
            <a:r>
              <a:rPr lang="en-US" sz="2000" dirty="0" smtClean="0"/>
              <a:t> (</a:t>
            </a:r>
            <a:r>
              <a:rPr lang="en-US" sz="2000" dirty="0" err="1" smtClean="0"/>
              <a:t>akibat</a:t>
            </a:r>
            <a:r>
              <a:rPr lang="en-US" sz="2000" dirty="0" smtClean="0"/>
              <a:t> </a:t>
            </a:r>
            <a:r>
              <a:rPr lang="en-US" sz="2000" dirty="0" err="1" smtClean="0"/>
              <a:t>langsung</a:t>
            </a:r>
            <a:r>
              <a:rPr lang="en-US" sz="2000" dirty="0" smtClean="0"/>
              <a:t>)</a:t>
            </a:r>
          </a:p>
          <a:p>
            <a:r>
              <a:rPr lang="en-US" sz="2000" dirty="0" err="1" smtClean="0"/>
              <a:t>Kerugian</a:t>
            </a:r>
            <a:r>
              <a:rPr lang="en-US" sz="2000" dirty="0" smtClean="0"/>
              <a:t> </a:t>
            </a:r>
            <a:r>
              <a:rPr lang="en-US" sz="2000" dirty="0" err="1" smtClean="0"/>
              <a:t>atau</a:t>
            </a:r>
            <a:r>
              <a:rPr lang="en-US" sz="2000" dirty="0" smtClean="0"/>
              <a:t> </a:t>
            </a:r>
            <a:r>
              <a:rPr lang="en-US" sz="2000" dirty="0" err="1" smtClean="0"/>
              <a:t>terganggunya</a:t>
            </a:r>
            <a:r>
              <a:rPr lang="en-US" sz="2000" dirty="0" smtClean="0"/>
              <a:t> </a:t>
            </a:r>
            <a:r>
              <a:rPr lang="en-US" sz="2000" dirty="0" err="1" smtClean="0"/>
              <a:t>penyampaian</a:t>
            </a:r>
            <a:r>
              <a:rPr lang="en-US" sz="2000" dirty="0" smtClean="0"/>
              <a:t> </a:t>
            </a:r>
            <a:r>
              <a:rPr lang="en-US" sz="2000" dirty="0" err="1" smtClean="0"/>
              <a:t>pelayanan</a:t>
            </a:r>
            <a:r>
              <a:rPr lang="en-US" sz="2000" dirty="0" smtClean="0"/>
              <a:t> </a:t>
            </a:r>
            <a:r>
              <a:rPr lang="en-US" sz="2000" dirty="0" err="1" smtClean="0"/>
              <a:t>kesehatan</a:t>
            </a:r>
            <a:r>
              <a:rPr lang="en-US" sz="2000" dirty="0" smtClean="0"/>
              <a:t> </a:t>
            </a:r>
            <a:r>
              <a:rPr lang="en-US" sz="2000" dirty="0" err="1" smtClean="0"/>
              <a:t>baik</a:t>
            </a:r>
            <a:r>
              <a:rPr lang="en-US" sz="2000" dirty="0" smtClean="0"/>
              <a:t> </a:t>
            </a:r>
            <a:r>
              <a:rPr lang="en-US" sz="2000" dirty="0" err="1" smtClean="0"/>
              <a:t>rehabilitatif</a:t>
            </a:r>
            <a:r>
              <a:rPr lang="en-US" sz="2000" dirty="0" smtClean="0"/>
              <a:t>, </a:t>
            </a:r>
            <a:r>
              <a:rPr lang="en-US" sz="2000" dirty="0" err="1" smtClean="0"/>
              <a:t>kuratif</a:t>
            </a:r>
            <a:r>
              <a:rPr lang="en-US" sz="2000" dirty="0" smtClean="0"/>
              <a:t>, </a:t>
            </a:r>
            <a:r>
              <a:rPr lang="en-US" sz="2000" dirty="0" err="1" smtClean="0"/>
              <a:t>penemuan</a:t>
            </a:r>
            <a:r>
              <a:rPr lang="en-US" sz="2000" dirty="0" smtClean="0"/>
              <a:t> </a:t>
            </a:r>
            <a:r>
              <a:rPr lang="en-US" sz="2000" dirty="0" err="1" smtClean="0"/>
              <a:t>kasus</a:t>
            </a:r>
            <a:r>
              <a:rPr lang="en-US" sz="2000" dirty="0" smtClean="0"/>
              <a:t>, </a:t>
            </a:r>
            <a:r>
              <a:rPr lang="en-US" sz="2000" dirty="0" err="1" smtClean="0"/>
              <a:t>protektif</a:t>
            </a:r>
            <a:r>
              <a:rPr lang="en-US" sz="2000" dirty="0" smtClean="0"/>
              <a:t> </a:t>
            </a:r>
            <a:r>
              <a:rPr lang="en-US" sz="2000" dirty="0" err="1" smtClean="0"/>
              <a:t>maupun</a:t>
            </a:r>
            <a:r>
              <a:rPr lang="en-US" sz="2000" dirty="0" smtClean="0"/>
              <a:t> </a:t>
            </a:r>
            <a:r>
              <a:rPr lang="en-US" sz="2000" dirty="0" err="1" smtClean="0"/>
              <a:t>promotif</a:t>
            </a:r>
            <a:r>
              <a:rPr lang="en-US" sz="2000" dirty="0" smtClean="0"/>
              <a:t> (</a:t>
            </a:r>
            <a:r>
              <a:rPr lang="en-US" sz="2000" dirty="0" err="1" smtClean="0"/>
              <a:t>akibat</a:t>
            </a:r>
            <a:r>
              <a:rPr lang="en-US" sz="2000" dirty="0" smtClean="0"/>
              <a:t> </a:t>
            </a:r>
            <a:r>
              <a:rPr lang="en-US" sz="2000" dirty="0" err="1" smtClean="0"/>
              <a:t>tak</a:t>
            </a:r>
            <a:r>
              <a:rPr lang="en-US" sz="2000" dirty="0" smtClean="0"/>
              <a:t> </a:t>
            </a:r>
            <a:r>
              <a:rPr lang="en-US" sz="2000" dirty="0" err="1" smtClean="0"/>
              <a:t>langsung</a:t>
            </a:r>
            <a:r>
              <a:rPr lang="en-US" sz="2000" dirty="0" smtClean="0"/>
              <a:t>)</a:t>
            </a:r>
            <a:endParaRPr lang="en-US" sz="2000" dirty="0"/>
          </a:p>
        </p:txBody>
      </p:sp>
      <p:sp>
        <p:nvSpPr>
          <p:cNvPr id="5" name="Right Arrow 4"/>
          <p:cNvSpPr/>
          <p:nvPr/>
        </p:nvSpPr>
        <p:spPr>
          <a:xfrm>
            <a:off x="3657600" y="3200400"/>
            <a:ext cx="1219200" cy="1295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3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lstStyle/>
          <a:p>
            <a:r>
              <a:rPr lang="en-US" dirty="0" err="1" smtClean="0"/>
              <a:t>Korban</a:t>
            </a:r>
            <a:r>
              <a:rPr lang="en-US" dirty="0" smtClean="0"/>
              <a:t> </a:t>
            </a:r>
            <a:r>
              <a:rPr lang="en-US" dirty="0" err="1" smtClean="0"/>
              <a:t>Bencana</a:t>
            </a:r>
            <a:endParaRPr lang="en-US" dirty="0"/>
          </a:p>
        </p:txBody>
      </p:sp>
      <p:sp>
        <p:nvSpPr>
          <p:cNvPr id="3" name="Content Placeholder 2"/>
          <p:cNvSpPr>
            <a:spLocks noGrp="1"/>
          </p:cNvSpPr>
          <p:nvPr>
            <p:ph idx="1"/>
          </p:nvPr>
        </p:nvSpPr>
        <p:spPr>
          <a:xfrm>
            <a:off x="263013" y="4954689"/>
            <a:ext cx="3352800" cy="379311"/>
          </a:xfrm>
        </p:spPr>
        <p:txBody>
          <a:bodyPr>
            <a:normAutofit/>
          </a:bodyPr>
          <a:lstStyle/>
          <a:p>
            <a:r>
              <a:rPr lang="en-US" sz="1600" dirty="0" err="1" smtClean="0"/>
              <a:t>Bahaya</a:t>
            </a:r>
            <a:r>
              <a:rPr lang="en-US" sz="1600" dirty="0" smtClean="0"/>
              <a:t> </a:t>
            </a:r>
            <a:r>
              <a:rPr lang="en-US" sz="1600" dirty="0" err="1" smtClean="0"/>
              <a:t>yg</a:t>
            </a:r>
            <a:r>
              <a:rPr lang="en-US" sz="1600" dirty="0" smtClean="0"/>
              <a:t> </a:t>
            </a:r>
            <a:r>
              <a:rPr lang="en-US" sz="1600" dirty="0" err="1" smtClean="0"/>
              <a:t>menimbulkan</a:t>
            </a:r>
            <a:r>
              <a:rPr lang="en-US" sz="1600" dirty="0" smtClean="0"/>
              <a:t> </a:t>
            </a:r>
            <a:r>
              <a:rPr lang="en-US" sz="1600" dirty="0" err="1" smtClean="0"/>
              <a:t>bencana</a:t>
            </a:r>
            <a:endParaRPr lang="en-US" sz="1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828800"/>
            <a:ext cx="4165274" cy="314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20478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2819400" y="3402806"/>
            <a:ext cx="762000" cy="86439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4038600" y="5107089"/>
            <a:ext cx="3581400" cy="379311"/>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600" dirty="0" err="1" smtClean="0"/>
              <a:t>Manusia</a:t>
            </a:r>
            <a:r>
              <a:rPr lang="en-US" sz="1600" dirty="0" smtClean="0"/>
              <a:t> </a:t>
            </a:r>
            <a:r>
              <a:rPr lang="en-US" sz="1600" dirty="0" err="1" smtClean="0"/>
              <a:t>mengalami</a:t>
            </a:r>
            <a:r>
              <a:rPr lang="en-US" sz="1600" dirty="0" smtClean="0"/>
              <a:t> </a:t>
            </a:r>
            <a:r>
              <a:rPr lang="en-US" sz="1600" dirty="0" err="1" smtClean="0"/>
              <a:t>akibat</a:t>
            </a:r>
            <a:r>
              <a:rPr lang="en-US" sz="1600" dirty="0" smtClean="0"/>
              <a:t> </a:t>
            </a:r>
            <a:r>
              <a:rPr lang="en-US" sz="1600" dirty="0" err="1" smtClean="0"/>
              <a:t>bencana</a:t>
            </a:r>
            <a:endParaRPr lang="en-US" sz="1600" dirty="0"/>
          </a:p>
        </p:txBody>
      </p:sp>
      <p:sp>
        <p:nvSpPr>
          <p:cNvPr id="8" name="Content Placeholder 2"/>
          <p:cNvSpPr txBox="1">
            <a:spLocks/>
          </p:cNvSpPr>
          <p:nvPr/>
        </p:nvSpPr>
        <p:spPr>
          <a:xfrm>
            <a:off x="609600" y="5494421"/>
            <a:ext cx="7365674" cy="76200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2000" i="1" dirty="0" err="1" smtClean="0"/>
              <a:t>Manusia</a:t>
            </a:r>
            <a:r>
              <a:rPr lang="en-US" sz="2000" i="1" dirty="0" smtClean="0"/>
              <a:t> </a:t>
            </a:r>
            <a:r>
              <a:rPr lang="en-US" sz="2000" i="1" dirty="0" err="1" smtClean="0"/>
              <a:t>menyandang</a:t>
            </a:r>
            <a:r>
              <a:rPr lang="en-US" sz="2000" i="1" dirty="0" smtClean="0"/>
              <a:t> </a:t>
            </a:r>
            <a:r>
              <a:rPr lang="en-US" sz="2000" i="1" dirty="0" err="1" smtClean="0"/>
              <a:t>bencana</a:t>
            </a:r>
            <a:r>
              <a:rPr lang="en-US" sz="2000" i="1" dirty="0" smtClean="0"/>
              <a:t> </a:t>
            </a:r>
            <a:r>
              <a:rPr lang="en-US" sz="2000" i="1" dirty="0" err="1" smtClean="0"/>
              <a:t>dengan</a:t>
            </a:r>
            <a:r>
              <a:rPr lang="en-US" sz="2000" i="1" dirty="0" smtClean="0"/>
              <a:t> </a:t>
            </a:r>
            <a:r>
              <a:rPr lang="en-US" sz="2000" i="1" dirty="0" err="1" smtClean="0"/>
              <a:t>kerugian</a:t>
            </a:r>
            <a:r>
              <a:rPr lang="en-US" sz="2000" i="1" dirty="0" smtClean="0"/>
              <a:t> </a:t>
            </a:r>
            <a:r>
              <a:rPr lang="en-US" sz="2000" i="1" dirty="0" err="1" smtClean="0"/>
              <a:t>harta</a:t>
            </a:r>
            <a:r>
              <a:rPr lang="en-US" sz="2000" i="1" dirty="0" smtClean="0"/>
              <a:t>, </a:t>
            </a:r>
            <a:r>
              <a:rPr lang="en-US" sz="2000" i="1" dirty="0" err="1" smtClean="0"/>
              <a:t>kecideraan</a:t>
            </a:r>
            <a:r>
              <a:rPr lang="en-US" sz="2000" i="1" dirty="0" smtClean="0"/>
              <a:t> </a:t>
            </a:r>
            <a:r>
              <a:rPr lang="en-US" sz="2000" i="1" dirty="0" err="1" smtClean="0"/>
              <a:t>dan</a:t>
            </a:r>
            <a:r>
              <a:rPr lang="en-US" sz="2000" i="1" dirty="0" smtClean="0"/>
              <a:t> </a:t>
            </a:r>
            <a:r>
              <a:rPr lang="en-US" sz="2000" i="1" dirty="0" err="1" smtClean="0"/>
              <a:t>kematian</a:t>
            </a:r>
            <a:endParaRPr lang="en-US" sz="2000" i="1" dirty="0"/>
          </a:p>
        </p:txBody>
      </p:sp>
    </p:spTree>
    <p:extLst>
      <p:ext uri="{BB962C8B-B14F-4D97-AF65-F5344CB8AC3E}">
        <p14:creationId xmlns:p14="http://schemas.microsoft.com/office/powerpoint/2010/main" val="709842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518"/>
            <a:ext cx="8229600" cy="1143000"/>
          </a:xfrm>
        </p:spPr>
        <p:txBody>
          <a:bodyPr/>
          <a:lstStyle/>
          <a:p>
            <a:r>
              <a:rPr lang="en-US" dirty="0" err="1" smtClean="0"/>
              <a:t>Konsep</a:t>
            </a:r>
            <a:r>
              <a:rPr lang="en-US" dirty="0" smtClean="0"/>
              <a:t> </a:t>
            </a:r>
            <a:r>
              <a:rPr lang="en-US" dirty="0" err="1" smtClean="0"/>
              <a:t>Dasar</a:t>
            </a:r>
            <a:r>
              <a:rPr lang="en-US" dirty="0" smtClean="0"/>
              <a:t> Disaster </a:t>
            </a:r>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33550"/>
            <a:ext cx="7903727"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670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467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7742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038600"/>
            <a:ext cx="8229600" cy="715963"/>
          </a:xfrm>
        </p:spPr>
        <p:txBody>
          <a:bodyPr>
            <a:normAutofit fontScale="47500" lnSpcReduction="20000"/>
          </a:bodyPr>
          <a:lstStyle/>
          <a:p>
            <a:pPr marL="114300" indent="0">
              <a:buNone/>
            </a:pPr>
            <a:r>
              <a:rPr lang="en-US" sz="9600" dirty="0" smtClean="0"/>
              <a:t>TERIMAKASIH</a:t>
            </a:r>
            <a:endParaRPr lang="en-US" sz="9600" dirty="0"/>
          </a:p>
        </p:txBody>
      </p:sp>
    </p:spTree>
    <p:extLst>
      <p:ext uri="{BB962C8B-B14F-4D97-AF65-F5344CB8AC3E}">
        <p14:creationId xmlns:p14="http://schemas.microsoft.com/office/powerpoint/2010/main" val="33699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dirty="0" err="1" smtClean="0"/>
              <a:t>Latar</a:t>
            </a:r>
            <a:r>
              <a:rPr lang="en-US" dirty="0" smtClean="0"/>
              <a:t> </a:t>
            </a:r>
            <a:r>
              <a:rPr lang="en-US" dirty="0" err="1" smtClean="0"/>
              <a:t>Belakang</a:t>
            </a:r>
            <a:r>
              <a:rPr lang="en-US" dirty="0" smtClean="0"/>
              <a:t>				</a:t>
            </a:r>
            <a:endParaRPr lang="en-US" dirty="0"/>
          </a:p>
        </p:txBody>
      </p:sp>
      <p:sp>
        <p:nvSpPr>
          <p:cNvPr id="3" name="Content Placeholder 2"/>
          <p:cNvSpPr>
            <a:spLocks noGrp="1"/>
          </p:cNvSpPr>
          <p:nvPr>
            <p:ph idx="1"/>
          </p:nvPr>
        </p:nvSpPr>
        <p:spPr>
          <a:xfrm>
            <a:off x="457200" y="1600200"/>
            <a:ext cx="5715000" cy="4800600"/>
          </a:xfrm>
        </p:spPr>
        <p:txBody>
          <a:bodyPr/>
          <a:lstStyle/>
          <a:p>
            <a:r>
              <a:rPr lang="en-US" sz="2000" dirty="0" err="1" smtClean="0"/>
              <a:t>Bencana</a:t>
            </a:r>
            <a:r>
              <a:rPr lang="en-US" sz="2000" dirty="0" smtClean="0"/>
              <a:t> = disaster </a:t>
            </a:r>
          </a:p>
          <a:p>
            <a:pPr algn="just"/>
            <a:r>
              <a:rPr lang="en-US" sz="2000" dirty="0" smtClean="0"/>
              <a:t>disaster </a:t>
            </a:r>
            <a:r>
              <a:rPr lang="en-US" sz="2000" dirty="0" smtClean="0">
                <a:sym typeface="Wingdings" panose="05000000000000000000" pitchFamily="2" charset="2"/>
              </a:rPr>
              <a:t> </a:t>
            </a:r>
            <a:r>
              <a:rPr lang="en-US" sz="2000" dirty="0" err="1" smtClean="0">
                <a:sym typeface="Wingdings" panose="05000000000000000000" pitchFamily="2" charset="2"/>
              </a:rPr>
              <a:t>peredaran</a:t>
            </a:r>
            <a:r>
              <a:rPr lang="en-US" sz="2000" dirty="0" smtClean="0">
                <a:sym typeface="Wingdings" panose="05000000000000000000" pitchFamily="2" charset="2"/>
              </a:rPr>
              <a:t> </a:t>
            </a:r>
            <a:r>
              <a:rPr lang="en-US" sz="2000" dirty="0" err="1" smtClean="0">
                <a:sym typeface="Wingdings" panose="05000000000000000000" pitchFamily="2" charset="2"/>
              </a:rPr>
              <a:t>bintang</a:t>
            </a:r>
            <a:r>
              <a:rPr lang="en-US" sz="2000" dirty="0" smtClean="0">
                <a:sym typeface="Wingdings" panose="05000000000000000000" pitchFamily="2" charset="2"/>
              </a:rPr>
              <a:t> yang </a:t>
            </a:r>
            <a:r>
              <a:rPr lang="en-US" sz="2000" dirty="0" err="1" smtClean="0">
                <a:sym typeface="Wingdings" panose="05000000000000000000" pitchFamily="2" charset="2"/>
              </a:rPr>
              <a:t>sedang</a:t>
            </a:r>
            <a:r>
              <a:rPr lang="en-US" sz="2000" dirty="0" smtClean="0">
                <a:sym typeface="Wingdings" panose="05000000000000000000" pitchFamily="2" charset="2"/>
              </a:rPr>
              <a:t> </a:t>
            </a:r>
            <a:r>
              <a:rPr lang="en-US" sz="2000" dirty="0" err="1" smtClean="0">
                <a:sym typeface="Wingdings" panose="05000000000000000000" pitchFamily="2" charset="2"/>
              </a:rPr>
              <a:t>tidak</a:t>
            </a:r>
            <a:r>
              <a:rPr lang="en-US" sz="2000" dirty="0" smtClean="0">
                <a:sym typeface="Wingdings" panose="05000000000000000000" pitchFamily="2" charset="2"/>
              </a:rPr>
              <a:t> </a:t>
            </a:r>
            <a:r>
              <a:rPr lang="en-US" sz="2000" dirty="0" err="1" smtClean="0">
                <a:sym typeface="Wingdings" panose="05000000000000000000" pitchFamily="2" charset="2"/>
              </a:rPr>
              <a:t>beres</a:t>
            </a:r>
            <a:r>
              <a:rPr lang="en-US" sz="2000" dirty="0" smtClean="0">
                <a:sym typeface="Wingdings" panose="05000000000000000000" pitchFamily="2" charset="2"/>
              </a:rPr>
              <a:t>, </a:t>
            </a:r>
            <a:r>
              <a:rPr lang="en-US" sz="2000" dirty="0" err="1" smtClean="0">
                <a:sym typeface="Wingdings" panose="05000000000000000000" pitchFamily="2" charset="2"/>
              </a:rPr>
              <a:t>dan</a:t>
            </a:r>
            <a:r>
              <a:rPr lang="en-US" sz="2000" dirty="0" smtClean="0">
                <a:sym typeface="Wingdings" panose="05000000000000000000" pitchFamily="2" charset="2"/>
              </a:rPr>
              <a:t> </a:t>
            </a:r>
            <a:r>
              <a:rPr lang="en-US" sz="2000" dirty="0" err="1" smtClean="0">
                <a:sym typeface="Wingdings" panose="05000000000000000000" pitchFamily="2" charset="2"/>
              </a:rPr>
              <a:t>berakibat</a:t>
            </a:r>
            <a:r>
              <a:rPr lang="en-US" sz="2000" dirty="0" smtClean="0">
                <a:sym typeface="Wingdings" panose="05000000000000000000" pitchFamily="2" charset="2"/>
              </a:rPr>
              <a:t> </a:t>
            </a:r>
            <a:r>
              <a:rPr lang="en-US" sz="2000" dirty="0" err="1" smtClean="0">
                <a:sym typeface="Wingdings" panose="05000000000000000000" pitchFamily="2" charset="2"/>
              </a:rPr>
              <a:t>bencana</a:t>
            </a:r>
            <a:r>
              <a:rPr lang="en-US" sz="2000" dirty="0" smtClean="0">
                <a:sym typeface="Wingdings" panose="05000000000000000000" pitchFamily="2" charset="2"/>
              </a:rPr>
              <a:t> di </a:t>
            </a:r>
            <a:r>
              <a:rPr lang="en-US" sz="2000" dirty="0" err="1" smtClean="0">
                <a:sym typeface="Wingdings" panose="05000000000000000000" pitchFamily="2" charset="2"/>
              </a:rPr>
              <a:t>bumi</a:t>
            </a:r>
            <a:endParaRPr lang="en-US" sz="2000" dirty="0">
              <a:sym typeface="Wingdings" panose="05000000000000000000" pitchFamily="2" charset="2"/>
            </a:endParaRPr>
          </a:p>
          <a:p>
            <a:endParaRPr lang="en-US" sz="2000" dirty="0" smtClean="0">
              <a:sym typeface="Wingdings" panose="05000000000000000000" pitchFamily="2" charset="2"/>
            </a:endParaRPr>
          </a:p>
          <a:p>
            <a:pPr algn="just"/>
            <a:r>
              <a:rPr lang="en-US" sz="2000" dirty="0" err="1" smtClean="0">
                <a:sym typeface="Wingdings" panose="05000000000000000000" pitchFamily="2" charset="2"/>
              </a:rPr>
              <a:t>Zaman</a:t>
            </a:r>
            <a:r>
              <a:rPr lang="en-US" sz="2000" dirty="0" smtClean="0">
                <a:sym typeface="Wingdings" panose="05000000000000000000" pitchFamily="2" charset="2"/>
              </a:rPr>
              <a:t> </a:t>
            </a:r>
            <a:r>
              <a:rPr lang="en-US" sz="2000" dirty="0" err="1" smtClean="0">
                <a:sym typeface="Wingdings" panose="05000000000000000000" pitchFamily="2" charset="2"/>
              </a:rPr>
              <a:t>Mesir</a:t>
            </a:r>
            <a:r>
              <a:rPr lang="en-US" sz="2000" dirty="0" smtClean="0">
                <a:sym typeface="Wingdings" panose="05000000000000000000" pitchFamily="2" charset="2"/>
              </a:rPr>
              <a:t> </a:t>
            </a:r>
            <a:r>
              <a:rPr lang="en-US" sz="2000" dirty="0" err="1" smtClean="0">
                <a:sym typeface="Wingdings" panose="05000000000000000000" pitchFamily="2" charset="2"/>
              </a:rPr>
              <a:t>Kuno</a:t>
            </a:r>
            <a:r>
              <a:rPr lang="en-US" sz="2000" dirty="0" smtClean="0">
                <a:sym typeface="Wingdings" panose="05000000000000000000" pitchFamily="2" charset="2"/>
              </a:rPr>
              <a:t>, Babylonia  orang </a:t>
            </a:r>
            <a:r>
              <a:rPr lang="en-US" sz="2000" dirty="0" err="1" smtClean="0">
                <a:sym typeface="Wingdings" panose="05000000000000000000" pitchFamily="2" charset="2"/>
              </a:rPr>
              <a:t>menggunakan</a:t>
            </a:r>
            <a:r>
              <a:rPr lang="en-US" sz="2000" dirty="0" smtClean="0">
                <a:sym typeface="Wingdings" panose="05000000000000000000" pitchFamily="2" charset="2"/>
              </a:rPr>
              <a:t> </a:t>
            </a:r>
            <a:r>
              <a:rPr lang="en-US" sz="2000" dirty="0" err="1" smtClean="0">
                <a:sym typeface="Wingdings" panose="05000000000000000000" pitchFamily="2" charset="2"/>
              </a:rPr>
              <a:t>peredaran</a:t>
            </a:r>
            <a:r>
              <a:rPr lang="en-US" sz="2000" dirty="0" smtClean="0">
                <a:sym typeface="Wingdings" panose="05000000000000000000" pitchFamily="2" charset="2"/>
              </a:rPr>
              <a:t> </a:t>
            </a:r>
            <a:r>
              <a:rPr lang="en-US" sz="2000" dirty="0" err="1" smtClean="0">
                <a:sym typeface="Wingdings" panose="05000000000000000000" pitchFamily="2" charset="2"/>
              </a:rPr>
              <a:t>matahari</a:t>
            </a:r>
            <a:r>
              <a:rPr lang="en-US" sz="2000" dirty="0" smtClean="0">
                <a:sym typeface="Wingdings" panose="05000000000000000000" pitchFamily="2" charset="2"/>
              </a:rPr>
              <a:t>, </a:t>
            </a:r>
            <a:r>
              <a:rPr lang="en-US" sz="2000" dirty="0" err="1" smtClean="0">
                <a:sym typeface="Wingdings" panose="05000000000000000000" pitchFamily="2" charset="2"/>
              </a:rPr>
              <a:t>bulan</a:t>
            </a:r>
            <a:r>
              <a:rPr lang="en-US" sz="2000" dirty="0" smtClean="0">
                <a:sym typeface="Wingdings" panose="05000000000000000000" pitchFamily="2" charset="2"/>
              </a:rPr>
              <a:t>, </a:t>
            </a:r>
            <a:r>
              <a:rPr lang="en-US" sz="2000" dirty="0" err="1" smtClean="0">
                <a:sym typeface="Wingdings" panose="05000000000000000000" pitchFamily="2" charset="2"/>
              </a:rPr>
              <a:t>bintang</a:t>
            </a:r>
            <a:r>
              <a:rPr lang="en-US" sz="2000" dirty="0" smtClean="0">
                <a:sym typeface="Wingdings" panose="05000000000000000000" pitchFamily="2" charset="2"/>
              </a:rPr>
              <a:t> </a:t>
            </a:r>
            <a:r>
              <a:rPr lang="en-US" sz="2000" dirty="0" err="1" smtClean="0">
                <a:sym typeface="Wingdings" panose="05000000000000000000" pitchFamily="2" charset="2"/>
              </a:rPr>
              <a:t>dalam</a:t>
            </a:r>
            <a:r>
              <a:rPr lang="en-US" sz="2000" dirty="0" smtClean="0">
                <a:sym typeface="Wingdings" panose="05000000000000000000" pitchFamily="2" charset="2"/>
              </a:rPr>
              <a:t> </a:t>
            </a:r>
            <a:r>
              <a:rPr lang="en-US" sz="2000" dirty="0" err="1" smtClean="0">
                <a:sym typeface="Wingdings" panose="05000000000000000000" pitchFamily="2" charset="2"/>
              </a:rPr>
              <a:t>kaitan</a:t>
            </a:r>
            <a:r>
              <a:rPr lang="en-US" sz="2000" dirty="0" smtClean="0">
                <a:sym typeface="Wingdings" panose="05000000000000000000" pitchFamily="2" charset="2"/>
              </a:rPr>
              <a:t> </a:t>
            </a:r>
            <a:r>
              <a:rPr lang="en-US" sz="2000" dirty="0" err="1" smtClean="0">
                <a:sym typeface="Wingdings" panose="05000000000000000000" pitchFamily="2" charset="2"/>
              </a:rPr>
              <a:t>dengan</a:t>
            </a:r>
            <a:r>
              <a:rPr lang="en-US" sz="2000" dirty="0" smtClean="0">
                <a:sym typeface="Wingdings" panose="05000000000000000000" pitchFamily="2" charset="2"/>
              </a:rPr>
              <a:t> </a:t>
            </a:r>
            <a:r>
              <a:rPr lang="en-US" sz="2000" dirty="0" err="1" smtClean="0">
                <a:sym typeface="Wingdings" panose="05000000000000000000" pitchFamily="2" charset="2"/>
              </a:rPr>
              <a:t>musim</a:t>
            </a:r>
            <a:r>
              <a:rPr lang="en-US" sz="2000" dirty="0" smtClean="0">
                <a:sym typeface="Wingdings" panose="05000000000000000000" pitchFamily="2" charset="2"/>
              </a:rPr>
              <a:t>, </a:t>
            </a:r>
            <a:r>
              <a:rPr lang="en-US" sz="2000" dirty="0" err="1" smtClean="0">
                <a:sym typeface="Wingdings" panose="05000000000000000000" pitchFamily="2" charset="2"/>
              </a:rPr>
              <a:t>untuk</a:t>
            </a:r>
            <a:r>
              <a:rPr lang="en-US" sz="2000" dirty="0" smtClean="0">
                <a:sym typeface="Wingdings" panose="05000000000000000000" pitchFamily="2" charset="2"/>
              </a:rPr>
              <a:t> </a:t>
            </a:r>
            <a:r>
              <a:rPr lang="en-US" sz="2000" dirty="0" err="1" smtClean="0">
                <a:sym typeface="Wingdings" panose="05000000000000000000" pitchFamily="2" charset="2"/>
              </a:rPr>
              <a:t>jadwal</a:t>
            </a:r>
            <a:r>
              <a:rPr lang="en-US" sz="2000" dirty="0" smtClean="0">
                <a:sym typeface="Wingdings" panose="05000000000000000000" pitchFamily="2" charset="2"/>
              </a:rPr>
              <a:t> </a:t>
            </a:r>
            <a:r>
              <a:rPr lang="en-US" sz="2000" dirty="0" err="1" smtClean="0">
                <a:sym typeface="Wingdings" panose="05000000000000000000" pitchFamily="2" charset="2"/>
              </a:rPr>
              <a:t>menanam</a:t>
            </a:r>
            <a:endParaRPr lang="en-US" sz="2000" dirty="0" smtClean="0">
              <a:sym typeface="Wingdings" panose="05000000000000000000" pitchFamily="2" charset="2"/>
            </a:endParaRPr>
          </a:p>
          <a:p>
            <a:pPr algn="just"/>
            <a:endParaRPr lang="en-US" sz="2000" dirty="0">
              <a:sym typeface="Wingdings" panose="05000000000000000000" pitchFamily="2" charset="2"/>
            </a:endParaRPr>
          </a:p>
          <a:p>
            <a:pPr algn="just"/>
            <a:r>
              <a:rPr lang="en-US" sz="2000" dirty="0" err="1" smtClean="0">
                <a:sym typeface="Wingdings" panose="05000000000000000000" pitchFamily="2" charset="2"/>
              </a:rPr>
              <a:t>Sampai</a:t>
            </a:r>
            <a:r>
              <a:rPr lang="en-US" sz="2000" dirty="0" smtClean="0">
                <a:sym typeface="Wingdings" panose="05000000000000000000" pitchFamily="2" charset="2"/>
              </a:rPr>
              <a:t> </a:t>
            </a:r>
            <a:r>
              <a:rPr lang="en-US" sz="2000" dirty="0" err="1" smtClean="0">
                <a:sym typeface="Wingdings" panose="05000000000000000000" pitchFamily="2" charset="2"/>
              </a:rPr>
              <a:t>sekarang</a:t>
            </a:r>
            <a:r>
              <a:rPr lang="en-US" sz="2000" dirty="0" smtClean="0">
                <a:sym typeface="Wingdings" panose="05000000000000000000" pitchFamily="2" charset="2"/>
              </a:rPr>
              <a:t> </a:t>
            </a:r>
            <a:r>
              <a:rPr lang="en-US" sz="2000" dirty="0" err="1" smtClean="0">
                <a:sym typeface="Wingdings" panose="05000000000000000000" pitchFamily="2" charset="2"/>
              </a:rPr>
              <a:t>banyak</a:t>
            </a:r>
            <a:r>
              <a:rPr lang="en-US" sz="2000" dirty="0" smtClean="0">
                <a:sym typeface="Wingdings" panose="05000000000000000000" pitchFamily="2" charset="2"/>
              </a:rPr>
              <a:t> orang </a:t>
            </a:r>
            <a:r>
              <a:rPr lang="en-US" sz="2000" dirty="0" err="1" smtClean="0">
                <a:sym typeface="Wingdings" panose="05000000000000000000" pitchFamily="2" charset="2"/>
              </a:rPr>
              <a:t>percaya</a:t>
            </a:r>
            <a:r>
              <a:rPr lang="en-US" sz="2000" dirty="0" smtClean="0">
                <a:sym typeface="Wingdings" panose="05000000000000000000" pitchFamily="2" charset="2"/>
              </a:rPr>
              <a:t> </a:t>
            </a:r>
            <a:r>
              <a:rPr lang="en-US" sz="2000" dirty="0" err="1" smtClean="0">
                <a:sym typeface="Wingdings" panose="05000000000000000000" pitchFamily="2" charset="2"/>
              </a:rPr>
              <a:t>ada</a:t>
            </a:r>
            <a:r>
              <a:rPr lang="en-US" sz="2000" dirty="0" smtClean="0">
                <a:sym typeface="Wingdings" panose="05000000000000000000" pitchFamily="2" charset="2"/>
              </a:rPr>
              <a:t> </a:t>
            </a:r>
            <a:r>
              <a:rPr lang="en-US" sz="2000" dirty="0" err="1" smtClean="0">
                <a:sym typeface="Wingdings" panose="05000000000000000000" pitchFamily="2" charset="2"/>
              </a:rPr>
              <a:t>hubungan</a:t>
            </a:r>
            <a:r>
              <a:rPr lang="en-US" sz="2000" dirty="0" smtClean="0">
                <a:sym typeface="Wingdings" panose="05000000000000000000" pitchFamily="2" charset="2"/>
              </a:rPr>
              <a:t> </a:t>
            </a:r>
            <a:r>
              <a:rPr lang="en-US" sz="2000" dirty="0" err="1" smtClean="0">
                <a:sym typeface="Wingdings" panose="05000000000000000000" pitchFamily="2" charset="2"/>
              </a:rPr>
              <a:t>antara</a:t>
            </a:r>
            <a:r>
              <a:rPr lang="en-US" sz="2000" dirty="0" smtClean="0">
                <a:sym typeface="Wingdings" panose="05000000000000000000" pitchFamily="2" charset="2"/>
              </a:rPr>
              <a:t> </a:t>
            </a:r>
            <a:r>
              <a:rPr lang="en-US" sz="2000" dirty="0" err="1" smtClean="0">
                <a:sym typeface="Wingdings" panose="05000000000000000000" pitchFamily="2" charset="2"/>
              </a:rPr>
              <a:t>kejadian</a:t>
            </a:r>
            <a:r>
              <a:rPr lang="en-US" sz="2000" dirty="0" smtClean="0">
                <a:sym typeface="Wingdings" panose="05000000000000000000" pitchFamily="2" charset="2"/>
              </a:rPr>
              <a:t> </a:t>
            </a:r>
            <a:r>
              <a:rPr lang="en-US" sz="2000" dirty="0" err="1" smtClean="0">
                <a:sym typeface="Wingdings" panose="05000000000000000000" pitchFamily="2" charset="2"/>
              </a:rPr>
              <a:t>bintang</a:t>
            </a:r>
            <a:r>
              <a:rPr lang="en-US" sz="2000" dirty="0" smtClean="0">
                <a:sym typeface="Wingdings" panose="05000000000000000000" pitchFamily="2" charset="2"/>
              </a:rPr>
              <a:t> yang </a:t>
            </a:r>
            <a:r>
              <a:rPr lang="en-US" sz="2000" dirty="0" err="1" smtClean="0">
                <a:sym typeface="Wingdings" panose="05000000000000000000" pitchFamily="2" charset="2"/>
              </a:rPr>
              <a:t>nampak</a:t>
            </a:r>
            <a:r>
              <a:rPr lang="en-US" sz="2000" dirty="0" smtClean="0">
                <a:sym typeface="Wingdings" panose="05000000000000000000" pitchFamily="2" charset="2"/>
              </a:rPr>
              <a:t> di </a:t>
            </a:r>
            <a:r>
              <a:rPr lang="en-US" sz="2000" dirty="0" err="1" smtClean="0">
                <a:sym typeface="Wingdings" panose="05000000000000000000" pitchFamily="2" charset="2"/>
              </a:rPr>
              <a:t>langit</a:t>
            </a:r>
            <a:r>
              <a:rPr lang="en-US" sz="2000" dirty="0" smtClean="0">
                <a:sym typeface="Wingdings" panose="05000000000000000000" pitchFamily="2" charset="2"/>
              </a:rPr>
              <a:t> </a:t>
            </a:r>
            <a:r>
              <a:rPr lang="en-US" sz="2000" dirty="0" err="1" smtClean="0">
                <a:sym typeface="Wingdings" panose="05000000000000000000" pitchFamily="2" charset="2"/>
              </a:rPr>
              <a:t>dengan</a:t>
            </a:r>
            <a:r>
              <a:rPr lang="en-US" sz="2000" dirty="0" smtClean="0">
                <a:sym typeface="Wingdings" panose="05000000000000000000" pitchFamily="2" charset="2"/>
              </a:rPr>
              <a:t> </a:t>
            </a:r>
            <a:r>
              <a:rPr lang="en-US" sz="2000" dirty="0" err="1" smtClean="0">
                <a:sym typeface="Wingdings" panose="05000000000000000000" pitchFamily="2" charset="2"/>
              </a:rPr>
              <a:t>kejadian</a:t>
            </a:r>
            <a:r>
              <a:rPr lang="en-US" sz="2000" dirty="0" smtClean="0">
                <a:sym typeface="Wingdings" panose="05000000000000000000" pitchFamily="2" charset="2"/>
              </a:rPr>
              <a:t> </a:t>
            </a:r>
            <a:r>
              <a:rPr lang="en-US" sz="2000" dirty="0" err="1" smtClean="0">
                <a:sym typeface="Wingdings" panose="05000000000000000000" pitchFamily="2" charset="2"/>
              </a:rPr>
              <a:t>bencana</a:t>
            </a:r>
            <a:r>
              <a:rPr lang="en-US" sz="2000" dirty="0" smtClean="0">
                <a:sym typeface="Wingdings" panose="05000000000000000000" pitchFamily="2" charset="2"/>
              </a:rPr>
              <a:t> </a:t>
            </a:r>
            <a:r>
              <a:rPr lang="en-US" sz="2000" dirty="0" err="1" smtClean="0">
                <a:sym typeface="Wingdings" panose="05000000000000000000" pitchFamily="2" charset="2"/>
              </a:rPr>
              <a:t>bumi</a:t>
            </a:r>
            <a:r>
              <a:rPr lang="en-US" sz="2000" dirty="0" smtClean="0">
                <a:sym typeface="Wingdings" panose="05000000000000000000" pitchFamily="2" charset="2"/>
              </a:rPr>
              <a:t> </a:t>
            </a:r>
            <a:endParaRPr lang="en-US" sz="2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80999"/>
            <a:ext cx="28098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42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sz="3200" dirty="0" smtClean="0"/>
              <a:t>Top 5 </a:t>
            </a:r>
            <a:r>
              <a:rPr lang="en-US" sz="3200" dirty="0" err="1" smtClean="0"/>
              <a:t>Bencana</a:t>
            </a:r>
            <a:r>
              <a:rPr lang="en-US" sz="3200" dirty="0" smtClean="0"/>
              <a:t> di Indonesia (</a:t>
            </a:r>
            <a:r>
              <a:rPr lang="en-US" sz="3200" dirty="0" err="1" smtClean="0"/>
              <a:t>korban</a:t>
            </a:r>
            <a:r>
              <a:rPr lang="en-US" sz="3200" dirty="0" smtClean="0"/>
              <a:t> &gt;100)</a:t>
            </a:r>
            <a:endParaRPr lang="en-US" sz="3200" dirty="0"/>
          </a:p>
        </p:txBody>
      </p:sp>
      <p:sp>
        <p:nvSpPr>
          <p:cNvPr id="3" name="Content Placeholder 2"/>
          <p:cNvSpPr>
            <a:spLocks noGrp="1"/>
          </p:cNvSpPr>
          <p:nvPr>
            <p:ph idx="1"/>
          </p:nvPr>
        </p:nvSpPr>
        <p:spPr/>
        <p:txBody>
          <a:bodyPr/>
          <a:lstStyle/>
          <a:p>
            <a:pPr algn="just"/>
            <a:r>
              <a:rPr lang="id-ID" sz="2400" dirty="0"/>
              <a:t>Tsunami 26 Desember 2004 di Aceh, Nias, Asia Selatan, Asia Tenggara, dan Afrika. Korban lebih dari 200.000 orang (150.000 orang di Aceh dan Nias)</a:t>
            </a:r>
          </a:p>
          <a:p>
            <a:pPr algn="just"/>
            <a:r>
              <a:rPr lang="id-ID" sz="2400" dirty="0"/>
              <a:t>Gunung Tambora meletus, tahun 1815. Korban 92.000 orang</a:t>
            </a:r>
          </a:p>
          <a:p>
            <a:pPr algn="just"/>
            <a:r>
              <a:rPr lang="id-ID" sz="2400" dirty="0"/>
              <a:t>Tsunami Gunung Krakatau meletus, 26 Agustus 1883. Korban 36.417 orang</a:t>
            </a:r>
          </a:p>
          <a:p>
            <a:pPr algn="just"/>
            <a:r>
              <a:rPr lang="id-ID" sz="2400" dirty="0"/>
              <a:t>Gempa tektonik 6.2 SR di Yogyakarta, 27 Mei 2006. Korban 6.234 Orang</a:t>
            </a:r>
          </a:p>
          <a:p>
            <a:pPr algn="just"/>
            <a:r>
              <a:rPr lang="id-ID" sz="2400" dirty="0"/>
              <a:t>Gunung kelud, meletus 19 Mei 1919. korban meninggal 5. 115 orang </a:t>
            </a:r>
          </a:p>
          <a:p>
            <a:pPr algn="just"/>
            <a:endParaRPr lang="en-US" dirty="0"/>
          </a:p>
        </p:txBody>
      </p:sp>
    </p:spTree>
    <p:extLst>
      <p:ext uri="{BB962C8B-B14F-4D97-AF65-F5344CB8AC3E}">
        <p14:creationId xmlns:p14="http://schemas.microsoft.com/office/powerpoint/2010/main" val="240092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1143000"/>
          </a:xfrm>
        </p:spPr>
        <p:txBody>
          <a:bodyPr/>
          <a:lstStyle/>
          <a:p>
            <a:r>
              <a:rPr lang="en-US" dirty="0" err="1" smtClean="0"/>
              <a:t>Penyebab</a:t>
            </a:r>
            <a:r>
              <a:rPr lang="en-US" dirty="0" smtClean="0"/>
              <a:t> </a:t>
            </a:r>
            <a:r>
              <a:rPr lang="en-US" dirty="0" err="1" smtClean="0"/>
              <a:t>Bencana</a:t>
            </a:r>
            <a:endParaRPr lang="en-US" dirty="0"/>
          </a:p>
        </p:txBody>
      </p:sp>
      <p:sp>
        <p:nvSpPr>
          <p:cNvPr id="3" name="Content Placeholder 2"/>
          <p:cNvSpPr>
            <a:spLocks noGrp="1"/>
          </p:cNvSpPr>
          <p:nvPr>
            <p:ph idx="1"/>
          </p:nvPr>
        </p:nvSpPr>
        <p:spPr>
          <a:xfrm>
            <a:off x="533400" y="1600200"/>
            <a:ext cx="8229600" cy="4525963"/>
          </a:xfrm>
        </p:spPr>
        <p:txBody>
          <a:bodyPr/>
          <a:lstStyle/>
          <a:p>
            <a:r>
              <a:rPr lang="id-ID" sz="2400" dirty="0"/>
              <a:t>Potensi penyebab bencana di Indonesia dapat dikelompokkan dalam 3 (tiga) golongan yaitu faktor alam, faktor perbuatan, dan faktor sosial.</a:t>
            </a:r>
          </a:p>
          <a:p>
            <a:pPr marL="0" indent="0">
              <a:buNone/>
            </a:pPr>
            <a:endParaRPr lang="en-US" sz="2400" dirty="0" smtClean="0"/>
          </a:p>
          <a:p>
            <a:pPr marL="0" indent="0">
              <a:buNone/>
            </a:pPr>
            <a:endParaRPr lang="en-US" sz="2400" dirty="0"/>
          </a:p>
          <a:p>
            <a:pPr marL="0" indent="0">
              <a:buNone/>
            </a:pPr>
            <a:endParaRPr lang="en-US" sz="2400" dirty="0" smtClean="0"/>
          </a:p>
          <a:p>
            <a:pPr marL="0" indent="0" algn="just">
              <a:buNone/>
            </a:pPr>
            <a:r>
              <a:rPr lang="id-ID" sz="2400" dirty="0"/>
              <a:t>Menyadari kondisi Indonesia yang rawan bencana dan berdasarkan kasus bencana yang pernah terjadi sebelumnya, Pemerintah Indonesia pada tanggal 26 April 2006 mengeluarkan </a:t>
            </a:r>
            <a:r>
              <a:rPr lang="id-ID" sz="2400" b="1" dirty="0"/>
              <a:t>UU No.24 tentang penangulangan bencana di Indonesia</a:t>
            </a:r>
            <a:r>
              <a:rPr lang="id-ID" sz="2400" dirty="0"/>
              <a:t> </a:t>
            </a:r>
          </a:p>
          <a:p>
            <a:pPr marL="0" indent="0">
              <a:buNone/>
            </a:pPr>
            <a:endParaRPr lang="id-ID" dirty="0"/>
          </a:p>
          <a:p>
            <a:endParaRPr lang="en-US" dirty="0"/>
          </a:p>
        </p:txBody>
      </p:sp>
    </p:spTree>
    <p:extLst>
      <p:ext uri="{BB962C8B-B14F-4D97-AF65-F5344CB8AC3E}">
        <p14:creationId xmlns:p14="http://schemas.microsoft.com/office/powerpoint/2010/main" val="25243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762000"/>
          </a:xfrm>
        </p:spPr>
        <p:txBody>
          <a:bodyPr/>
          <a:lstStyle/>
          <a:p>
            <a:r>
              <a:rPr lang="en-US" dirty="0" err="1" smtClean="0"/>
              <a:t>Definsi</a:t>
            </a:r>
            <a:endParaRPr lang="en-US" dirty="0"/>
          </a:p>
        </p:txBody>
      </p:sp>
      <p:sp>
        <p:nvSpPr>
          <p:cNvPr id="3" name="Content Placeholder 2"/>
          <p:cNvSpPr>
            <a:spLocks noGrp="1"/>
          </p:cNvSpPr>
          <p:nvPr>
            <p:ph idx="1"/>
          </p:nvPr>
        </p:nvSpPr>
        <p:spPr/>
        <p:txBody>
          <a:bodyPr/>
          <a:lstStyle/>
          <a:p>
            <a:pPr algn="just"/>
            <a:r>
              <a:rPr lang="en-US" sz="2400" dirty="0" err="1" smtClean="0"/>
              <a:t>Bencana</a:t>
            </a:r>
            <a:r>
              <a:rPr lang="en-US" sz="2400" dirty="0" smtClean="0"/>
              <a:t> (disaster) : </a:t>
            </a:r>
            <a:r>
              <a:rPr lang="en-US" sz="2400" dirty="0" err="1" smtClean="0"/>
              <a:t>tiap</a:t>
            </a:r>
            <a:r>
              <a:rPr lang="en-US" sz="2400" dirty="0" smtClean="0"/>
              <a:t> </a:t>
            </a:r>
            <a:r>
              <a:rPr lang="en-US" sz="2400" dirty="0" err="1" smtClean="0"/>
              <a:t>kejadian</a:t>
            </a:r>
            <a:r>
              <a:rPr lang="en-US" sz="2400" dirty="0" smtClean="0"/>
              <a:t> </a:t>
            </a:r>
            <a:r>
              <a:rPr lang="en-US" sz="2400" dirty="0" err="1" smtClean="0"/>
              <a:t>bahaya</a:t>
            </a:r>
            <a:r>
              <a:rPr lang="en-US" sz="2400" dirty="0" smtClean="0"/>
              <a:t> yang </a:t>
            </a:r>
            <a:r>
              <a:rPr lang="en-US" sz="2400" dirty="0" err="1" smtClean="0"/>
              <a:t>mengakibatkan</a:t>
            </a:r>
            <a:r>
              <a:rPr lang="en-US" sz="2400" dirty="0" smtClean="0"/>
              <a:t> </a:t>
            </a:r>
            <a:r>
              <a:rPr lang="en-US" sz="2400" dirty="0" err="1" smtClean="0"/>
              <a:t>kerusakan</a:t>
            </a:r>
            <a:r>
              <a:rPr lang="en-US" sz="2400" dirty="0" smtClean="0"/>
              <a:t>, </a:t>
            </a:r>
            <a:r>
              <a:rPr lang="en-US" sz="2400" dirty="0" err="1" smtClean="0"/>
              <a:t>gangguan</a:t>
            </a:r>
            <a:r>
              <a:rPr lang="en-US" sz="2400" dirty="0"/>
              <a:t> </a:t>
            </a:r>
            <a:r>
              <a:rPr lang="en-US" sz="2400" dirty="0" err="1" smtClean="0"/>
              <a:t>ekonomi</a:t>
            </a:r>
            <a:r>
              <a:rPr lang="en-US" sz="2400" dirty="0" smtClean="0"/>
              <a:t>, </a:t>
            </a:r>
            <a:r>
              <a:rPr lang="en-US" sz="2400" dirty="0" err="1" smtClean="0"/>
              <a:t>kematian</a:t>
            </a:r>
            <a:r>
              <a:rPr lang="en-US" sz="2400" dirty="0" smtClean="0"/>
              <a:t> </a:t>
            </a:r>
            <a:r>
              <a:rPr lang="en-US" sz="2400" dirty="0" err="1" smtClean="0"/>
              <a:t>atau</a:t>
            </a:r>
            <a:r>
              <a:rPr lang="en-US" sz="2400" dirty="0" smtClean="0"/>
              <a:t> </a:t>
            </a:r>
            <a:r>
              <a:rPr lang="en-US" sz="2400" dirty="0" err="1" smtClean="0"/>
              <a:t>penurunan</a:t>
            </a:r>
            <a:r>
              <a:rPr lang="en-US" sz="2400" dirty="0" smtClean="0"/>
              <a:t> </a:t>
            </a:r>
            <a:r>
              <a:rPr lang="en-US" sz="2400" dirty="0" err="1" smtClean="0"/>
              <a:t>kondisi</a:t>
            </a:r>
            <a:r>
              <a:rPr lang="en-US" sz="2400" dirty="0" smtClean="0"/>
              <a:t> </a:t>
            </a:r>
            <a:r>
              <a:rPr lang="en-US" sz="2400" dirty="0" err="1" smtClean="0"/>
              <a:t>kesehatan</a:t>
            </a:r>
            <a:r>
              <a:rPr lang="en-US" sz="2400" dirty="0" smtClean="0"/>
              <a:t> </a:t>
            </a:r>
            <a:r>
              <a:rPr lang="en-US" sz="2400" dirty="0" err="1" smtClean="0"/>
              <a:t>dan</a:t>
            </a:r>
            <a:r>
              <a:rPr lang="en-US" sz="2400" dirty="0" smtClean="0"/>
              <a:t> </a:t>
            </a:r>
            <a:r>
              <a:rPr lang="en-US" sz="2400" dirty="0" err="1" smtClean="0"/>
              <a:t>pelayanan</a:t>
            </a:r>
            <a:r>
              <a:rPr lang="en-US" sz="2400" dirty="0" smtClean="0"/>
              <a:t> </a:t>
            </a:r>
            <a:r>
              <a:rPr lang="en-US" sz="2400" dirty="0" err="1" smtClean="0"/>
              <a:t>kesehatan</a:t>
            </a:r>
            <a:r>
              <a:rPr lang="en-US" sz="2400" dirty="0" smtClean="0"/>
              <a:t> </a:t>
            </a:r>
            <a:r>
              <a:rPr lang="en-US" sz="2400" dirty="0" err="1" smtClean="0"/>
              <a:t>sedemikian</a:t>
            </a:r>
            <a:r>
              <a:rPr lang="en-US" sz="2400" dirty="0" smtClean="0"/>
              <a:t> </a:t>
            </a:r>
            <a:r>
              <a:rPr lang="en-US" sz="2400" dirty="0" err="1" smtClean="0"/>
              <a:t>rupa</a:t>
            </a:r>
            <a:r>
              <a:rPr lang="en-US" sz="2400" dirty="0" smtClean="0"/>
              <a:t> </a:t>
            </a:r>
            <a:r>
              <a:rPr lang="en-US" sz="2400" dirty="0" err="1" smtClean="0"/>
              <a:t>hingga</a:t>
            </a:r>
            <a:r>
              <a:rPr lang="en-US" sz="2400" dirty="0" smtClean="0"/>
              <a:t> </a:t>
            </a:r>
            <a:r>
              <a:rPr lang="en-US" sz="2400" dirty="0" err="1" smtClean="0"/>
              <a:t>memerlukan</a:t>
            </a:r>
            <a:r>
              <a:rPr lang="en-US" sz="2400" dirty="0" smtClean="0"/>
              <a:t> </a:t>
            </a:r>
            <a:r>
              <a:rPr lang="en-US" sz="2400" dirty="0" err="1" smtClean="0"/>
              <a:t>tanggapan</a:t>
            </a:r>
            <a:r>
              <a:rPr lang="en-US" sz="2400" dirty="0" smtClean="0"/>
              <a:t> </a:t>
            </a:r>
            <a:r>
              <a:rPr lang="en-US" sz="2400" dirty="0" err="1" smtClean="0"/>
              <a:t>luarbiasa</a:t>
            </a:r>
            <a:r>
              <a:rPr lang="en-US" sz="2400" dirty="0" smtClean="0"/>
              <a:t> </a:t>
            </a:r>
            <a:r>
              <a:rPr lang="en-US" sz="2400" dirty="0" err="1" smtClean="0"/>
              <a:t>dari</a:t>
            </a:r>
            <a:r>
              <a:rPr lang="en-US" sz="2400" dirty="0" smtClean="0"/>
              <a:t> </a:t>
            </a:r>
            <a:r>
              <a:rPr lang="en-US" sz="2400" dirty="0" err="1" smtClean="0"/>
              <a:t>pihak</a:t>
            </a:r>
            <a:r>
              <a:rPr lang="en-US" sz="2400" dirty="0" smtClean="0"/>
              <a:t> di </a:t>
            </a:r>
            <a:r>
              <a:rPr lang="en-US" sz="2400" dirty="0" err="1" smtClean="0"/>
              <a:t>luar</a:t>
            </a:r>
            <a:r>
              <a:rPr lang="en-US" sz="2400" dirty="0" smtClean="0"/>
              <a:t> </a:t>
            </a:r>
            <a:r>
              <a:rPr lang="en-US" sz="2400" dirty="0" err="1" smtClean="0"/>
              <a:t>wilayah</a:t>
            </a:r>
            <a:r>
              <a:rPr lang="en-US" sz="2400" dirty="0" smtClean="0"/>
              <a:t> </a:t>
            </a:r>
            <a:r>
              <a:rPr lang="en-US" sz="2400" dirty="0" err="1" smtClean="0"/>
              <a:t>atau</a:t>
            </a:r>
            <a:r>
              <a:rPr lang="en-US" sz="2400" dirty="0" smtClean="0"/>
              <a:t> </a:t>
            </a:r>
            <a:r>
              <a:rPr lang="en-US" sz="2400" dirty="0" err="1" smtClean="0"/>
              <a:t>penduduk</a:t>
            </a:r>
            <a:r>
              <a:rPr lang="en-US" sz="2400" dirty="0" smtClean="0"/>
              <a:t> yang </a:t>
            </a:r>
            <a:r>
              <a:rPr lang="en-US" sz="2400" dirty="0" err="1" smtClean="0"/>
              <a:t>sedang</a:t>
            </a:r>
            <a:r>
              <a:rPr lang="en-US" sz="2400" dirty="0" smtClean="0"/>
              <a:t> </a:t>
            </a:r>
            <a:r>
              <a:rPr lang="en-US" sz="2400" dirty="0" err="1" smtClean="0"/>
              <a:t>menyandangnya</a:t>
            </a:r>
            <a:r>
              <a:rPr lang="en-US" sz="2400" dirty="0" smtClean="0"/>
              <a:t> (WHO)</a:t>
            </a:r>
          </a:p>
          <a:p>
            <a:pPr algn="just"/>
            <a:endParaRPr lang="en-US" sz="2400" dirty="0"/>
          </a:p>
          <a:p>
            <a:pPr algn="just"/>
            <a:r>
              <a:rPr lang="en-US" sz="2400" dirty="0" err="1" smtClean="0"/>
              <a:t>Kegawatdaruratan</a:t>
            </a:r>
            <a:r>
              <a:rPr lang="en-US" sz="2400" dirty="0" smtClean="0"/>
              <a:t> (emergency) : </a:t>
            </a:r>
            <a:r>
              <a:rPr lang="en-US" sz="2400" dirty="0" err="1" smtClean="0"/>
              <a:t>kejadian</a:t>
            </a:r>
            <a:r>
              <a:rPr lang="en-US" sz="2400" dirty="0" smtClean="0"/>
              <a:t> </a:t>
            </a:r>
            <a:r>
              <a:rPr lang="en-US" sz="2400" dirty="0" err="1" smtClean="0"/>
              <a:t>tak</a:t>
            </a:r>
            <a:r>
              <a:rPr lang="en-US" sz="2400" dirty="0" smtClean="0"/>
              <a:t> </a:t>
            </a:r>
            <a:r>
              <a:rPr lang="en-US" sz="2400" dirty="0" err="1" smtClean="0"/>
              <a:t>terduga</a:t>
            </a:r>
            <a:r>
              <a:rPr lang="en-US" sz="2400" dirty="0" smtClean="0"/>
              <a:t> </a:t>
            </a:r>
            <a:r>
              <a:rPr lang="en-US" sz="2400" dirty="0" err="1" smtClean="0"/>
              <a:t>atau</a:t>
            </a:r>
            <a:r>
              <a:rPr lang="en-US" sz="2400" dirty="0" smtClean="0"/>
              <a:t> </a:t>
            </a:r>
            <a:r>
              <a:rPr lang="en-US" sz="2400" dirty="0" err="1" smtClean="0"/>
              <a:t>memerlukan</a:t>
            </a:r>
            <a:r>
              <a:rPr lang="en-US" sz="2400" dirty="0" smtClean="0"/>
              <a:t> </a:t>
            </a:r>
            <a:r>
              <a:rPr lang="en-US" sz="2400" dirty="0" err="1" smtClean="0"/>
              <a:t>tindakan</a:t>
            </a:r>
            <a:r>
              <a:rPr lang="en-US" sz="2400" dirty="0" smtClean="0"/>
              <a:t> </a:t>
            </a:r>
            <a:r>
              <a:rPr lang="en-US" sz="2400" dirty="0" err="1" smtClean="0"/>
              <a:t>segera</a:t>
            </a:r>
            <a:r>
              <a:rPr lang="en-US" sz="2400" dirty="0" smtClean="0"/>
              <a:t>. </a:t>
            </a:r>
            <a:r>
              <a:rPr lang="en-US" sz="2400" dirty="0" err="1" smtClean="0"/>
              <a:t>Hasil</a:t>
            </a:r>
            <a:r>
              <a:rPr lang="en-US" sz="2400" dirty="0" smtClean="0"/>
              <a:t> </a:t>
            </a:r>
            <a:r>
              <a:rPr lang="en-US" sz="2400" dirty="0" err="1" smtClean="0"/>
              <a:t>dari</a:t>
            </a:r>
            <a:r>
              <a:rPr lang="en-US" sz="2400" dirty="0" smtClean="0"/>
              <a:t> </a:t>
            </a:r>
            <a:r>
              <a:rPr lang="en-US" sz="2400" dirty="0" err="1" smtClean="0"/>
              <a:t>bencana</a:t>
            </a:r>
            <a:r>
              <a:rPr lang="en-US" sz="2400" dirty="0" smtClean="0"/>
              <a:t> </a:t>
            </a:r>
            <a:r>
              <a:rPr lang="en-US" sz="2400" dirty="0" err="1" smtClean="0"/>
              <a:t>biasanya</a:t>
            </a:r>
            <a:r>
              <a:rPr lang="en-US" sz="2400" dirty="0" smtClean="0"/>
              <a:t> </a:t>
            </a:r>
            <a:r>
              <a:rPr lang="en-US" sz="2400" dirty="0" err="1" smtClean="0"/>
              <a:t>menimbulkan</a:t>
            </a:r>
            <a:r>
              <a:rPr lang="en-US" sz="2400" dirty="0" smtClean="0"/>
              <a:t> </a:t>
            </a:r>
            <a:r>
              <a:rPr lang="en-US" sz="2400" dirty="0" err="1" smtClean="0"/>
              <a:t>situasu</a:t>
            </a:r>
            <a:r>
              <a:rPr lang="en-US" sz="2400" dirty="0" smtClean="0"/>
              <a:t> </a:t>
            </a:r>
            <a:r>
              <a:rPr lang="en-US" sz="2400" dirty="0" err="1" smtClean="0"/>
              <a:t>kegawatdaruratan</a:t>
            </a:r>
            <a:r>
              <a:rPr lang="en-US" sz="2400" dirty="0" smtClean="0"/>
              <a:t>.</a:t>
            </a:r>
          </a:p>
          <a:p>
            <a:pPr algn="just"/>
            <a:endParaRPr lang="en-US" sz="2400" dirty="0"/>
          </a:p>
          <a:p>
            <a:pPr algn="just"/>
            <a:r>
              <a:rPr lang="en-US" sz="2400" dirty="0" err="1" smtClean="0"/>
              <a:t>Bencana</a:t>
            </a:r>
            <a:r>
              <a:rPr lang="en-US" sz="2400" dirty="0" smtClean="0"/>
              <a:t> </a:t>
            </a:r>
            <a:r>
              <a:rPr lang="en-US" sz="2400" dirty="0" err="1" smtClean="0"/>
              <a:t>adalah</a:t>
            </a:r>
            <a:r>
              <a:rPr lang="en-US" sz="2400" dirty="0" smtClean="0"/>
              <a:t> </a:t>
            </a:r>
            <a:r>
              <a:rPr lang="en-US" sz="2400" dirty="0" err="1" smtClean="0"/>
              <a:t>Interaksi</a:t>
            </a:r>
            <a:r>
              <a:rPr lang="en-US" sz="2400" dirty="0" smtClean="0"/>
              <a:t> </a:t>
            </a:r>
            <a:r>
              <a:rPr lang="en-US" sz="2400" dirty="0" err="1" smtClean="0"/>
              <a:t>antara</a:t>
            </a:r>
            <a:r>
              <a:rPr lang="en-US" sz="2400" dirty="0" smtClean="0"/>
              <a:t> </a:t>
            </a:r>
            <a:r>
              <a:rPr lang="en-US" sz="2400" dirty="0" err="1" smtClean="0"/>
              <a:t>Bahaya</a:t>
            </a:r>
            <a:r>
              <a:rPr lang="en-US" sz="2400" dirty="0" smtClean="0"/>
              <a:t> </a:t>
            </a:r>
            <a:r>
              <a:rPr lang="en-US" sz="2400" dirty="0" err="1" smtClean="0"/>
              <a:t>dan</a:t>
            </a:r>
            <a:r>
              <a:rPr lang="en-US" sz="2400" dirty="0" smtClean="0"/>
              <a:t> </a:t>
            </a:r>
            <a:r>
              <a:rPr lang="en-US" sz="2400" dirty="0" err="1" smtClean="0"/>
              <a:t>Penduduk</a:t>
            </a:r>
            <a:endParaRPr lang="en-US" sz="2400" dirty="0"/>
          </a:p>
        </p:txBody>
      </p:sp>
    </p:spTree>
    <p:extLst>
      <p:ext uri="{BB962C8B-B14F-4D97-AF65-F5344CB8AC3E}">
        <p14:creationId xmlns:p14="http://schemas.microsoft.com/office/powerpoint/2010/main" val="2016549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id-ID" dirty="0" smtClean="0"/>
              <a:t>Pengertian </a:t>
            </a:r>
            <a:r>
              <a:rPr lang="en-US" dirty="0" smtClean="0"/>
              <a:t>M</a:t>
            </a:r>
            <a:r>
              <a:rPr lang="id-ID" dirty="0" smtClean="0"/>
              <a:t>anajemen </a:t>
            </a:r>
            <a:r>
              <a:rPr lang="en-US" dirty="0" smtClean="0"/>
              <a:t>B</a:t>
            </a:r>
            <a:r>
              <a:rPr lang="id-ID" dirty="0" smtClean="0"/>
              <a:t>encana</a:t>
            </a:r>
            <a:endParaRPr lang="id-ID" dirty="0"/>
          </a:p>
        </p:txBody>
      </p:sp>
      <p:sp>
        <p:nvSpPr>
          <p:cNvPr id="3" name="Content Placeholder 2"/>
          <p:cNvSpPr>
            <a:spLocks noGrp="1"/>
          </p:cNvSpPr>
          <p:nvPr>
            <p:ph idx="1"/>
          </p:nvPr>
        </p:nvSpPr>
        <p:spPr/>
        <p:txBody>
          <a:bodyPr>
            <a:normAutofit/>
          </a:bodyPr>
          <a:lstStyle/>
          <a:p>
            <a:pPr algn="just"/>
            <a:r>
              <a:rPr lang="id-ID" sz="2000" dirty="0" smtClean="0"/>
              <a:t>Menurut United Nation Development Program (UNDP) bencana adalah suatu kejadian yang ekstrem dalam lingkungan alam atau manusia yang secara merugikan mempengaruhi kehidupan manusia, harta benda atau aktivitas sampai pada tingkat yang menimbulkan bencana</a:t>
            </a:r>
          </a:p>
          <a:p>
            <a:pPr algn="just"/>
            <a:r>
              <a:rPr lang="id-ID" sz="2000" dirty="0" smtClean="0"/>
              <a:t>Menurut NFPA 1600: Strndard on disaster/ emergency Management and Business Continuity Programs. </a:t>
            </a:r>
          </a:p>
          <a:p>
            <a:pPr algn="just"/>
            <a:r>
              <a:rPr lang="id-ID" sz="2000" i="1" dirty="0" smtClean="0"/>
              <a:t>Manajemen bencana adalah upaya sistematis dan komprehensif untuk menangulangi semua kejadian bencana secara cepat, tepat, dan akurat untuk menekan korban dan kerugian yang ditimbulkannya</a:t>
            </a:r>
            <a:endParaRPr lang="id-ID" sz="2000" i="1" dirty="0"/>
          </a:p>
        </p:txBody>
      </p:sp>
    </p:spTree>
    <p:extLst>
      <p:ext uri="{BB962C8B-B14F-4D97-AF65-F5344CB8AC3E}">
        <p14:creationId xmlns:p14="http://schemas.microsoft.com/office/powerpoint/2010/main" val="210444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a:bodyPr>
          <a:lstStyle/>
          <a:p>
            <a:r>
              <a:rPr lang="id-ID" dirty="0" smtClean="0"/>
              <a:t>Tujuan Manajemen Bencana</a:t>
            </a:r>
            <a:endParaRPr lang="id-ID" dirty="0"/>
          </a:p>
        </p:txBody>
      </p:sp>
      <p:sp>
        <p:nvSpPr>
          <p:cNvPr id="3" name="Content Placeholder 2"/>
          <p:cNvSpPr>
            <a:spLocks noGrp="1"/>
          </p:cNvSpPr>
          <p:nvPr>
            <p:ph idx="1"/>
          </p:nvPr>
        </p:nvSpPr>
        <p:spPr/>
        <p:txBody>
          <a:bodyPr>
            <a:normAutofit fontScale="92500" lnSpcReduction="20000"/>
          </a:bodyPr>
          <a:lstStyle/>
          <a:p>
            <a:pPr algn="just">
              <a:buFont typeface="Wingdings" pitchFamily="2" charset="2"/>
              <a:buChar char="Ø"/>
            </a:pPr>
            <a:r>
              <a:rPr lang="id-ID" dirty="0" smtClean="0"/>
              <a:t>Mempersiapkan diri menghadapi semua bencana atau kejadian yang tidak diinginkan</a:t>
            </a:r>
          </a:p>
          <a:p>
            <a:pPr algn="just">
              <a:buFont typeface="Wingdings" pitchFamily="2" charset="2"/>
              <a:buChar char="Ø"/>
            </a:pPr>
            <a:r>
              <a:rPr lang="id-ID" dirty="0" smtClean="0"/>
              <a:t>Menekan kerugian dan korban yang dapat timbul akibat dampak suatu bencana atau kejadian</a:t>
            </a:r>
          </a:p>
          <a:p>
            <a:pPr algn="just">
              <a:buFont typeface="Wingdings" pitchFamily="2" charset="2"/>
              <a:buChar char="Ø"/>
            </a:pPr>
            <a:r>
              <a:rPr lang="id-ID" dirty="0" smtClean="0"/>
              <a:t>Meningkatkan kesadaran semua pihak dalam masyarakat atau organisasi tentang bencana sehingga terlibat dalam proses penanganan bencana</a:t>
            </a:r>
          </a:p>
          <a:p>
            <a:pPr algn="just">
              <a:buFont typeface="Wingdings" pitchFamily="2" charset="2"/>
              <a:buChar char="Ø"/>
            </a:pPr>
            <a:r>
              <a:rPr lang="id-ID" dirty="0" smtClean="0"/>
              <a:t>Melindungi anggota masyarakat dari bahaya atau dampak bencana sehingga korban dan penderitaan yang dialami dapat dikurangi</a:t>
            </a:r>
            <a:endParaRPr lang="id-ID" dirty="0"/>
          </a:p>
        </p:txBody>
      </p:sp>
    </p:spTree>
    <p:extLst>
      <p:ext uri="{BB962C8B-B14F-4D97-AF65-F5344CB8AC3E}">
        <p14:creationId xmlns:p14="http://schemas.microsoft.com/office/powerpoint/2010/main" val="2838913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r>
              <a:rPr lang="id-ID" dirty="0" smtClean="0"/>
              <a:t>Asas manajemen bencana</a:t>
            </a:r>
            <a:endParaRPr lang="id-ID" dirty="0"/>
          </a:p>
        </p:txBody>
      </p:sp>
      <p:sp>
        <p:nvSpPr>
          <p:cNvPr id="3" name="Content Placeholder 2"/>
          <p:cNvSpPr>
            <a:spLocks noGrp="1"/>
          </p:cNvSpPr>
          <p:nvPr>
            <p:ph idx="1"/>
          </p:nvPr>
        </p:nvSpPr>
        <p:spPr/>
        <p:txBody>
          <a:bodyPr>
            <a:normAutofit fontScale="92500" lnSpcReduction="10000"/>
          </a:bodyPr>
          <a:lstStyle/>
          <a:p>
            <a:r>
              <a:rPr lang="id-ID" dirty="0" smtClean="0"/>
              <a:t>Kemanusiaan</a:t>
            </a:r>
          </a:p>
          <a:p>
            <a:r>
              <a:rPr lang="id-ID" dirty="0" smtClean="0"/>
              <a:t>Keadilan</a:t>
            </a:r>
          </a:p>
          <a:p>
            <a:r>
              <a:rPr lang="id-ID" dirty="0" smtClean="0"/>
              <a:t>Kesamaan kedudukan dalam hukum dan pemerintahan</a:t>
            </a:r>
          </a:p>
          <a:p>
            <a:r>
              <a:rPr lang="id-ID" dirty="0" smtClean="0"/>
              <a:t>Keseimbangan, keselarasan dan keserasian</a:t>
            </a:r>
          </a:p>
          <a:p>
            <a:r>
              <a:rPr lang="id-ID" dirty="0" smtClean="0"/>
              <a:t>Ketertiban dan kepastian hukum</a:t>
            </a:r>
          </a:p>
          <a:p>
            <a:r>
              <a:rPr lang="id-ID" dirty="0" smtClean="0"/>
              <a:t>Kebersamaan </a:t>
            </a:r>
          </a:p>
          <a:p>
            <a:r>
              <a:rPr lang="id-ID" dirty="0" smtClean="0"/>
              <a:t>Kelestarian lingkungan hidup</a:t>
            </a:r>
          </a:p>
          <a:p>
            <a:r>
              <a:rPr lang="id-ID" dirty="0" smtClean="0"/>
              <a:t>Ilmu pengetahuan dan teknologi</a:t>
            </a:r>
          </a:p>
        </p:txBody>
      </p:sp>
    </p:spTree>
    <p:extLst>
      <p:ext uri="{BB962C8B-B14F-4D97-AF65-F5344CB8AC3E}">
        <p14:creationId xmlns:p14="http://schemas.microsoft.com/office/powerpoint/2010/main" val="73196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id-ID" sz="4000" dirty="0" smtClean="0"/>
              <a:t>Perundangan bencana di Indonesia</a:t>
            </a:r>
            <a:endParaRPr lang="id-ID" sz="4000" dirty="0"/>
          </a:p>
        </p:txBody>
      </p:sp>
      <p:sp>
        <p:nvSpPr>
          <p:cNvPr id="3" name="Content Placeholder 2"/>
          <p:cNvSpPr>
            <a:spLocks noGrp="1"/>
          </p:cNvSpPr>
          <p:nvPr>
            <p:ph idx="1"/>
          </p:nvPr>
        </p:nvSpPr>
        <p:spPr/>
        <p:txBody>
          <a:bodyPr>
            <a:normAutofit fontScale="92500" lnSpcReduction="20000"/>
          </a:bodyPr>
          <a:lstStyle/>
          <a:p>
            <a:r>
              <a:rPr lang="id-ID" dirty="0" smtClean="0"/>
              <a:t>UU No.24 tahun 2007 tentang Penanggulangan bencana</a:t>
            </a:r>
          </a:p>
          <a:p>
            <a:r>
              <a:rPr lang="id-ID" dirty="0" smtClean="0"/>
              <a:t>PP No.21 tahun 2008 tentang Penyelenggaraan Penangulangan Bencana </a:t>
            </a:r>
          </a:p>
          <a:p>
            <a:r>
              <a:rPr lang="id-ID" dirty="0" smtClean="0"/>
              <a:t>PP No.22 tahun 2008 tentang pendanaan dan pengelolaan bantuan bencana</a:t>
            </a:r>
          </a:p>
          <a:p>
            <a:r>
              <a:rPr lang="id-ID" dirty="0" smtClean="0"/>
              <a:t>PP No.23 tahun 2008 tentang peran serta lembaga internasional dan lembaga asing non pemerintah dalam penangulangan bencana</a:t>
            </a:r>
          </a:p>
          <a:p>
            <a:r>
              <a:rPr lang="id-ID" smtClean="0"/>
              <a:t>PP No.8 tahun 2008 tentang badan nasional penanggulangan bencana</a:t>
            </a:r>
            <a:endParaRPr lang="id-ID" dirty="0"/>
          </a:p>
        </p:txBody>
      </p:sp>
    </p:spTree>
    <p:extLst>
      <p:ext uri="{BB962C8B-B14F-4D97-AF65-F5344CB8AC3E}">
        <p14:creationId xmlns:p14="http://schemas.microsoft.com/office/powerpoint/2010/main" val="2046783562"/>
      </p:ext>
    </p:extLst>
  </p:cSld>
  <p:clrMapOvr>
    <a:masterClrMapping/>
  </p:clrMapOvr>
</p:sld>
</file>

<file path=ppt/theme/theme1.xml><?xml version="1.0" encoding="utf-8"?>
<a:theme xmlns:a="http://schemas.openxmlformats.org/drawingml/2006/main" name="Template PPT UEU Pertemuan 1 - Copy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Template-PPT-UEU-Pertemuan-2-dan-seterusnya</Template>
  <TotalTime>58</TotalTime>
  <Words>608</Words>
  <Application>Microsoft Office PowerPoint</Application>
  <PresentationFormat>On-screen Show (4:3)</PresentationFormat>
  <Paragraphs>76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Template PPT UEU Pertemuan 1 - Copy 1</vt:lpstr>
      <vt:lpstr>PowerPoint Presentation</vt:lpstr>
      <vt:lpstr>Latar Belakang    </vt:lpstr>
      <vt:lpstr>Top 5 Bencana di Indonesia (korban &gt;100)</vt:lpstr>
      <vt:lpstr>Penyebab Bencana</vt:lpstr>
      <vt:lpstr>Definsi</vt:lpstr>
      <vt:lpstr>Pengertian Manajemen Bencana</vt:lpstr>
      <vt:lpstr>Tujuan Manajemen Bencana</vt:lpstr>
      <vt:lpstr>Asas manajemen bencana</vt:lpstr>
      <vt:lpstr>Perundangan bencana di Indonesia</vt:lpstr>
      <vt:lpstr>Jenis Bencana</vt:lpstr>
      <vt:lpstr>Bencana di Indonesia (2004)</vt:lpstr>
      <vt:lpstr>Bencana di Indonesia (2005)</vt:lpstr>
      <vt:lpstr>Akibat Bencana</vt:lpstr>
      <vt:lpstr>Korban Bencana</vt:lpstr>
      <vt:lpstr>Konsep Dasar Disaster </vt:lpstr>
      <vt:lpstr>PowerPoint Presentation</vt:lpstr>
      <vt:lpstr>PowerPoint Presentation</vt:lpstr>
    </vt:vector>
  </TitlesOfParts>
  <Company>KONE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Manajemen Bencana</dc:title>
  <dc:creator>Hardani Edy Taquadika</dc:creator>
  <cp:lastModifiedBy>BPISTI2008</cp:lastModifiedBy>
  <cp:revision>9</cp:revision>
  <dcterms:created xsi:type="dcterms:W3CDTF">2018-03-14T09:24:57Z</dcterms:created>
  <dcterms:modified xsi:type="dcterms:W3CDTF">2018-04-04T04:15:59Z</dcterms:modified>
</cp:coreProperties>
</file>