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5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AD49-3136-4B78-91E8-D6169B86A775}" type="datetimeFigureOut">
              <a:rPr lang="en-US" smtClean="0"/>
              <a:t>9/4/2017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8322-DCA9-4DAE-820F-AC6357EA14BE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Model </a:t>
            </a:r>
            <a:r>
              <a:rPr lang="en-US" sz="2000" dirty="0" err="1">
                <a:solidFill>
                  <a:schemeClr val="bg1"/>
                </a:solidFill>
              </a:rPr>
              <a:t>pohon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masalah</a:t>
            </a:r>
            <a:r>
              <a:rPr lang="en-MY" sz="2000" dirty="0">
                <a:solidFill>
                  <a:schemeClr val="bg1"/>
                </a:solidFill>
              </a:rPr>
              <a:t> </a:t>
            </a:r>
            <a:r>
              <a:rPr lang="en-MY" sz="2000" dirty="0" err="1">
                <a:solidFill>
                  <a:schemeClr val="bg1"/>
                </a:solidFill>
              </a:rPr>
              <a:t>dan</a:t>
            </a:r>
            <a:r>
              <a:rPr lang="en-MY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Model </a:t>
            </a:r>
            <a:r>
              <a:rPr lang="en-US" sz="2000" dirty="0" err="1">
                <a:solidFill>
                  <a:schemeClr val="bg1"/>
                </a:solidFill>
              </a:rPr>
              <a:t>pemecahan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Masalah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PERTEMUAN 10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Gisely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Vionalita</a:t>
            </a:r>
            <a:r>
              <a:rPr lang="en-US" sz="2000" b="1" dirty="0" smtClean="0">
                <a:solidFill>
                  <a:schemeClr val="bg1"/>
                </a:solidFill>
              </a:rPr>
              <a:t> SKM. M.Sc.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Program </a:t>
            </a:r>
            <a:r>
              <a:rPr lang="en-US" sz="2000" b="1" dirty="0" err="1" smtClean="0">
                <a:solidFill>
                  <a:schemeClr val="bg1"/>
                </a:solidFill>
              </a:rPr>
              <a:t>Studi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Kesehatan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Masyarakat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Ilmu-ilmu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963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Kompetensi guru rendah</a:t>
            </a:r>
            <a:endParaRPr lang="id-ID" smtClean="0"/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CC"/>
                </a:solidFill>
              </a:rPr>
              <a:t>Tidak tertib administrasi  (5 alternatif) 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Kepala tidak melakukan supervisi </a:t>
            </a:r>
          </a:p>
          <a:p>
            <a:pPr lvl="2"/>
            <a:r>
              <a:rPr lang="en-US" smtClean="0">
                <a:solidFill>
                  <a:srgbClr val="C00000"/>
                </a:solidFill>
              </a:rPr>
              <a:t>Kepala mlakukan supervisi akademik 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Pengawas tidak melakukan pembinaan </a:t>
            </a:r>
          </a:p>
          <a:p>
            <a:pPr lvl="2"/>
            <a:r>
              <a:rPr lang="en-US" smtClean="0">
                <a:solidFill>
                  <a:srgbClr val="C00000"/>
                </a:solidFill>
              </a:rPr>
              <a:t>Pengawas melakukan pembinaan sec intensif 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Xxxxx </a:t>
            </a:r>
            <a:r>
              <a:rPr lang="en-US" b="1" u="sng" smtClean="0">
                <a:solidFill>
                  <a:srgbClr val="C00000"/>
                </a:solidFill>
              </a:rPr>
              <a:t>(alternatif solusi)</a:t>
            </a:r>
          </a:p>
          <a:p>
            <a:r>
              <a:rPr lang="en-US" smtClean="0"/>
              <a:t>Mismatch </a:t>
            </a:r>
          </a:p>
          <a:p>
            <a:r>
              <a:rPr lang="en-US" smtClean="0"/>
              <a:t>Kurang motivasi  Komitmen rendah </a:t>
            </a:r>
          </a:p>
          <a:p>
            <a:r>
              <a:rPr lang="en-US" smtClean="0"/>
              <a:t>Fisik tidak sehat </a:t>
            </a:r>
            <a:endParaRPr lang="id-ID" smtClean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E4FE5E7-CB29-4D1B-A620-8E9455C6FB2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343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533400" y="533400"/>
            <a:ext cx="5867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KONSEP DASAR POHON MASALAH:</a:t>
            </a:r>
          </a:p>
          <a:p>
            <a:pPr marL="457200" indent="-457200"/>
            <a:endParaRPr lang="en-US" sz="2800"/>
          </a:p>
          <a:p>
            <a:pPr marL="457200" indent="-457200">
              <a:buFontTx/>
              <a:buAutoNum type="arabicPeriod"/>
            </a:pPr>
            <a:r>
              <a:rPr lang="en-US" sz="2800"/>
              <a:t>MASALAH POKOK MERUPAKAN PENYEBAB MASALAH UTAMA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MASALAH SPESIFIK MERUPAKAN PENYEBAB MASALAH POKOK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DENGAN MENGETAHUI PENYEBAB / AKAR MASALAH  MAKA AKAN DAPAT DITENTUKAN SOLUSI</a:t>
            </a:r>
            <a:r>
              <a:rPr lang="en-US" sz="2800">
                <a:solidFill>
                  <a:schemeClr val="folHlink"/>
                </a:solidFill>
              </a:rPr>
              <a:t>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261461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2020C96-F514-420E-853B-FF6A671FF6C9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37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itchFamily="18" charset="0"/>
              </a:rPr>
              <a:t>Diagram Pohon Masalah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505200" y="1066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3505200" y="22860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505200" y="3276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4953000" y="3276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981200" y="3276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3581400" y="4648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5029200" y="4648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2057400" y="45720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4648200" y="1295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Text Box 23"/>
          <p:cNvSpPr txBox="1">
            <a:spLocks noChangeArrowheads="1"/>
          </p:cNvSpPr>
          <p:nvPr/>
        </p:nvSpPr>
        <p:spPr bwMode="auto">
          <a:xfrm>
            <a:off x="5791200" y="981075"/>
            <a:ext cx="197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AKIBAT</a:t>
            </a:r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46482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5867400" y="2209800"/>
            <a:ext cx="2530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Masalah Utama</a:t>
            </a:r>
          </a:p>
        </p:txBody>
      </p:sp>
      <p:sp>
        <p:nvSpPr>
          <p:cNvPr id="20495" name="Line 26"/>
          <p:cNvSpPr>
            <a:spLocks noChangeShapeType="1"/>
          </p:cNvSpPr>
          <p:nvPr/>
        </p:nvSpPr>
        <p:spPr bwMode="auto">
          <a:xfrm flipV="1">
            <a:off x="3962400" y="1600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27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0"/>
          <p:cNvSpPr>
            <a:spLocks noChangeShapeType="1"/>
          </p:cNvSpPr>
          <p:nvPr/>
        </p:nvSpPr>
        <p:spPr bwMode="auto">
          <a:xfrm>
            <a:off x="5410200" y="2971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1"/>
          <p:cNvSpPr>
            <a:spLocks noChangeShapeType="1"/>
          </p:cNvSpPr>
          <p:nvPr/>
        </p:nvSpPr>
        <p:spPr bwMode="auto">
          <a:xfrm flipH="1" flipV="1">
            <a:off x="2514600" y="29718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32"/>
          <p:cNvSpPr>
            <a:spLocks noChangeShapeType="1"/>
          </p:cNvSpPr>
          <p:nvPr/>
        </p:nvSpPr>
        <p:spPr bwMode="auto">
          <a:xfrm>
            <a:off x="2514600" y="2971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33"/>
          <p:cNvSpPr>
            <a:spLocks noChangeShapeType="1"/>
          </p:cNvSpPr>
          <p:nvPr/>
        </p:nvSpPr>
        <p:spPr bwMode="auto">
          <a:xfrm>
            <a:off x="3962400" y="3733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34"/>
          <p:cNvSpPr>
            <a:spLocks noChangeShapeType="1"/>
          </p:cNvSpPr>
          <p:nvPr/>
        </p:nvSpPr>
        <p:spPr bwMode="auto">
          <a:xfrm>
            <a:off x="2514600" y="41910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35"/>
          <p:cNvSpPr>
            <a:spLocks noChangeShapeType="1"/>
          </p:cNvSpPr>
          <p:nvPr/>
        </p:nvSpPr>
        <p:spPr bwMode="auto">
          <a:xfrm>
            <a:off x="54864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36"/>
          <p:cNvSpPr>
            <a:spLocks noChangeShapeType="1"/>
          </p:cNvSpPr>
          <p:nvPr/>
        </p:nvSpPr>
        <p:spPr bwMode="auto">
          <a:xfrm>
            <a:off x="2514600" y="4191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172200" y="3048000"/>
            <a:ext cx="2632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Masalah Pokok /</a:t>
            </a:r>
          </a:p>
          <a:p>
            <a:pPr eaLnBrk="1" hangingPunct="1"/>
            <a:r>
              <a:rPr lang="en-US" sz="2800">
                <a:latin typeface="Times New Roman" pitchFamily="18" charset="0"/>
              </a:rPr>
              <a:t>Penyebab 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6019800" y="4267200"/>
            <a:ext cx="3124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Masalah Spesifik/  </a:t>
            </a:r>
          </a:p>
          <a:p>
            <a:pPr eaLnBrk="1" hangingPunct="1"/>
            <a:r>
              <a:rPr lang="en-US" sz="2800">
                <a:latin typeface="Times New Roman" pitchFamily="18" charset="0"/>
              </a:rPr>
              <a:t>   Penyebab   </a:t>
            </a:r>
          </a:p>
        </p:txBody>
      </p:sp>
      <p:sp>
        <p:nvSpPr>
          <p:cNvPr id="20506" name="Line 39"/>
          <p:cNvSpPr>
            <a:spLocks noChangeShapeType="1"/>
          </p:cNvSpPr>
          <p:nvPr/>
        </p:nvSpPr>
        <p:spPr bwMode="auto">
          <a:xfrm flipV="1">
            <a:off x="533400" y="1981200"/>
            <a:ext cx="8001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1355725" y="1971675"/>
            <a:ext cx="1431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latin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</a:rPr>
              <a:t>SEBAB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1508125" y="1285875"/>
            <a:ext cx="1528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AKIBAT</a:t>
            </a:r>
          </a:p>
        </p:txBody>
      </p:sp>
      <p:sp>
        <p:nvSpPr>
          <p:cNvPr id="20509" name="Line 42"/>
          <p:cNvSpPr>
            <a:spLocks noChangeShapeType="1"/>
          </p:cNvSpPr>
          <p:nvPr/>
        </p:nvSpPr>
        <p:spPr bwMode="auto">
          <a:xfrm>
            <a:off x="16002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43"/>
          <p:cNvSpPr>
            <a:spLocks noChangeShapeType="1"/>
          </p:cNvSpPr>
          <p:nvPr/>
        </p:nvSpPr>
        <p:spPr bwMode="auto">
          <a:xfrm>
            <a:off x="2133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45"/>
          <p:cNvSpPr>
            <a:spLocks noChangeShapeType="1"/>
          </p:cNvSpPr>
          <p:nvPr/>
        </p:nvSpPr>
        <p:spPr bwMode="auto">
          <a:xfrm>
            <a:off x="1676400" y="1371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46"/>
          <p:cNvSpPr>
            <a:spLocks noChangeShapeType="1"/>
          </p:cNvSpPr>
          <p:nvPr/>
        </p:nvSpPr>
        <p:spPr bwMode="auto">
          <a:xfrm flipV="1">
            <a:off x="2133600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Slide Number Placeholder 3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C0D2DD-59A0-48C7-80E8-A0452E78BCF8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431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9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9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 animBg="1"/>
      <p:bldP spid="39950" grpId="0" animBg="1"/>
      <p:bldP spid="39951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60" grpId="0" animBg="1"/>
      <p:bldP spid="39961" grpId="0"/>
      <p:bldP spid="39974" grpId="0"/>
      <p:bldP spid="399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04800" y="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</a:rPr>
              <a:t>   FISHBONE ANALYSIS /</a:t>
            </a:r>
          </a:p>
          <a:p>
            <a:pPr eaLnBrk="1" hangingPunct="1"/>
            <a:r>
              <a:rPr lang="en-US" sz="2800" b="1">
                <a:latin typeface="Times New Roman" pitchFamily="18" charset="0"/>
              </a:rPr>
              <a:t>    ANALISIS TULANG IKAN</a:t>
            </a:r>
          </a:p>
        </p:txBody>
      </p:sp>
      <p:graphicFrame>
        <p:nvGraphicFramePr>
          <p:cNvPr id="41019" name="Group 59"/>
          <p:cNvGraphicFramePr>
            <a:graphicFrameLocks noGrp="1"/>
          </p:cNvGraphicFramePr>
          <p:nvPr/>
        </p:nvGraphicFramePr>
        <p:xfrm>
          <a:off x="609600" y="990600"/>
          <a:ext cx="7467600" cy="1335088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13350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KONSEP DASAR: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SEPERTI ANALISIS POHON MASALAH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MENGGUNAKAN MODEL TULANG IKAN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7162800" y="4267200"/>
            <a:ext cx="1676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Times New Roman" pitchFamily="18" charset="0"/>
              </a:rPr>
              <a:t>MASALAH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381000" y="4724400"/>
            <a:ext cx="670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4267200" y="2971800"/>
            <a:ext cx="2438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 flipV="1">
            <a:off x="2514600" y="3048000"/>
            <a:ext cx="2438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 flipV="1">
            <a:off x="457200" y="2971800"/>
            <a:ext cx="2514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3352800" y="4800600"/>
            <a:ext cx="2819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3657600" y="5105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43434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3810000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8768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19812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2514600" y="4038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4572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609600" y="4114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V="1">
            <a:off x="2895600" y="5410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2514600" y="5791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 flipH="1">
            <a:off x="4572000" y="5105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flipH="1">
            <a:off x="3733800" y="5410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2057400" y="6096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H="1">
            <a:off x="3200400" y="579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Text Box 54"/>
          <p:cNvSpPr txBox="1">
            <a:spLocks noChangeArrowheads="1"/>
          </p:cNvSpPr>
          <p:nvPr/>
        </p:nvSpPr>
        <p:spPr bwMode="auto">
          <a:xfrm>
            <a:off x="4191000" y="2503488"/>
            <a:ext cx="2078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Penyebab</a:t>
            </a:r>
          </a:p>
        </p:txBody>
      </p:sp>
      <p:sp>
        <p:nvSpPr>
          <p:cNvPr id="21534" name="Rectangle 55"/>
          <p:cNvSpPr>
            <a:spLocks noChangeArrowheads="1"/>
          </p:cNvSpPr>
          <p:nvPr/>
        </p:nvSpPr>
        <p:spPr bwMode="auto">
          <a:xfrm>
            <a:off x="2209800" y="2543175"/>
            <a:ext cx="1789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Penyebab</a:t>
            </a:r>
          </a:p>
        </p:txBody>
      </p:sp>
      <p:sp>
        <p:nvSpPr>
          <p:cNvPr id="21535" name="Rectangle 56"/>
          <p:cNvSpPr>
            <a:spLocks noChangeArrowheads="1"/>
          </p:cNvSpPr>
          <p:nvPr/>
        </p:nvSpPr>
        <p:spPr bwMode="auto">
          <a:xfrm>
            <a:off x="0" y="2466975"/>
            <a:ext cx="1789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Penyebab</a:t>
            </a:r>
          </a:p>
        </p:txBody>
      </p:sp>
      <p:sp>
        <p:nvSpPr>
          <p:cNvPr id="21536" name="Rectangle 57"/>
          <p:cNvSpPr>
            <a:spLocks noChangeArrowheads="1"/>
          </p:cNvSpPr>
          <p:nvPr/>
        </p:nvSpPr>
        <p:spPr bwMode="auto">
          <a:xfrm>
            <a:off x="2590800" y="6124575"/>
            <a:ext cx="1789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Penyebab</a:t>
            </a:r>
          </a:p>
        </p:txBody>
      </p:sp>
      <p:sp>
        <p:nvSpPr>
          <p:cNvPr id="21537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6FCC5CF-A08C-4F7D-8F7A-0BBFD0443D94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615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71" grpId="0" animBg="1" autoUpdateAnimBg="0"/>
      <p:bldP spid="40972" grpId="0" animBg="1"/>
      <p:bldP spid="40974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4" grpId="0" animBg="1"/>
      <p:bldP spid="40985" grpId="0" animBg="1"/>
      <p:bldP spid="40986" grpId="0" animBg="1"/>
      <p:bldP spid="40987" grpId="0" animBg="1"/>
      <p:bldP spid="40988" grpId="0" animBg="1"/>
      <p:bldP spid="40989" grpId="0" animBg="1"/>
      <p:bldP spid="40990" grpId="0" animBg="1"/>
      <p:bldP spid="40991" grpId="0" animBg="1"/>
      <p:bldP spid="40992" grpId="0" animBg="1"/>
      <p:bldP spid="40993" grpId="0" animBg="1"/>
      <p:bldP spid="409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4"/>
          <p:cNvSpPr>
            <a:spLocks noChangeArrowheads="1"/>
          </p:cNvSpPr>
          <p:nvPr/>
        </p:nvSpPr>
        <p:spPr bwMode="auto">
          <a:xfrm flipH="1">
            <a:off x="304800" y="3124200"/>
            <a:ext cx="990600" cy="1752600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V="1">
            <a:off x="1295400" y="3657600"/>
            <a:ext cx="6400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 flipV="1">
            <a:off x="1295400" y="3733800"/>
            <a:ext cx="640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Freeform 8"/>
          <p:cNvSpPr>
            <a:spLocks/>
          </p:cNvSpPr>
          <p:nvPr/>
        </p:nvSpPr>
        <p:spPr bwMode="auto">
          <a:xfrm>
            <a:off x="7662863" y="2767013"/>
            <a:ext cx="1219200" cy="1828800"/>
          </a:xfrm>
          <a:custGeom>
            <a:avLst/>
            <a:gdLst>
              <a:gd name="T0" fmla="*/ 0 w 824"/>
              <a:gd name="T1" fmla="*/ 441593603 h 1128"/>
              <a:gd name="T2" fmla="*/ 105083514 w 824"/>
              <a:gd name="T3" fmla="*/ 2147483647 h 1128"/>
              <a:gd name="T4" fmla="*/ 630503952 w 824"/>
              <a:gd name="T5" fmla="*/ 2147483647 h 1128"/>
              <a:gd name="T6" fmla="*/ 1471176318 w 824"/>
              <a:gd name="T7" fmla="*/ 2081801744 h 1128"/>
              <a:gd name="T8" fmla="*/ 1786428572 w 824"/>
              <a:gd name="T9" fmla="*/ 1072443605 h 1128"/>
              <a:gd name="T10" fmla="*/ 1366092851 w 824"/>
              <a:gd name="T11" fmla="*/ 441593603 h 1128"/>
              <a:gd name="T12" fmla="*/ 420335536 w 824"/>
              <a:gd name="T13" fmla="*/ 63085492 h 1128"/>
              <a:gd name="T14" fmla="*/ 105083514 w 824"/>
              <a:gd name="T15" fmla="*/ 63085492 h 1128"/>
              <a:gd name="T16" fmla="*/ 0 w 824"/>
              <a:gd name="T17" fmla="*/ 441593603 h 11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24"/>
              <a:gd name="T28" fmla="*/ 0 h 1128"/>
              <a:gd name="T29" fmla="*/ 824 w 824"/>
              <a:gd name="T30" fmla="*/ 1128 h 11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24" h="1128">
                <a:moveTo>
                  <a:pt x="0" y="168"/>
                </a:moveTo>
                <a:cubicBezTo>
                  <a:pt x="0" y="328"/>
                  <a:pt x="0" y="840"/>
                  <a:pt x="48" y="984"/>
                </a:cubicBezTo>
                <a:cubicBezTo>
                  <a:pt x="96" y="1128"/>
                  <a:pt x="184" y="1064"/>
                  <a:pt x="288" y="1032"/>
                </a:cubicBezTo>
                <a:cubicBezTo>
                  <a:pt x="392" y="1000"/>
                  <a:pt x="584" y="896"/>
                  <a:pt x="672" y="792"/>
                </a:cubicBezTo>
                <a:cubicBezTo>
                  <a:pt x="760" y="688"/>
                  <a:pt x="824" y="512"/>
                  <a:pt x="816" y="408"/>
                </a:cubicBezTo>
                <a:cubicBezTo>
                  <a:pt x="808" y="304"/>
                  <a:pt x="728" y="232"/>
                  <a:pt x="624" y="168"/>
                </a:cubicBezTo>
                <a:cubicBezTo>
                  <a:pt x="520" y="104"/>
                  <a:pt x="288" y="48"/>
                  <a:pt x="192" y="24"/>
                </a:cubicBezTo>
                <a:cubicBezTo>
                  <a:pt x="96" y="0"/>
                  <a:pt x="80" y="0"/>
                  <a:pt x="48" y="24"/>
                </a:cubicBezTo>
                <a:cubicBezTo>
                  <a:pt x="16" y="48"/>
                  <a:pt x="0" y="8"/>
                  <a:pt x="0" y="168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49001"/>
                </a:schemeClr>
              </a:gs>
              <a:gs pos="100000">
                <a:schemeClr val="bg1">
                  <a:alpha val="21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2534" name="Line 17"/>
          <p:cNvSpPr>
            <a:spLocks noChangeShapeType="1"/>
          </p:cNvSpPr>
          <p:nvPr/>
        </p:nvSpPr>
        <p:spPr bwMode="auto">
          <a:xfrm flipH="1">
            <a:off x="3352800" y="3962400"/>
            <a:ext cx="228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8"/>
          <p:cNvSpPr>
            <a:spLocks noChangeShapeType="1"/>
          </p:cNvSpPr>
          <p:nvPr/>
        </p:nvSpPr>
        <p:spPr bwMode="auto">
          <a:xfrm flipH="1">
            <a:off x="3352800" y="3914775"/>
            <a:ext cx="423863" cy="164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9"/>
          <p:cNvSpPr>
            <a:spLocks noChangeShapeType="1"/>
          </p:cNvSpPr>
          <p:nvPr/>
        </p:nvSpPr>
        <p:spPr bwMode="auto">
          <a:xfrm flipH="1">
            <a:off x="4648200" y="3887788"/>
            <a:ext cx="381000" cy="159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 flipH="1">
            <a:off x="4648200" y="3887788"/>
            <a:ext cx="228600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21"/>
          <p:cNvSpPr>
            <a:spLocks noChangeShapeType="1"/>
          </p:cNvSpPr>
          <p:nvPr/>
        </p:nvSpPr>
        <p:spPr bwMode="auto">
          <a:xfrm flipH="1">
            <a:off x="6019800" y="3810000"/>
            <a:ext cx="304800" cy="156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2"/>
          <p:cNvSpPr>
            <a:spLocks noChangeShapeType="1"/>
          </p:cNvSpPr>
          <p:nvPr/>
        </p:nvSpPr>
        <p:spPr bwMode="auto">
          <a:xfrm flipH="1">
            <a:off x="6019800" y="38100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3"/>
          <p:cNvSpPr>
            <a:spLocks noChangeShapeType="1"/>
          </p:cNvSpPr>
          <p:nvPr/>
        </p:nvSpPr>
        <p:spPr bwMode="auto">
          <a:xfrm>
            <a:off x="1371600" y="19812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4"/>
          <p:cNvSpPr>
            <a:spLocks noChangeShapeType="1"/>
          </p:cNvSpPr>
          <p:nvPr/>
        </p:nvSpPr>
        <p:spPr bwMode="auto">
          <a:xfrm>
            <a:off x="1371600" y="1981200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5"/>
          <p:cNvSpPr>
            <a:spLocks noChangeShapeType="1"/>
          </p:cNvSpPr>
          <p:nvPr/>
        </p:nvSpPr>
        <p:spPr bwMode="auto">
          <a:xfrm>
            <a:off x="2624138" y="1924050"/>
            <a:ext cx="533400" cy="1824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26"/>
          <p:cNvSpPr>
            <a:spLocks noChangeShapeType="1"/>
          </p:cNvSpPr>
          <p:nvPr/>
        </p:nvSpPr>
        <p:spPr bwMode="auto">
          <a:xfrm>
            <a:off x="2624138" y="1895475"/>
            <a:ext cx="685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7"/>
          <p:cNvSpPr>
            <a:spLocks noChangeShapeType="1"/>
          </p:cNvSpPr>
          <p:nvPr/>
        </p:nvSpPr>
        <p:spPr bwMode="auto">
          <a:xfrm>
            <a:off x="3886200" y="1785938"/>
            <a:ext cx="5334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8"/>
          <p:cNvSpPr>
            <a:spLocks noChangeShapeType="1"/>
          </p:cNvSpPr>
          <p:nvPr/>
        </p:nvSpPr>
        <p:spPr bwMode="auto">
          <a:xfrm>
            <a:off x="6400800" y="1862138"/>
            <a:ext cx="381000" cy="179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29"/>
          <p:cNvSpPr>
            <a:spLocks noChangeShapeType="1"/>
          </p:cNvSpPr>
          <p:nvPr/>
        </p:nvSpPr>
        <p:spPr bwMode="auto">
          <a:xfrm>
            <a:off x="6415088" y="1905000"/>
            <a:ext cx="533400" cy="179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30"/>
          <p:cNvSpPr>
            <a:spLocks noChangeShapeType="1"/>
          </p:cNvSpPr>
          <p:nvPr/>
        </p:nvSpPr>
        <p:spPr bwMode="auto">
          <a:xfrm>
            <a:off x="5029200" y="1752600"/>
            <a:ext cx="6858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31"/>
          <p:cNvSpPr>
            <a:spLocks noChangeShapeType="1"/>
          </p:cNvSpPr>
          <p:nvPr/>
        </p:nvSpPr>
        <p:spPr bwMode="auto">
          <a:xfrm>
            <a:off x="5029200" y="1752600"/>
            <a:ext cx="5334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2"/>
          <p:cNvSpPr>
            <a:spLocks noChangeShapeType="1"/>
          </p:cNvSpPr>
          <p:nvPr/>
        </p:nvSpPr>
        <p:spPr bwMode="auto">
          <a:xfrm>
            <a:off x="3871913" y="1785938"/>
            <a:ext cx="685800" cy="193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Rectangle 35"/>
          <p:cNvSpPr>
            <a:spLocks noChangeArrowheads="1"/>
          </p:cNvSpPr>
          <p:nvPr>
            <p:ph type="title"/>
          </p:nvPr>
        </p:nvSpPr>
        <p:spPr>
          <a:xfrm>
            <a:off x="1828800" y="533400"/>
            <a:ext cx="4953000" cy="273050"/>
          </a:xfrm>
          <a:noFill/>
        </p:spPr>
        <p:txBody>
          <a:bodyPr/>
          <a:lstStyle/>
          <a:p>
            <a:pPr eaLnBrk="1" hangingPunct="1"/>
            <a:r>
              <a:rPr lang="en-US" sz="1800" b="1" i="1" smtClean="0"/>
              <a:t>Fish Bone / Analisis Tulang Ikan</a:t>
            </a:r>
            <a:r>
              <a:rPr lang="en-US" sz="1800" smtClean="0"/>
              <a:t> </a:t>
            </a:r>
          </a:p>
        </p:txBody>
      </p:sp>
      <p:sp>
        <p:nvSpPr>
          <p:cNvPr id="22551" name="Rectangle 36"/>
          <p:cNvSpPr>
            <a:spLocks noChangeArrowheads="1"/>
          </p:cNvSpPr>
          <p:nvPr/>
        </p:nvSpPr>
        <p:spPr bwMode="auto">
          <a:xfrm>
            <a:off x="704850" y="1614488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  Guru</a:t>
            </a:r>
          </a:p>
        </p:txBody>
      </p:sp>
      <p:sp>
        <p:nvSpPr>
          <p:cNvPr id="22552" name="Rectangle 37"/>
          <p:cNvSpPr>
            <a:spLocks noChangeArrowheads="1"/>
          </p:cNvSpPr>
          <p:nvPr/>
        </p:nvSpPr>
        <p:spPr bwMode="auto">
          <a:xfrm>
            <a:off x="2009775" y="1500188"/>
            <a:ext cx="12192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 Staf</a:t>
            </a:r>
          </a:p>
        </p:txBody>
      </p:sp>
      <p:sp>
        <p:nvSpPr>
          <p:cNvPr id="22553" name="Rectangle 50"/>
          <p:cNvSpPr>
            <a:spLocks noChangeArrowheads="1"/>
          </p:cNvSpPr>
          <p:nvPr/>
        </p:nvSpPr>
        <p:spPr bwMode="auto">
          <a:xfrm>
            <a:off x="4641850" y="1143000"/>
            <a:ext cx="11969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 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Eksternal</a:t>
            </a:r>
          </a:p>
        </p:txBody>
      </p:sp>
      <p:sp>
        <p:nvSpPr>
          <p:cNvPr id="22554" name="Rectangle 51"/>
          <p:cNvSpPr>
            <a:spLocks noChangeArrowheads="1"/>
          </p:cNvSpPr>
          <p:nvPr/>
        </p:nvSpPr>
        <p:spPr bwMode="auto">
          <a:xfrm>
            <a:off x="6048375" y="1524000"/>
            <a:ext cx="10620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 Tim</a:t>
            </a:r>
          </a:p>
        </p:txBody>
      </p:sp>
      <p:sp>
        <p:nvSpPr>
          <p:cNvPr id="22555" name="Rectangle 53"/>
          <p:cNvSpPr>
            <a:spLocks noChangeArrowheads="1"/>
          </p:cNvSpPr>
          <p:nvPr/>
        </p:nvSpPr>
        <p:spPr bwMode="auto">
          <a:xfrm>
            <a:off x="4167188" y="5591175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 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Lingkungan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Kerja</a:t>
            </a:r>
          </a:p>
        </p:txBody>
      </p:sp>
      <p:sp>
        <p:nvSpPr>
          <p:cNvPr id="22556" name="Rectangle 54"/>
          <p:cNvSpPr>
            <a:spLocks noChangeArrowheads="1"/>
          </p:cNvSpPr>
          <p:nvPr/>
        </p:nvSpPr>
        <p:spPr bwMode="auto">
          <a:xfrm>
            <a:off x="5495925" y="5495925"/>
            <a:ext cx="990600" cy="82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Organisasi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&amp;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Manajemen</a:t>
            </a:r>
          </a:p>
        </p:txBody>
      </p:sp>
      <p:sp>
        <p:nvSpPr>
          <p:cNvPr id="22557" name="Rectangle 55"/>
          <p:cNvSpPr>
            <a:spLocks noChangeArrowheads="1"/>
          </p:cNvSpPr>
          <p:nvPr/>
        </p:nvSpPr>
        <p:spPr bwMode="auto">
          <a:xfrm>
            <a:off x="3343275" y="14478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 Siswa</a:t>
            </a:r>
          </a:p>
        </p:txBody>
      </p:sp>
      <p:sp>
        <p:nvSpPr>
          <p:cNvPr id="22558" name="Rectangle 56"/>
          <p:cNvSpPr>
            <a:spLocks noChangeArrowheads="1"/>
          </p:cNvSpPr>
          <p:nvPr/>
        </p:nvSpPr>
        <p:spPr bwMode="auto">
          <a:xfrm>
            <a:off x="2676525" y="5688013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sz="1200">
                <a:solidFill>
                  <a:schemeClr val="tx2"/>
                </a:solidFill>
              </a:rPr>
              <a:t>Faktor Komunikasi</a:t>
            </a:r>
          </a:p>
        </p:txBody>
      </p:sp>
      <p:sp>
        <p:nvSpPr>
          <p:cNvPr id="22559" name="Text Box 58"/>
          <p:cNvSpPr txBox="1">
            <a:spLocks noChangeArrowheads="1"/>
          </p:cNvSpPr>
          <p:nvPr/>
        </p:nvSpPr>
        <p:spPr bwMode="auto">
          <a:xfrm>
            <a:off x="304800" y="6119813"/>
            <a:ext cx="2401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i="1"/>
              <a:t>KET:</a:t>
            </a:r>
          </a:p>
          <a:p>
            <a:pPr eaLnBrk="1" hangingPunct="1"/>
            <a:r>
              <a:rPr lang="en-US" sz="1000" i="1"/>
              <a:t>Untuk pengisian lihat Faktor Kontributor</a:t>
            </a:r>
          </a:p>
        </p:txBody>
      </p:sp>
      <p:sp>
        <p:nvSpPr>
          <p:cNvPr id="22560" name="Text Box 59"/>
          <p:cNvSpPr txBox="1">
            <a:spLocks noChangeArrowheads="1"/>
          </p:cNvSpPr>
          <p:nvPr/>
        </p:nvSpPr>
        <p:spPr bwMode="auto">
          <a:xfrm>
            <a:off x="276225" y="6599238"/>
            <a:ext cx="17303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i="1"/>
              <a:t>RCA : Root Cause Analysis</a:t>
            </a:r>
          </a:p>
        </p:txBody>
      </p:sp>
    </p:spTree>
    <p:extLst>
      <p:ext uri="{BB962C8B-B14F-4D97-AF65-F5344CB8AC3E}">
        <p14:creationId xmlns:p14="http://schemas.microsoft.com/office/powerpoint/2010/main" val="16187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17525" y="142875"/>
            <a:ext cx="61039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pitchFamily="18" charset="0"/>
              </a:rPr>
              <a:t>     CAUSAL MAP ANALYSIS</a:t>
            </a:r>
            <a:r>
              <a:rPr lang="en-US" sz="2800" b="1">
                <a:latin typeface="Times New Roman" pitchFamily="18" charset="0"/>
              </a:rPr>
              <a:t> / </a:t>
            </a:r>
          </a:p>
          <a:p>
            <a:pPr lvl="1" eaLnBrk="1" hangingPunct="1"/>
            <a:r>
              <a:rPr lang="en-US" sz="2800" b="1">
                <a:latin typeface="Times New Roman" pitchFamily="18" charset="0"/>
              </a:rPr>
              <a:t>ANALISIS PETA SEBAB AKIBAT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Dipergunakan untuk mencari penyebab masalah</a:t>
            </a:r>
          </a:p>
          <a:p>
            <a:pPr algn="r" eaLnBrk="1" hangingPunct="1"/>
            <a:endParaRPr lang="en-US" sz="1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057400" y="3276600"/>
            <a:ext cx="16002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MASALAH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2057400" y="1752600"/>
            <a:ext cx="1600200" cy="1219200"/>
          </a:xfrm>
          <a:prstGeom prst="ellipse">
            <a:avLst/>
          </a:prstGeom>
          <a:ln w="9525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</a:rPr>
              <a:t>PENYE-</a:t>
            </a:r>
          </a:p>
          <a:p>
            <a:pPr algn="ctr">
              <a:defRPr/>
            </a:pPr>
            <a:r>
              <a:rPr lang="en-US" sz="2400" dirty="0">
                <a:latin typeface="Times New Roman" pitchFamily="18" charset="0"/>
              </a:rPr>
              <a:t>BAB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>
            <a:off x="3733800" y="41148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5638800" y="4191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V="1">
            <a:off x="2819400" y="4876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Oval 28"/>
          <p:cNvSpPr>
            <a:spLocks noChangeArrowheads="1"/>
          </p:cNvSpPr>
          <p:nvPr/>
        </p:nvSpPr>
        <p:spPr bwMode="auto">
          <a:xfrm>
            <a:off x="7315200" y="27432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7848600" y="3962400"/>
            <a:ext cx="762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822" name="Oval 30"/>
          <p:cNvSpPr>
            <a:spLocks noChangeArrowheads="1"/>
          </p:cNvSpPr>
          <p:nvPr/>
        </p:nvSpPr>
        <p:spPr bwMode="auto">
          <a:xfrm>
            <a:off x="6629400" y="5105400"/>
            <a:ext cx="838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74676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flipH="1">
            <a:off x="7315200" y="34290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V="1">
            <a:off x="7010400" y="472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Oval 35"/>
          <p:cNvSpPr>
            <a:spLocks noChangeArrowheads="1"/>
          </p:cNvSpPr>
          <p:nvPr/>
        </p:nvSpPr>
        <p:spPr bwMode="auto">
          <a:xfrm>
            <a:off x="4114800" y="3505200"/>
            <a:ext cx="1600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PENYE-</a:t>
            </a:r>
          </a:p>
          <a:p>
            <a:pPr algn="ctr"/>
            <a:r>
              <a:rPr lang="en-US" sz="2400">
                <a:latin typeface="Times New Roman" pitchFamily="18" charset="0"/>
              </a:rPr>
              <a:t>BAB</a:t>
            </a:r>
          </a:p>
        </p:txBody>
      </p:sp>
      <p:sp>
        <p:nvSpPr>
          <p:cNvPr id="33828" name="Oval 36"/>
          <p:cNvSpPr>
            <a:spLocks noChangeArrowheads="1"/>
          </p:cNvSpPr>
          <p:nvPr/>
        </p:nvSpPr>
        <p:spPr bwMode="auto">
          <a:xfrm>
            <a:off x="2057400" y="5334000"/>
            <a:ext cx="1600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PENYE-</a:t>
            </a:r>
          </a:p>
          <a:p>
            <a:pPr algn="ctr"/>
            <a:r>
              <a:rPr lang="en-US" sz="2400">
                <a:latin typeface="Times New Roman" pitchFamily="18" charset="0"/>
              </a:rPr>
              <a:t>BAB</a:t>
            </a:r>
          </a:p>
        </p:txBody>
      </p:sp>
      <p:sp>
        <p:nvSpPr>
          <p:cNvPr id="33829" name="Oval 37"/>
          <p:cNvSpPr>
            <a:spLocks noChangeArrowheads="1"/>
          </p:cNvSpPr>
          <p:nvPr/>
        </p:nvSpPr>
        <p:spPr bwMode="auto">
          <a:xfrm>
            <a:off x="0" y="3429000"/>
            <a:ext cx="1600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PENYE-</a:t>
            </a:r>
          </a:p>
          <a:p>
            <a:pPr algn="ctr"/>
            <a:r>
              <a:rPr lang="en-US" sz="2400">
                <a:latin typeface="Times New Roman" pitchFamily="18" charset="0"/>
              </a:rPr>
              <a:t>BAB</a:t>
            </a:r>
          </a:p>
        </p:txBody>
      </p:sp>
      <p:sp>
        <p:nvSpPr>
          <p:cNvPr id="33830" name="Oval 38"/>
          <p:cNvSpPr>
            <a:spLocks noChangeArrowheads="1"/>
          </p:cNvSpPr>
          <p:nvPr/>
        </p:nvSpPr>
        <p:spPr bwMode="auto">
          <a:xfrm>
            <a:off x="6096000" y="3657600"/>
            <a:ext cx="1447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PENYE-</a:t>
            </a:r>
          </a:p>
          <a:p>
            <a:pPr algn="ctr"/>
            <a:r>
              <a:rPr lang="en-US" sz="2400">
                <a:latin typeface="Times New Roman" pitchFamily="18" charset="0"/>
              </a:rPr>
              <a:t>BAB</a:t>
            </a:r>
          </a:p>
        </p:txBody>
      </p:sp>
      <p:sp>
        <p:nvSpPr>
          <p:cNvPr id="23573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5BFA3EE-4BDF-41B2-A969-50BD8B72D234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0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802" grpId="0" animBg="1"/>
      <p:bldP spid="33812" grpId="0" animBg="1"/>
      <p:bldP spid="33813" grpId="0" animBg="1"/>
      <p:bldP spid="33815" grpId="0" animBg="1"/>
      <p:bldP spid="33816" grpId="0" animBg="1"/>
      <p:bldP spid="33817" grpId="0" animBg="1"/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27" grpId="0" animBg="1"/>
      <p:bldP spid="33828" grpId="0" animBg="1"/>
      <p:bldP spid="33829" grpId="0" animBg="1"/>
      <p:bldP spid="338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DBBFA3-97C7-44A7-914B-7284E05DFBB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7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36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PRAKTEK</a:t>
            </a:r>
            <a:endParaRPr lang="id-ID" smtClean="0"/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ANALISA “MASALAH UTAMA” YANG TELAH ANDA IDENTIFIKASI DENGAN MENGGUNAKAN “ANALISIS POHON MASALAH” (TURUN 2 LEVEL ; MASALAH POKOK DAN SPESIFIK)</a:t>
            </a:r>
            <a:endParaRPr lang="id-ID" smtClean="0"/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C3629E-17BD-4701-8A01-DE68F0931A6B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5253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C5AC75-1514-4DA0-B070-B2B811C4CD20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498600" y="2514600"/>
            <a:ext cx="52943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 b="1"/>
              <a:t>MENENTUKAN </a:t>
            </a:r>
          </a:p>
          <a:p>
            <a:pPr algn="ctr" eaLnBrk="1" hangingPunct="1"/>
            <a:r>
              <a:rPr lang="en-US" sz="4400" b="1"/>
              <a:t>SKALA PRIORITAS</a:t>
            </a:r>
            <a:endParaRPr lang="id-ID" sz="4400" b="1"/>
          </a:p>
        </p:txBody>
      </p:sp>
    </p:spTree>
    <p:extLst>
      <p:ext uri="{BB962C8B-B14F-4D97-AF65-F5344CB8AC3E}">
        <p14:creationId xmlns:p14="http://schemas.microsoft.com/office/powerpoint/2010/main" val="1626118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DALIL PARETO</a:t>
            </a:r>
          </a:p>
          <a:p>
            <a:pPr eaLnBrk="1" hangingPunct="1"/>
            <a:endParaRPr lang="en-US" sz="2800">
              <a:solidFill>
                <a:srgbClr val="6600CC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2800">
                <a:latin typeface="Times New Roman" pitchFamily="18" charset="0"/>
              </a:rPr>
              <a:t>DENGAN MENGENDALIKAN YANG SEDIKIT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(20%) </a:t>
            </a:r>
            <a:r>
              <a:rPr lang="en-US" sz="2800">
                <a:latin typeface="Times New Roman" pitchFamily="18" charset="0"/>
              </a:rPr>
              <a:t>DAPAT DENGAN CEPAT MENGUASAI YANG LEBIH BESAR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(80% lainnya)</a:t>
            </a:r>
          </a:p>
          <a:p>
            <a:pPr algn="ctr" eaLnBrk="1" hangingPunct="1"/>
            <a:r>
              <a:rPr lang="en-US" sz="2800"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en-US" sz="2800">
                <a:solidFill>
                  <a:srgbClr val="A50021"/>
                </a:solidFill>
                <a:latin typeface="Times New Roman" pitchFamily="18" charset="0"/>
              </a:rPr>
              <a:t>ATAU</a:t>
            </a:r>
          </a:p>
          <a:p>
            <a:pPr algn="ctr" eaLnBrk="1" hangingPunct="1"/>
            <a:endParaRPr lang="en-US" sz="1400">
              <a:solidFill>
                <a:srgbClr val="A5002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2800">
                <a:latin typeface="Times New Roman" pitchFamily="18" charset="0"/>
              </a:rPr>
              <a:t>MENYELESAIKAN SEDIKIT MASALAH DOMINAN, AKAN DAPAT DIPEROLEH MANFAAT YANG BESAR.</a:t>
            </a:r>
          </a:p>
          <a:p>
            <a:pPr eaLnBrk="1" hangingPunct="1"/>
            <a:r>
              <a:rPr lang="en-US" sz="2800">
                <a:solidFill>
                  <a:srgbClr val="6600CC"/>
                </a:solidFill>
                <a:latin typeface="Times New Roman" pitchFamily="18" charset="0"/>
              </a:rPr>
              <a:t>  </a:t>
            </a:r>
          </a:p>
          <a:p>
            <a:pPr eaLnBrk="1" hangingPunct="1"/>
            <a:endParaRPr lang="en-US" sz="280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001FC1F-6912-4902-B385-7E8EAC687E13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15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US" dirty="0" smtClean="0"/>
              <a:t>Model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/>
            </a:r>
            <a:br>
              <a:rPr lang="en-US" dirty="0" smtClean="0"/>
            </a:b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UNTUK MENENTUKAN MASALAH STRATEGIS PADA MASALAH POKOK DAN SPESIFIK, LAKUKAN USG</a:t>
            </a:r>
            <a:endParaRPr lang="id-ID" smtClean="0"/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A0C768-A521-44A3-B514-F59616A45DF2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7629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762000" y="685800"/>
            <a:ext cx="77724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tabLst>
                <a:tab pos="1020763" algn="l"/>
              </a:tabLst>
              <a:defRPr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    USG</a:t>
            </a:r>
          </a:p>
          <a:p>
            <a:pPr marL="509588" lvl="1" indent="-52388">
              <a:tabLst>
                <a:tab pos="1020763" algn="l"/>
              </a:tabLst>
              <a:defRPr/>
            </a:pPr>
            <a:r>
              <a:rPr lang="en-US" sz="2800" dirty="0">
                <a:latin typeface="Arial" charset="0"/>
              </a:rPr>
              <a:t>U=Urgent, S = Serious, G = Growth</a:t>
            </a:r>
          </a:p>
          <a:p>
            <a:pPr marL="339725" indent="-339725">
              <a:tabLst>
                <a:tab pos="1020763" algn="l"/>
              </a:tabLst>
              <a:defRPr/>
            </a:pPr>
            <a:endParaRPr lang="en-US" sz="1200" dirty="0">
              <a:latin typeface="Arial" charset="0"/>
            </a:endParaRPr>
          </a:p>
          <a:p>
            <a:pPr marL="509588" lvl="1" indent="-52388">
              <a:tabLst>
                <a:tab pos="1020763" algn="l"/>
              </a:tabLst>
              <a:defRPr/>
            </a:pPr>
            <a:r>
              <a:rPr lang="en-US" sz="2800" dirty="0">
                <a:solidFill>
                  <a:srgbClr val="0000CC"/>
                </a:solidFill>
                <a:latin typeface="Arial" charset="0"/>
              </a:rPr>
              <a:t>USG,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merupakan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metode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untuk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menyusun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urutan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prioritas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masalah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penyebab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Arial" charset="0"/>
              </a:rPr>
              <a:t>berdasarkan</a:t>
            </a:r>
            <a:r>
              <a:rPr lang="en-US" sz="2800" dirty="0">
                <a:solidFill>
                  <a:srgbClr val="0000CC"/>
                </a:solidFill>
                <a:latin typeface="Arial" charset="0"/>
              </a:rPr>
              <a:t>:</a:t>
            </a:r>
          </a:p>
          <a:p>
            <a:pPr marL="509588" lvl="1" indent="-52388">
              <a:tabLst>
                <a:tab pos="1020763" algn="l"/>
              </a:tabLst>
              <a:defRPr/>
            </a:pPr>
            <a:endParaRPr lang="en-US" sz="1200" dirty="0">
              <a:solidFill>
                <a:srgbClr val="0000CC"/>
              </a:solidFill>
              <a:latin typeface="Arial" charset="0"/>
            </a:endParaRPr>
          </a:p>
          <a:p>
            <a:pPr marL="509588" lvl="1" indent="-52388">
              <a:buFont typeface="Wingdings" pitchFamily="2" charset="2"/>
              <a:buChar char="ü"/>
              <a:tabLst>
                <a:tab pos="1020763" algn="l"/>
              </a:tabLst>
              <a:defRPr/>
            </a:pP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tingkat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urgensi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(U), </a:t>
            </a:r>
          </a:p>
          <a:p>
            <a:pPr marL="509588" lvl="1" indent="-52388">
              <a:buFont typeface="Wingdings" pitchFamily="2" charset="2"/>
              <a:buChar char="ü"/>
              <a:tabLst>
                <a:tab pos="1020763" algn="l"/>
              </a:tabLst>
              <a:defRPr/>
            </a:pP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tingkat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keseriusan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(S),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dan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</a:t>
            </a:r>
          </a:p>
          <a:p>
            <a:pPr marL="509588" lvl="1" indent="-52388">
              <a:buFont typeface="Wingdings" pitchFamily="2" charset="2"/>
              <a:buChar char="ü"/>
              <a:tabLst>
                <a:tab pos="1020763" algn="l"/>
              </a:tabLst>
              <a:defRPr/>
            </a:pP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kemungkinan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dampak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/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perkembangan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            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masalah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/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penyebab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(G).</a:t>
            </a:r>
          </a:p>
          <a:p>
            <a:pPr marL="339725" indent="-339725">
              <a:spcBef>
                <a:spcPct val="50000"/>
              </a:spcBef>
              <a:tabLst>
                <a:tab pos="1020763" algn="l"/>
              </a:tabLst>
              <a:defRPr/>
            </a:pP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547F25C-2BA2-4277-A1A7-5CEA7187BD34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01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41325" y="442913"/>
            <a:ext cx="8321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>
                <a:latin typeface="Times New Roman" pitchFamily="18" charset="0"/>
              </a:rPr>
              <a:t>MATRIK USG</a:t>
            </a:r>
          </a:p>
          <a:p>
            <a:pPr eaLnBrk="1" hangingPunct="1"/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47166" name="Group 62"/>
          <p:cNvGraphicFramePr>
            <a:graphicFrameLocks noGrp="1"/>
          </p:cNvGraphicFramePr>
          <p:nvPr/>
        </p:nvGraphicFramePr>
        <p:xfrm>
          <a:off x="1143000" y="1143000"/>
          <a:ext cx="7162800" cy="2060575"/>
        </p:xfrm>
        <a:graphic>
          <a:graphicData uri="http://schemas.openxmlformats.org/drawingml/2006/table">
            <a:tbl>
              <a:tblPr/>
              <a:tblGrid>
                <a:gridCol w="914400"/>
                <a:gridCol w="2362200"/>
                <a:gridCol w="990600"/>
                <a:gridCol w="914400"/>
                <a:gridCol w="914400"/>
                <a:gridCol w="1066800"/>
              </a:tblGrid>
              <a:tr h="518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Masalah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Masalah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Masalah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Masalah III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62" name="Text Box 58"/>
          <p:cNvSpPr txBox="1">
            <a:spLocks noChangeArrowheads="1"/>
          </p:cNvSpPr>
          <p:nvPr/>
        </p:nvSpPr>
        <p:spPr bwMode="auto">
          <a:xfrm>
            <a:off x="533400" y="3432175"/>
            <a:ext cx="8305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84263" lvl="1" indent="-627063">
              <a:tabLst>
                <a:tab pos="1147763" algn="l"/>
              </a:tabLst>
              <a:defRPr/>
            </a:pP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Ket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: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Semakin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Urgen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semakin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tinggi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nilainya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Times New Roman" pitchFamily="18" charset="0"/>
            </a:endParaRPr>
          </a:p>
          <a:p>
            <a:pPr marL="1084263" lvl="1" indent="-627063">
              <a:tabLst>
                <a:tab pos="1147763" algn="l"/>
              </a:tabLst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      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Semakin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Serius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semakin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tinggi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nilainya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Times New Roman" pitchFamily="18" charset="0"/>
            </a:endParaRPr>
          </a:p>
          <a:p>
            <a:pPr marL="1084263" lvl="1" indent="-627063">
              <a:tabLst>
                <a:tab pos="1147763" algn="l"/>
              </a:tabLst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      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Semakin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berkembang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masalahnya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semakin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tinggi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		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nilainya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1084263" lvl="1" indent="-627063">
              <a:tabLst>
                <a:tab pos="1147763" algn="l"/>
              </a:tabLst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      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Masalah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prioritan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/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dominan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adalah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masalah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yang total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nilainya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besar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0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1F90D23-4154-4DB6-BA67-E1692A314068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871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7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MENENTUKAN ALTERNATIF SOLUSI</a:t>
            </a:r>
            <a:endParaRPr lang="id-ID" sz="3600" smtClean="0"/>
          </a:p>
        </p:txBody>
      </p:sp>
      <p:sp>
        <p:nvSpPr>
          <p:cNvPr id="317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IDENTIFIKASI SOLUSI ATAS MASALAH </a:t>
            </a:r>
          </a:p>
          <a:p>
            <a:r>
              <a:rPr lang="en-US" smtClean="0"/>
              <a:t>TENTUKAN PRIORITAS SOLUSI DENGAN ANALISIS TAPISAN</a:t>
            </a:r>
            <a:endParaRPr lang="id-ID" smtClean="0"/>
          </a:p>
        </p:txBody>
      </p:sp>
      <p:sp>
        <p:nvSpPr>
          <p:cNvPr id="317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6FCCB8-2A6C-4293-A353-333E9B4CBA15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5146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169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z="240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CONTOH MATRIK TAPISAN</a:t>
            </a:r>
          </a:p>
        </p:txBody>
      </p:sp>
      <p:graphicFrame>
        <p:nvGraphicFramePr>
          <p:cNvPr id="54401" name="Group 129"/>
          <p:cNvGraphicFramePr>
            <a:graphicFrameLocks noGrp="1"/>
          </p:cNvGraphicFramePr>
          <p:nvPr/>
        </p:nvGraphicFramePr>
        <p:xfrm>
          <a:off x="533400" y="1524000"/>
          <a:ext cx="7924800" cy="3859213"/>
        </p:xfrm>
        <a:graphic>
          <a:graphicData uri="http://schemas.openxmlformats.org/drawingml/2006/table">
            <a:tbl>
              <a:tblPr/>
              <a:tblGrid>
                <a:gridCol w="1887538"/>
                <a:gridCol w="1508125"/>
                <a:gridCol w="1509712"/>
                <a:gridCol w="1647825"/>
                <a:gridCol w="1371600"/>
              </a:tblGrid>
              <a:tr h="4572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Solusi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Tapisan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6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urgensi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Sup.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Akdmk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Pengawas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EB3F40-BB77-4D9E-A1C2-BF1BCC7421E5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789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3EE54D-AD83-4922-A0F7-3E8244B5234B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828800" y="2514600"/>
            <a:ext cx="57737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/>
              <a:t>LANGKAH ANALISIS</a:t>
            </a:r>
            <a:endParaRPr lang="id-ID" sz="4400" b="1"/>
          </a:p>
        </p:txBody>
      </p:sp>
    </p:spTree>
    <p:extLst>
      <p:ext uri="{BB962C8B-B14F-4D97-AF65-F5344CB8AC3E}">
        <p14:creationId xmlns:p14="http://schemas.microsoft.com/office/powerpoint/2010/main" val="40251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</a:t>
            </a:r>
            <a:br>
              <a:rPr lang="en-US" smtClean="0"/>
            </a:br>
            <a:r>
              <a:rPr lang="en-US" smtClean="0"/>
              <a:t>KATEGORI PERSOALAN</a:t>
            </a:r>
            <a:endParaRPr lang="id-ID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mtClean="0"/>
              <a:t>Tendik = Kompetensi dan kedisiplinan guru masih rendah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Sarpras = ruang belajar/perpustakaan/lab tidak memadai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Pembiayaan = pengelolaan keuangan tidak transparan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Penilaian = Nilai rata-rata UN masuk kategori D 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Dll </a:t>
            </a:r>
          </a:p>
          <a:p>
            <a:pPr marL="514350" indent="-514350"/>
            <a:endParaRPr lang="id-ID" smtClean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0266F7B-5708-4F4C-A4B7-B70DABD6E5B2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25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Kelompokkan masalah yang sudah anda identifikasi menurut kategori yang sejenis dan diberi label “isu strategis”</a:t>
            </a:r>
          </a:p>
          <a:p>
            <a:r>
              <a:rPr lang="en-US" smtClean="0"/>
              <a:t>Diantara semua “isu strategis” itu, tentukan 1 “isu utama” dengan analisis APKL (Aktualitas, Problematik, Kekhalayakan, Kelayakan) menggunakan skala 1-4</a:t>
            </a:r>
            <a:endParaRPr lang="id-ID" smtClean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7F576A-EB58-4CFA-A03F-4F6040820BCC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68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9EF69ED-AC00-41DD-8A2C-C2259876748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4232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Terhadap “isu utama” anda, tentukan “masalah utama” dengan analisis APKL (Aktualitas, Problematik, Kekhalayakan, Kelayakan) menggunakan skala 1-4</a:t>
            </a:r>
            <a:endParaRPr lang="id-ID" smtClean="0"/>
          </a:p>
          <a:p>
            <a:endParaRPr lang="id-ID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069FEF2-58B3-4367-B64E-F0EE629020A2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04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302924-67A9-4BB4-96BD-9EF5EA417B3D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57200" y="2438400"/>
            <a:ext cx="81883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/>
              <a:t>TEKNIK ANALISIS MASALAH </a:t>
            </a:r>
            <a:endParaRPr lang="id-ID" sz="4400" b="1"/>
          </a:p>
        </p:txBody>
      </p:sp>
    </p:spTree>
    <p:extLst>
      <p:ext uri="{BB962C8B-B14F-4D97-AF65-F5344CB8AC3E}">
        <p14:creationId xmlns:p14="http://schemas.microsoft.com/office/powerpoint/2010/main" val="1837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46125" y="2905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id-ID" sz="1600">
              <a:latin typeface="Times New Roman" pitchFamily="18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6535738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04813" indent="-404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76313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</a:rPr>
              <a:t>POHON MASALAH</a:t>
            </a:r>
            <a:endParaRPr lang="en-US" sz="3600">
              <a:latin typeface="Times New Roman" pitchFamily="18" charset="0"/>
            </a:endParaRPr>
          </a:p>
          <a:p>
            <a:pPr eaLnBrk="1" hangingPunct="1"/>
            <a:endParaRPr lang="en-US" sz="3600" b="1">
              <a:latin typeface="Times New Roman" pitchFamily="18" charset="0"/>
            </a:endParaRPr>
          </a:p>
          <a:p>
            <a:pPr lvl="1" eaLnBrk="1" hangingPunct="1"/>
            <a:r>
              <a:rPr lang="en-US" sz="3600" b="1">
                <a:latin typeface="Times New Roman" pitchFamily="18" charset="0"/>
              </a:rPr>
              <a:t>Untuk Mencari akar masalah</a:t>
            </a:r>
          </a:p>
          <a:p>
            <a:pPr eaLnBrk="1" hangingPunct="1"/>
            <a:endParaRPr lang="en-US" sz="3600" b="1">
              <a:latin typeface="Times New Roman" pitchFamily="18" charset="0"/>
            </a:endParaRPr>
          </a:p>
          <a:p>
            <a:pPr lvl="1" eaLnBrk="1" hangingPunct="1"/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Terdapat 3 tingkatan masalah</a:t>
            </a:r>
            <a:r>
              <a:rPr lang="en-US" sz="3600">
                <a:latin typeface="Times New Roman" pitchFamily="18" charset="0"/>
              </a:rPr>
              <a:t>:</a:t>
            </a:r>
          </a:p>
          <a:p>
            <a:pPr eaLnBrk="1" hangingPunct="1"/>
            <a:endParaRPr lang="en-US" sz="3600">
              <a:latin typeface="Times New Roman" pitchFamily="18" charset="0"/>
            </a:endParaRPr>
          </a:p>
          <a:p>
            <a:pPr lvl="1" eaLnBrk="1" hangingPunct="1">
              <a:buFontTx/>
              <a:buAutoNum type="alphaLcPeriod"/>
            </a:pPr>
            <a:r>
              <a:rPr lang="en-US" sz="3600">
                <a:latin typeface="Times New Roman" pitchFamily="18" charset="0"/>
              </a:rPr>
              <a:t>Masalah Utama</a:t>
            </a:r>
          </a:p>
          <a:p>
            <a:pPr lvl="1" eaLnBrk="1" hangingPunct="1">
              <a:buFontTx/>
              <a:buAutoNum type="alphaLcPeriod"/>
            </a:pPr>
            <a:r>
              <a:rPr lang="en-US" sz="3600">
                <a:latin typeface="Times New Roman" pitchFamily="18" charset="0"/>
              </a:rPr>
              <a:t>Masalah Pokok</a:t>
            </a:r>
          </a:p>
          <a:p>
            <a:pPr lvl="1" eaLnBrk="1" hangingPunct="1">
              <a:buFontTx/>
              <a:buAutoNum type="alphaLcPeriod"/>
            </a:pPr>
            <a:r>
              <a:rPr lang="en-US" sz="3600">
                <a:latin typeface="Times New Roman" pitchFamily="18" charset="0"/>
              </a:rPr>
              <a:t>Masalah Spesifik</a:t>
            </a:r>
          </a:p>
          <a:p>
            <a:pPr lvl="1" eaLnBrk="1" hangingPunct="1"/>
            <a:endParaRPr lang="en-US" sz="3600">
              <a:latin typeface="Times New Roman" pitchFamily="18" charset="0"/>
            </a:endParaRPr>
          </a:p>
          <a:p>
            <a:pPr eaLnBrk="1" hangingPunct="1"/>
            <a:endParaRPr lang="en-US" sz="320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3CF76C9-D0B2-4156-B306-243A5E7B5FAA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556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543</Words>
  <Application>Microsoft Office PowerPoint</Application>
  <PresentationFormat>On-screen Show (4:3)</PresentationFormat>
  <Paragraphs>199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Model pohon masalah dan Model pemecahan masalah </vt:lpstr>
      <vt:lpstr>PowerPoint Presentation</vt:lpstr>
      <vt:lpstr>CONTOH  KATEGORI PERSOALAN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Kompetensi guru rendah</vt:lpstr>
      <vt:lpstr>PowerPoint Presentation</vt:lpstr>
      <vt:lpstr>PowerPoint Presentation</vt:lpstr>
      <vt:lpstr>PowerPoint Presentation</vt:lpstr>
      <vt:lpstr>Fish Bone / Analisis Tulang Ikan </vt:lpstr>
      <vt:lpstr>PowerPoint Presentation</vt:lpstr>
      <vt:lpstr>PowerPoint Presentation</vt:lpstr>
      <vt:lpstr>PRAKTEK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MENENTUKAN ALTERNATIF SOLUSI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pohon masalah dan Model pemecahan masalah </dc:title>
  <dc:creator>user</dc:creator>
  <cp:lastModifiedBy>Gisely Vionalita</cp:lastModifiedBy>
  <cp:revision>3</cp:revision>
  <dcterms:created xsi:type="dcterms:W3CDTF">2017-09-03T02:35:25Z</dcterms:created>
  <dcterms:modified xsi:type="dcterms:W3CDTF">2017-09-04T01:32:53Z</dcterms:modified>
</cp:coreProperties>
</file>