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1" r:id="rId2"/>
    <p:sldId id="256" r:id="rId3"/>
    <p:sldId id="257" r:id="rId4"/>
    <p:sldId id="258" r:id="rId5"/>
    <p:sldId id="259" r:id="rId6"/>
    <p:sldId id="262" r:id="rId7"/>
    <p:sldId id="263" r:id="rId8"/>
    <p:sldId id="264" r:id="rId9"/>
    <p:sldId id="260"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3440"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5805F-9812-D442-856A-37F6E99DDAE9}"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BE4D64-2E46-7543-86A8-0FC12BB6C901}" type="slidenum">
              <a:rPr lang="en-US" smtClean="0"/>
              <a:pPr/>
              <a:t>‹#›</a:t>
            </a:fld>
            <a:endParaRPr lang="en-US"/>
          </a:p>
        </p:txBody>
      </p:sp>
    </p:spTree>
    <p:extLst>
      <p:ext uri="{BB962C8B-B14F-4D97-AF65-F5344CB8AC3E}">
        <p14:creationId xmlns="" xmlns:p14="http://schemas.microsoft.com/office/powerpoint/2010/main" val="7515800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2015 Agenda, Rio+20 United Nations Conference on Sustainable Development</a:t>
            </a:r>
            <a:r>
              <a:rPr lang="en-US" baseline="0" dirty="0" smtClean="0"/>
              <a:t> outcome document, vision 2050.  SDG’s development and formulation for 2030, WWDR 2015.  Backdrop of the WWD celebrations and annual campaign. </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3</a:t>
            </a:fld>
            <a:endParaRPr lang="en-US"/>
          </a:p>
        </p:txBody>
      </p:sp>
    </p:spTree>
    <p:extLst>
      <p:ext uri="{BB962C8B-B14F-4D97-AF65-F5344CB8AC3E}">
        <p14:creationId xmlns="" xmlns:p14="http://schemas.microsoft.com/office/powerpoint/2010/main" val="267390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 of this resonate with our business “the water business”. The 6V’s.</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12</a:t>
            </a:fld>
            <a:endParaRPr lang="en-US"/>
          </a:p>
        </p:txBody>
      </p:sp>
    </p:spTree>
    <p:extLst>
      <p:ext uri="{BB962C8B-B14F-4D97-AF65-F5344CB8AC3E}">
        <p14:creationId xmlns="" xmlns:p14="http://schemas.microsoft.com/office/powerpoint/2010/main" val="318322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water cycles natural or hydrological and human diversionary cycle</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13</a:t>
            </a:fld>
            <a:endParaRPr lang="en-US"/>
          </a:p>
        </p:txBody>
      </p:sp>
    </p:spTree>
    <p:extLst>
      <p:ext uri="{BB962C8B-B14F-4D97-AF65-F5344CB8AC3E}">
        <p14:creationId xmlns="" xmlns:p14="http://schemas.microsoft.com/office/powerpoint/2010/main" val="318202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an attempt to create an inventory: </a:t>
            </a:r>
            <a:r>
              <a:rPr lang="en-US" dirty="0" smtClean="0"/>
              <a:t>Smart</a:t>
            </a:r>
            <a:r>
              <a:rPr lang="en-US" baseline="0" dirty="0" smtClean="0"/>
              <a:t> metering, river flow gauging systems, real time telemetry, ground water measurement probes, soil moisture measuring systems, mobile technology and hand held devices, drones, earth observation</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14</a:t>
            </a:fld>
            <a:endParaRPr lang="en-US"/>
          </a:p>
        </p:txBody>
      </p:sp>
    </p:spTree>
    <p:extLst>
      <p:ext uri="{BB962C8B-B14F-4D97-AF65-F5344CB8AC3E}">
        <p14:creationId xmlns="" xmlns:p14="http://schemas.microsoft.com/office/powerpoint/2010/main" val="16027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15</a:t>
            </a:fld>
            <a:endParaRPr lang="en-US"/>
          </a:p>
        </p:txBody>
      </p:sp>
    </p:spTree>
    <p:extLst>
      <p:ext uri="{BB962C8B-B14F-4D97-AF65-F5344CB8AC3E}">
        <p14:creationId xmlns="" xmlns:p14="http://schemas.microsoft.com/office/powerpoint/2010/main" val="367579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2CA0C2"/>
                </a:solidFill>
              </a:rPr>
              <a:t>The experience of the MDG’s shows that a thematically broader goal for water is called for in the post-2015 development agenda. </a:t>
            </a:r>
            <a:r>
              <a:rPr lang="en-US" b="1" dirty="0" smtClean="0"/>
              <a:t>Chapeau</a:t>
            </a:r>
            <a:r>
              <a:rPr lang="en-US" dirty="0" smtClean="0"/>
              <a:t>: Paragraph 7. Rio+20 outcome reaffirmed the need to be guided by the purposes and principles of the Charter of the United Nations, with full respect for international law and its principles. It reaffirmed the importance of freedom, peace and security, respect for all human rights, including the right to development and the right to an adequate standard of living, </a:t>
            </a:r>
            <a:r>
              <a:rPr lang="en-US" b="1" dirty="0" smtClean="0">
                <a:solidFill>
                  <a:srgbClr val="418FDE"/>
                </a:solidFill>
              </a:rPr>
              <a:t>including the right to food and water</a:t>
            </a:r>
            <a:r>
              <a:rPr lang="en-US" dirty="0" smtClean="0"/>
              <a:t>, the rule of law, good governance, gender equality, women’s empowerment and the overall commitment to just and democratic societies for development.</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4</a:t>
            </a:fld>
            <a:endParaRPr lang="en-US"/>
          </a:p>
        </p:txBody>
      </p:sp>
    </p:spTree>
    <p:extLst>
      <p:ext uri="{BB962C8B-B14F-4D97-AF65-F5344CB8AC3E}">
        <p14:creationId xmlns="" xmlns:p14="http://schemas.microsoft.com/office/powerpoint/2010/main" val="271638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	by 2030 build the resilience of the poor and those in vulnerable situations, and </a:t>
            </a:r>
            <a:r>
              <a:rPr lang="en-US" b="1" dirty="0" smtClean="0">
                <a:solidFill>
                  <a:srgbClr val="418FDE"/>
                </a:solidFill>
              </a:rPr>
              <a:t>reduce their exposure and vulnerability to climate-related extreme events </a:t>
            </a:r>
            <a:r>
              <a:rPr lang="en-US" dirty="0" smtClean="0"/>
              <a:t>and other economic, social and environmental shocks and disasters</a:t>
            </a:r>
          </a:p>
          <a:p>
            <a:pPr marL="531813" indent="-531813">
              <a:spcAft>
                <a:spcPts val="600"/>
              </a:spcAft>
            </a:pPr>
            <a:r>
              <a:rPr lang="en-US" dirty="0" smtClean="0"/>
              <a:t>3.3	by 2030 end the epidemics of AIDS, tuberculosis, malaria, and neglected tropical diseases and combat hepatitis, </a:t>
            </a:r>
            <a:r>
              <a:rPr lang="en-US" b="1" dirty="0" smtClean="0">
                <a:solidFill>
                  <a:srgbClr val="418FDE"/>
                </a:solidFill>
              </a:rPr>
              <a:t>water-borne diseases</a:t>
            </a:r>
            <a:r>
              <a:rPr lang="en-US" dirty="0" smtClean="0"/>
              <a:t>, and other communicable diseases</a:t>
            </a:r>
          </a:p>
          <a:p>
            <a:pPr marL="531813" indent="-531813">
              <a:spcAft>
                <a:spcPts val="600"/>
              </a:spcAft>
            </a:pPr>
            <a:r>
              <a:rPr lang="en-US" dirty="0" smtClean="0"/>
              <a:t>3.9	by 2030 substantially reduce the number of deaths and illnesses from hazardous chemicals and air, </a:t>
            </a:r>
            <a:r>
              <a:rPr lang="en-US" b="1" dirty="0" smtClean="0">
                <a:solidFill>
                  <a:srgbClr val="418FDE"/>
                </a:solidFill>
              </a:rPr>
              <a:t>water</a:t>
            </a:r>
            <a:r>
              <a:rPr lang="en-US" dirty="0" smtClean="0"/>
              <a:t>, and soil </a:t>
            </a:r>
            <a:r>
              <a:rPr lang="en-US" b="1" dirty="0" smtClean="0">
                <a:solidFill>
                  <a:srgbClr val="418FDE"/>
                </a:solidFill>
              </a:rPr>
              <a:t>pollution and contamination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11.5	by 2030 significantly reduce the number of deaths and the number of affected people and decrease by y% the economic losses relative to GDP caused by disasters, </a:t>
            </a:r>
            <a:r>
              <a:rPr lang="en-US" b="1" dirty="0" smtClean="0">
                <a:solidFill>
                  <a:srgbClr val="418FDE"/>
                </a:solidFill>
              </a:rPr>
              <a:t>including water-related disasters</a:t>
            </a:r>
            <a:r>
              <a:rPr lang="en-US" dirty="0" smtClean="0"/>
              <a:t>, with the focus on protecting the poor and people in vulnerable situations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12.4	by 2020 achieve environmentally sound management of </a:t>
            </a:r>
            <a:r>
              <a:rPr lang="en-US" b="1" dirty="0" smtClean="0">
                <a:solidFill>
                  <a:srgbClr val="418FDE"/>
                </a:solidFill>
              </a:rPr>
              <a:t>chemicals and all wastes </a:t>
            </a:r>
            <a:r>
              <a:rPr lang="en-US" dirty="0" smtClean="0"/>
              <a:t>throughout their life cycle in accordance with agreed international frameworks and significantly reduce their release to air, </a:t>
            </a:r>
            <a:r>
              <a:rPr lang="en-US" b="1" dirty="0" smtClean="0">
                <a:solidFill>
                  <a:srgbClr val="418FDE"/>
                </a:solidFill>
              </a:rPr>
              <a:t>water</a:t>
            </a:r>
            <a:r>
              <a:rPr lang="en-US" dirty="0" smtClean="0"/>
              <a:t> and soil to minimize their adverse impacts on human health and the environment</a:t>
            </a:r>
          </a:p>
          <a:p>
            <a:pPr marL="531813" indent="-531813">
              <a:spcAft>
                <a:spcPts val="600"/>
              </a:spcAft>
            </a:pPr>
            <a:r>
              <a:rPr lang="en-US" dirty="0" smtClean="0"/>
              <a:t>15.1	by 2020 ensure conservation , restoration and sustainable use of terrestrial and inland </a:t>
            </a:r>
            <a:r>
              <a:rPr lang="en-US" b="1" dirty="0" smtClean="0">
                <a:solidFill>
                  <a:srgbClr val="418FDE"/>
                </a:solidFill>
              </a:rPr>
              <a:t>freshwater ecosystems and their services</a:t>
            </a:r>
            <a:r>
              <a:rPr lang="en-US" dirty="0" smtClean="0"/>
              <a:t>, in particular forests, wetlands, mountains and drylands, in line with obligations under international agreements </a:t>
            </a:r>
          </a:p>
          <a:p>
            <a:pPr marL="531813" indent="-531813">
              <a:spcAft>
                <a:spcPts val="600"/>
              </a:spcAft>
            </a:pPr>
            <a:r>
              <a:rPr lang="en-US" dirty="0" smtClean="0"/>
              <a:t>15.8	by 2020 introduce measures to prevent the introduction and significantly reduce the impact of </a:t>
            </a:r>
            <a:r>
              <a:rPr lang="en-US" b="1" dirty="0" smtClean="0">
                <a:solidFill>
                  <a:srgbClr val="418FDE"/>
                </a:solidFill>
              </a:rPr>
              <a:t>invasive alien species on land and water ecosystems</a:t>
            </a:r>
            <a:r>
              <a:rPr lang="en-US" dirty="0" smtClean="0"/>
              <a:t>, and control or eradicate the priority species</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5</a:t>
            </a:fld>
            <a:endParaRPr lang="en-US"/>
          </a:p>
        </p:txBody>
      </p:sp>
    </p:spTree>
    <p:extLst>
      <p:ext uri="{BB962C8B-B14F-4D97-AF65-F5344CB8AC3E}">
        <p14:creationId xmlns="" xmlns:p14="http://schemas.microsoft.com/office/powerpoint/2010/main" val="101380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6</a:t>
            </a:fld>
            <a:endParaRPr lang="en-US"/>
          </a:p>
        </p:txBody>
      </p:sp>
    </p:spTree>
    <p:extLst>
      <p:ext uri="{BB962C8B-B14F-4D97-AF65-F5344CB8AC3E}">
        <p14:creationId xmlns="" xmlns:p14="http://schemas.microsoft.com/office/powerpoint/2010/main" val="301338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7</a:t>
            </a:fld>
            <a:endParaRPr lang="en-US"/>
          </a:p>
        </p:txBody>
      </p:sp>
    </p:spTree>
    <p:extLst>
      <p:ext uri="{BB962C8B-B14F-4D97-AF65-F5344CB8AC3E}">
        <p14:creationId xmlns="" xmlns:p14="http://schemas.microsoft.com/office/powerpoint/2010/main" val="170637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8</a:t>
            </a:fld>
            <a:endParaRPr lang="en-US"/>
          </a:p>
        </p:txBody>
      </p:sp>
    </p:spTree>
    <p:extLst>
      <p:ext uri="{BB962C8B-B14F-4D97-AF65-F5344CB8AC3E}">
        <p14:creationId xmlns="" xmlns:p14="http://schemas.microsoft.com/office/powerpoint/2010/main" val="10427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the negotiations are very focused on monitoring, indicators and coming up is means of implementation including financing development</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9</a:t>
            </a:fld>
            <a:endParaRPr lang="en-US"/>
          </a:p>
        </p:txBody>
      </p:sp>
    </p:spTree>
    <p:extLst>
      <p:ext uri="{BB962C8B-B14F-4D97-AF65-F5344CB8AC3E}">
        <p14:creationId xmlns="" xmlns:p14="http://schemas.microsoft.com/office/powerpoint/2010/main" val="91286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https://www.youtube.com/watch?v=a7qU4zJfW2c</a:t>
            </a:r>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10</a:t>
            </a:fld>
            <a:endParaRPr lang="en-US"/>
          </a:p>
        </p:txBody>
      </p:sp>
    </p:spTree>
    <p:extLst>
      <p:ext uri="{BB962C8B-B14F-4D97-AF65-F5344CB8AC3E}">
        <p14:creationId xmlns="" xmlns:p14="http://schemas.microsoft.com/office/powerpoint/2010/main" val="248873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E4D64-2E46-7543-86A8-0FC12BB6C901}" type="slidenum">
              <a:rPr lang="en-US" smtClean="0"/>
              <a:pPr/>
              <a:t>11</a:t>
            </a:fld>
            <a:endParaRPr lang="en-US"/>
          </a:p>
        </p:txBody>
      </p:sp>
    </p:spTree>
    <p:extLst>
      <p:ext uri="{BB962C8B-B14F-4D97-AF65-F5344CB8AC3E}">
        <p14:creationId xmlns="" xmlns:p14="http://schemas.microsoft.com/office/powerpoint/2010/main" val="222539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8A154-8A83-3841-8DBB-597274DFAB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294669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8A154-8A83-3841-8DBB-597274DFAB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130926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8A154-8A83-3841-8DBB-597274DFAB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130600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8A154-8A83-3841-8DBB-597274DFAB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379719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8A154-8A83-3841-8DBB-597274DFABF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98498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8A154-8A83-3841-8DBB-597274DFABF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30252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8A154-8A83-3841-8DBB-597274DFABFF}" type="datetimeFigureOut">
              <a:rPr lang="en-US" smtClean="0"/>
              <a:pPr/>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249416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8A154-8A83-3841-8DBB-597274DFABFF}" type="datetimeFigureOut">
              <a:rPr lang="en-US" smtClean="0"/>
              <a:pPr/>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294106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8A154-8A83-3841-8DBB-597274DFABFF}" type="datetimeFigureOut">
              <a:rPr lang="en-US" smtClean="0"/>
              <a:pPr/>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217191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8A154-8A83-3841-8DBB-597274DFABF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157266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8A154-8A83-3841-8DBB-597274DFABF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3A191-1D1D-DF41-AE1F-EAA504258FAE}" type="slidenum">
              <a:rPr lang="en-US" smtClean="0"/>
              <a:pPr/>
              <a:t>‹#›</a:t>
            </a:fld>
            <a:endParaRPr lang="en-US"/>
          </a:p>
        </p:txBody>
      </p:sp>
    </p:spTree>
    <p:extLst>
      <p:ext uri="{BB962C8B-B14F-4D97-AF65-F5344CB8AC3E}">
        <p14:creationId xmlns="" xmlns:p14="http://schemas.microsoft.com/office/powerpoint/2010/main" val="275992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8A154-8A83-3841-8DBB-597274DFABFF}"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3A191-1D1D-DF41-AE1F-EAA504258FAE}" type="slidenum">
              <a:rPr lang="en-US" smtClean="0"/>
              <a:pPr/>
              <a:t>‹#›</a:t>
            </a:fld>
            <a:endParaRPr lang="en-US"/>
          </a:p>
        </p:txBody>
      </p:sp>
      <p:pic>
        <p:nvPicPr>
          <p:cNvPr id="8" name="Picture 7" descr="Slide1 copy.jp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51302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TEC.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35835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Technological advances</a:t>
            </a:r>
            <a:endParaRPr lang="en-US" dirty="0"/>
          </a:p>
        </p:txBody>
      </p:sp>
      <p:pic>
        <p:nvPicPr>
          <p:cNvPr id="6" name="Picture 8" descr="envisat_detail.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452333" y="4899134"/>
            <a:ext cx="2563852" cy="1821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drone-download2.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452334" y="3464772"/>
            <a:ext cx="2542594" cy="1373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452334" y="1878756"/>
            <a:ext cx="2542594" cy="1525556"/>
          </a:xfrm>
          <a:prstGeom prst="rect">
            <a:avLst/>
          </a:prstGeom>
        </p:spPr>
      </p:pic>
      <p:pic>
        <p:nvPicPr>
          <p:cNvPr id="9" name="Picture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83962" y="1715093"/>
            <a:ext cx="2818107" cy="4289098"/>
          </a:xfrm>
          <a:prstGeom prst="rect">
            <a:avLst/>
          </a:prstGeom>
        </p:spPr>
      </p:pic>
      <p:pic>
        <p:nvPicPr>
          <p:cNvPr id="10" name="Picture 9"/>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150070" y="1715092"/>
            <a:ext cx="2843859" cy="4289099"/>
          </a:xfrm>
          <a:prstGeom prst="rect">
            <a:avLst/>
          </a:prstGeom>
        </p:spPr>
      </p:pic>
      <p:sp>
        <p:nvSpPr>
          <p:cNvPr id="11" name="TextBox 10"/>
          <p:cNvSpPr txBox="1"/>
          <p:nvPr/>
        </p:nvSpPr>
        <p:spPr>
          <a:xfrm>
            <a:off x="183962" y="6004191"/>
            <a:ext cx="4659779" cy="400110"/>
          </a:xfrm>
          <a:prstGeom prst="rect">
            <a:avLst/>
          </a:prstGeom>
          <a:noFill/>
        </p:spPr>
        <p:txBody>
          <a:bodyPr wrap="square" rtlCol="0" anchor="b">
            <a:spAutoFit/>
          </a:bodyPr>
          <a:lstStyle/>
          <a:p>
            <a:r>
              <a:rPr lang="en-US" sz="2000" dirty="0" smtClean="0"/>
              <a:t>Peter H. </a:t>
            </a:r>
            <a:r>
              <a:rPr lang="en-US" sz="2000" dirty="0" err="1" smtClean="0"/>
              <a:t>Diamandis</a:t>
            </a:r>
            <a:r>
              <a:rPr lang="en-US" sz="2000" dirty="0" smtClean="0"/>
              <a:t> and Steven Kotler</a:t>
            </a:r>
            <a:endParaRPr lang="en-GB" sz="2000" dirty="0">
              <a:effectLst/>
            </a:endParaRPr>
          </a:p>
        </p:txBody>
      </p:sp>
      <p:sp>
        <p:nvSpPr>
          <p:cNvPr id="12" name="Rectangle 11"/>
          <p:cNvSpPr/>
          <p:nvPr/>
        </p:nvSpPr>
        <p:spPr>
          <a:xfrm>
            <a:off x="189469" y="6350958"/>
            <a:ext cx="5804459" cy="369332"/>
          </a:xfrm>
          <a:prstGeom prst="rect">
            <a:avLst/>
          </a:prstGeom>
        </p:spPr>
        <p:txBody>
          <a:bodyPr wrap="square">
            <a:spAutoFit/>
          </a:bodyPr>
          <a:lstStyle/>
          <a:p>
            <a:r>
              <a:rPr lang="en-US" dirty="0" smtClean="0">
                <a:hlinkClick r:id="rId8" action="ppaction://hlinksldjump"/>
              </a:rPr>
              <a:t>Abundance: The Future is Better Than You Think</a:t>
            </a:r>
            <a:endParaRPr lang="en-US" dirty="0"/>
          </a:p>
        </p:txBody>
      </p:sp>
    </p:spTree>
    <p:extLst>
      <p:ext uri="{BB962C8B-B14F-4D97-AF65-F5344CB8AC3E}">
        <p14:creationId xmlns="" xmlns:p14="http://schemas.microsoft.com/office/powerpoint/2010/main" val="19755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8005" cy="1143000"/>
          </a:xfrm>
        </p:spPr>
        <p:txBody>
          <a:bodyPr>
            <a:normAutofit fontScale="90000"/>
          </a:bodyPr>
          <a:lstStyle/>
          <a:p>
            <a:pPr algn="l"/>
            <a:r>
              <a:rPr lang="en-US" dirty="0" smtClean="0"/>
              <a:t>Big data and sustainable water management</a:t>
            </a:r>
            <a:endParaRPr lang="en-US" dirty="0"/>
          </a:p>
        </p:txBody>
      </p:sp>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65205" y="1251807"/>
            <a:ext cx="2399096" cy="1862828"/>
          </a:xfrm>
          <a:prstGeom prst="rect">
            <a:avLst/>
          </a:prstGeom>
        </p:spPr>
      </p:pic>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665205" y="3221042"/>
            <a:ext cx="2399096" cy="1665860"/>
          </a:xfrm>
          <a:prstGeom prst="rect">
            <a:avLst/>
          </a:prstGeom>
        </p:spPr>
      </p:pic>
      <p:pic>
        <p:nvPicPr>
          <p:cNvPr id="11" name="Picture 1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665205" y="4993309"/>
            <a:ext cx="2399096" cy="1797006"/>
          </a:xfrm>
          <a:prstGeom prst="rect">
            <a:avLst/>
          </a:prstGeom>
        </p:spPr>
      </p:pic>
      <p:pic>
        <p:nvPicPr>
          <p:cNvPr id="13" name="Picture 1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57200" y="1495182"/>
            <a:ext cx="4114800" cy="2468880"/>
          </a:xfrm>
          <a:prstGeom prst="rect">
            <a:avLst/>
          </a:prstGeom>
        </p:spPr>
      </p:pic>
      <p:pic>
        <p:nvPicPr>
          <p:cNvPr id="14" name="Picture 1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57200" y="4053972"/>
            <a:ext cx="4114800" cy="2736343"/>
          </a:xfrm>
          <a:prstGeom prst="rect">
            <a:avLst/>
          </a:prstGeom>
        </p:spPr>
      </p:pic>
    </p:spTree>
    <p:extLst>
      <p:ext uri="{BB962C8B-B14F-4D97-AF65-F5344CB8AC3E}">
        <p14:creationId xmlns="" xmlns:p14="http://schemas.microsoft.com/office/powerpoint/2010/main" val="50231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8005" cy="1143000"/>
          </a:xfrm>
        </p:spPr>
        <p:txBody>
          <a:bodyPr>
            <a:normAutofit fontScale="90000"/>
          </a:bodyPr>
          <a:lstStyle/>
          <a:p>
            <a:pPr algn="l"/>
            <a:r>
              <a:rPr lang="en-US" dirty="0" smtClean="0"/>
              <a:t>Big data and sustainable water management</a:t>
            </a:r>
            <a:endParaRPr lang="en-US" dirty="0"/>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5080" y="1557184"/>
            <a:ext cx="7810959" cy="5207305"/>
          </a:xfrm>
          <a:prstGeom prst="rect">
            <a:avLst/>
          </a:prstGeom>
        </p:spPr>
      </p:pic>
    </p:spTree>
    <p:extLst>
      <p:ext uri="{BB962C8B-B14F-4D97-AF65-F5344CB8AC3E}">
        <p14:creationId xmlns="" xmlns:p14="http://schemas.microsoft.com/office/powerpoint/2010/main" val="2714573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8005" cy="1143000"/>
          </a:xfrm>
        </p:spPr>
        <p:txBody>
          <a:bodyPr>
            <a:normAutofit fontScale="90000"/>
          </a:bodyPr>
          <a:lstStyle/>
          <a:p>
            <a:pPr algn="l"/>
            <a:r>
              <a:rPr lang="en-US" dirty="0" smtClean="0"/>
              <a:t>Big data and sustainable water management</a:t>
            </a:r>
            <a:endParaRPr 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56741" y="1601950"/>
            <a:ext cx="3934941" cy="2574534"/>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056742" y="4281143"/>
            <a:ext cx="3934941" cy="2391023"/>
          </a:xfrm>
          <a:prstGeom prst="rect">
            <a:avLst/>
          </a:prstGeom>
        </p:spPr>
      </p:pic>
      <p:sp>
        <p:nvSpPr>
          <p:cNvPr id="7" name="Content Placeholder 2"/>
          <p:cNvSpPr>
            <a:spLocks noGrp="1"/>
          </p:cNvSpPr>
          <p:nvPr>
            <p:ph idx="1"/>
          </p:nvPr>
        </p:nvSpPr>
        <p:spPr>
          <a:xfrm>
            <a:off x="446182" y="3249975"/>
            <a:ext cx="4434290" cy="1333040"/>
          </a:xfrm>
        </p:spPr>
        <p:txBody>
          <a:bodyPr>
            <a:normAutofit fontScale="92500"/>
          </a:bodyPr>
          <a:lstStyle/>
          <a:p>
            <a:pPr marL="0" indent="0">
              <a:spcAft>
                <a:spcPts val="600"/>
              </a:spcAft>
              <a:buNone/>
            </a:pPr>
            <a:r>
              <a:rPr lang="en-US" dirty="0" smtClean="0"/>
              <a:t>“To measure is to know and to know is to measure”</a:t>
            </a:r>
            <a:endParaRPr lang="en-US" dirty="0"/>
          </a:p>
        </p:txBody>
      </p:sp>
    </p:spTree>
    <p:extLst>
      <p:ext uri="{BB962C8B-B14F-4D97-AF65-F5344CB8AC3E}">
        <p14:creationId xmlns="" xmlns:p14="http://schemas.microsoft.com/office/powerpoint/2010/main" val="114829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8005" cy="1143000"/>
          </a:xfrm>
        </p:spPr>
        <p:txBody>
          <a:bodyPr>
            <a:normAutofit/>
          </a:bodyPr>
          <a:lstStyle/>
          <a:p>
            <a:pPr algn="l"/>
            <a:r>
              <a:rPr lang="en-US" dirty="0" smtClean="0"/>
              <a:t>Plethora of technologies</a:t>
            </a:r>
            <a:endParaRPr lang="en-US" dirty="0"/>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95778" y="2798493"/>
            <a:ext cx="3128372" cy="1564187"/>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3293" y="5148577"/>
            <a:ext cx="2466975" cy="1634371"/>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8081" y="3397732"/>
            <a:ext cx="2442187" cy="1628125"/>
          </a:xfrm>
          <a:prstGeom prst="rect">
            <a:avLst/>
          </a:prstGeom>
        </p:spPr>
      </p:pic>
      <p:pic>
        <p:nvPicPr>
          <p:cNvPr id="6" name="Picture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824561" y="3397731"/>
            <a:ext cx="2509651" cy="1628125"/>
          </a:xfrm>
          <a:prstGeom prst="rect">
            <a:avLst/>
          </a:prstGeom>
        </p:spPr>
      </p:pic>
      <p:pic>
        <p:nvPicPr>
          <p:cNvPr id="7" name="Picture 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843198" y="1395198"/>
            <a:ext cx="2509651" cy="1879815"/>
          </a:xfrm>
          <a:prstGeom prst="rect">
            <a:avLst/>
          </a:prstGeom>
        </p:spPr>
      </p:pic>
      <p:pic>
        <p:nvPicPr>
          <p:cNvPr id="12" name="Picture 11"/>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33294" y="1417638"/>
            <a:ext cx="2466975" cy="1857375"/>
          </a:xfrm>
          <a:prstGeom prst="rect">
            <a:avLst/>
          </a:prstGeom>
        </p:spPr>
      </p:pic>
      <p:pic>
        <p:nvPicPr>
          <p:cNvPr id="15" name="Picture 14"/>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2833879" y="5098883"/>
            <a:ext cx="2491014" cy="1684065"/>
          </a:xfrm>
          <a:prstGeom prst="rect">
            <a:avLst/>
          </a:prstGeom>
        </p:spPr>
      </p:pic>
    </p:spTree>
    <p:extLst>
      <p:ext uri="{BB962C8B-B14F-4D97-AF65-F5344CB8AC3E}">
        <p14:creationId xmlns="" xmlns:p14="http://schemas.microsoft.com/office/powerpoint/2010/main" val="2699638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Challenges and opportunities</a:t>
            </a:r>
            <a:endParaRPr lang="en-US" dirty="0"/>
          </a:p>
        </p:txBody>
      </p:sp>
      <p:sp>
        <p:nvSpPr>
          <p:cNvPr id="3" name="Content Placeholder 2"/>
          <p:cNvSpPr>
            <a:spLocks noGrp="1"/>
          </p:cNvSpPr>
          <p:nvPr>
            <p:ph idx="1"/>
          </p:nvPr>
        </p:nvSpPr>
        <p:spPr>
          <a:xfrm>
            <a:off x="457200" y="1600200"/>
            <a:ext cx="8229600" cy="5053987"/>
          </a:xfrm>
        </p:spPr>
        <p:txBody>
          <a:bodyPr>
            <a:noAutofit/>
          </a:bodyPr>
          <a:lstStyle/>
          <a:p>
            <a:pPr marL="177800" indent="-177800">
              <a:spcAft>
                <a:spcPts val="600"/>
              </a:spcAft>
              <a:buFont typeface="Arial" pitchFamily="34" charset="0"/>
              <a:buChar char="•"/>
            </a:pPr>
            <a:r>
              <a:rPr lang="en-US" sz="2800" dirty="0" smtClean="0"/>
              <a:t>Water connects hence a</a:t>
            </a:r>
            <a:r>
              <a:rPr lang="en-GB" altLang="en-US" sz="2800" dirty="0" smtClean="0"/>
              <a:t> </a:t>
            </a:r>
            <a:r>
              <a:rPr lang="en-GB" altLang="en-US" sz="2800" dirty="0"/>
              <a:t>dedicated water goal is needed and inter-linked indicators to go with </a:t>
            </a:r>
            <a:r>
              <a:rPr lang="en-GB" altLang="en-US" sz="2800" dirty="0" smtClean="0"/>
              <a:t>it</a:t>
            </a:r>
          </a:p>
          <a:p>
            <a:pPr marL="177800" indent="-177800">
              <a:spcAft>
                <a:spcPts val="600"/>
              </a:spcAft>
              <a:buFont typeface="Arial" pitchFamily="34" charset="0"/>
              <a:buChar char="•"/>
            </a:pPr>
            <a:r>
              <a:rPr lang="en-GB" altLang="en-US" sz="2800" dirty="0"/>
              <a:t>W</a:t>
            </a:r>
            <a:r>
              <a:rPr lang="en-GB" altLang="en-US" sz="2800" dirty="0" smtClean="0"/>
              <a:t>ork </a:t>
            </a:r>
            <a:r>
              <a:rPr lang="en-GB" altLang="en-US" sz="2800" dirty="0"/>
              <a:t>on indicators, data collection and reporting is </a:t>
            </a:r>
            <a:r>
              <a:rPr lang="en-GB" altLang="en-US" sz="2800" dirty="0" smtClean="0"/>
              <a:t>critical </a:t>
            </a:r>
            <a:r>
              <a:rPr lang="en-GB" altLang="en-US" sz="2800" dirty="0"/>
              <a:t>for technical proofing of the water goal and associated </a:t>
            </a:r>
            <a:r>
              <a:rPr lang="en-GB" altLang="en-US" sz="2800" dirty="0" smtClean="0"/>
              <a:t>targets</a:t>
            </a:r>
          </a:p>
          <a:p>
            <a:pPr marL="177800" indent="-177800">
              <a:spcAft>
                <a:spcPts val="600"/>
              </a:spcAft>
              <a:buFont typeface="Arial" pitchFamily="34" charset="0"/>
              <a:buChar char="•"/>
            </a:pPr>
            <a:r>
              <a:rPr lang="en-GB" altLang="en-US" sz="2800" dirty="0" smtClean="0"/>
              <a:t> </a:t>
            </a:r>
            <a:r>
              <a:rPr lang="en-GB" altLang="en-US" sz="2800" dirty="0"/>
              <a:t>A broader water agenda means a broader monitoring framework </a:t>
            </a:r>
            <a:r>
              <a:rPr lang="en-GB" altLang="en-US" sz="2800" dirty="0" smtClean="0"/>
              <a:t>- </a:t>
            </a:r>
            <a:r>
              <a:rPr lang="en-GB" altLang="en-US" sz="2800" dirty="0"/>
              <a:t>capacity </a:t>
            </a:r>
            <a:r>
              <a:rPr lang="en-GB" altLang="en-US" sz="2800" dirty="0" smtClean="0"/>
              <a:t>development - </a:t>
            </a:r>
          </a:p>
          <a:p>
            <a:pPr marL="177800" indent="-177800">
              <a:spcAft>
                <a:spcPts val="600"/>
              </a:spcAft>
              <a:buFont typeface="Arial" pitchFamily="34" charset="0"/>
              <a:buChar char="•"/>
            </a:pPr>
            <a:r>
              <a:rPr lang="en-GB" sz="2800" dirty="0" smtClean="0"/>
              <a:t>Technology as a means to quench the big data requirement</a:t>
            </a:r>
          </a:p>
          <a:p>
            <a:pPr marL="177800" indent="-177800">
              <a:spcAft>
                <a:spcPts val="600"/>
              </a:spcAft>
              <a:buFont typeface="Arial" pitchFamily="34" charset="0"/>
              <a:buChar char="•"/>
            </a:pPr>
            <a:r>
              <a:rPr lang="en-GB" sz="2800" dirty="0" smtClean="0"/>
              <a:t>Cap-Tec</a:t>
            </a:r>
            <a:endParaRPr lang="en-US" sz="2800" dirty="0"/>
          </a:p>
        </p:txBody>
      </p:sp>
    </p:spTree>
    <p:extLst>
      <p:ext uri="{BB962C8B-B14F-4D97-AF65-F5344CB8AC3E}">
        <p14:creationId xmlns="" xmlns:p14="http://schemas.microsoft.com/office/powerpoint/2010/main" val="313613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Autofit/>
          </a:bodyPr>
          <a:lstStyle/>
          <a:p>
            <a:r>
              <a:rPr lang="en-US" sz="6000" dirty="0" smtClean="0"/>
              <a:t>Sustainable Development </a:t>
            </a:r>
            <a:r>
              <a:rPr lang="en-US" sz="6000" dirty="0"/>
              <a:t>G</a:t>
            </a:r>
            <a:r>
              <a:rPr lang="en-US" sz="6000" dirty="0" smtClean="0"/>
              <a:t>oals</a:t>
            </a:r>
            <a:endParaRPr lang="en-US" sz="6000" dirty="0"/>
          </a:p>
        </p:txBody>
      </p:sp>
      <p:sp>
        <p:nvSpPr>
          <p:cNvPr id="3" name="Subtitle 2"/>
          <p:cNvSpPr>
            <a:spLocks noGrp="1"/>
          </p:cNvSpPr>
          <p:nvPr>
            <p:ph type="subTitle" idx="1"/>
          </p:nvPr>
        </p:nvSpPr>
        <p:spPr>
          <a:xfrm>
            <a:off x="1371600" y="3886200"/>
            <a:ext cx="6400800" cy="2239178"/>
          </a:xfrm>
        </p:spPr>
        <p:txBody>
          <a:bodyPr>
            <a:noAutofit/>
          </a:bodyPr>
          <a:lstStyle/>
          <a:p>
            <a:r>
              <a:rPr lang="en-US" sz="4000" dirty="0" smtClean="0"/>
              <a:t>Technology</a:t>
            </a:r>
          </a:p>
          <a:p>
            <a:r>
              <a:rPr lang="en-US" sz="4000" dirty="0" smtClean="0"/>
              <a:t>vis-à-vis</a:t>
            </a:r>
          </a:p>
          <a:p>
            <a:r>
              <a:rPr lang="en-US" sz="4000" dirty="0" smtClean="0"/>
              <a:t>Cap-Tec</a:t>
            </a:r>
            <a:endParaRPr lang="en-US" sz="4000" dirty="0"/>
          </a:p>
        </p:txBody>
      </p:sp>
    </p:spTree>
    <p:extLst>
      <p:ext uri="{BB962C8B-B14F-4D97-AF65-F5344CB8AC3E}">
        <p14:creationId xmlns="" xmlns:p14="http://schemas.microsoft.com/office/powerpoint/2010/main" val="4147951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Future We Want</a:t>
            </a:r>
            <a:endParaRPr lang="en-US" dirty="0"/>
          </a:p>
        </p:txBody>
      </p:sp>
      <p:sp>
        <p:nvSpPr>
          <p:cNvPr id="3" name="Content Placeholder 2"/>
          <p:cNvSpPr>
            <a:spLocks noGrp="1"/>
          </p:cNvSpPr>
          <p:nvPr>
            <p:ph idx="1"/>
          </p:nvPr>
        </p:nvSpPr>
        <p:spPr>
          <a:xfrm>
            <a:off x="457200" y="1784733"/>
            <a:ext cx="8229600" cy="537072"/>
          </a:xfrm>
        </p:spPr>
        <p:txBody>
          <a:bodyPr>
            <a:normAutofit lnSpcReduction="10000"/>
          </a:bodyPr>
          <a:lstStyle/>
          <a:p>
            <a:pPr marL="0" indent="0">
              <a:buNone/>
            </a:pPr>
            <a:r>
              <a:rPr lang="en-US" dirty="0" smtClean="0"/>
              <a:t>A water secure world is achievable</a:t>
            </a:r>
            <a:endParaRPr lang="en-US"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452022"/>
            <a:ext cx="9144000" cy="4405978"/>
          </a:xfrm>
          <a:prstGeom prst="rect">
            <a:avLst/>
          </a:prstGeom>
        </p:spPr>
      </p:pic>
    </p:spTree>
    <p:extLst>
      <p:ext uri="{BB962C8B-B14F-4D97-AF65-F5344CB8AC3E}">
        <p14:creationId xmlns="" xmlns:p14="http://schemas.microsoft.com/office/powerpoint/2010/main" val="288323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OWG </a:t>
            </a:r>
            <a:r>
              <a:rPr lang="en-US" dirty="0"/>
              <a:t>p</a:t>
            </a:r>
            <a:r>
              <a:rPr lang="en-US" dirty="0" smtClean="0"/>
              <a:t>roposal for SDG’s</a:t>
            </a:r>
            <a:endParaRPr lang="en-US" dirty="0"/>
          </a:p>
        </p:txBody>
      </p:sp>
      <p:sp>
        <p:nvSpPr>
          <p:cNvPr id="3" name="Content Placeholder 2"/>
          <p:cNvSpPr>
            <a:spLocks noGrp="1"/>
          </p:cNvSpPr>
          <p:nvPr>
            <p:ph idx="1"/>
          </p:nvPr>
        </p:nvSpPr>
        <p:spPr>
          <a:xfrm>
            <a:off x="457200" y="1600201"/>
            <a:ext cx="8229600" cy="3423492"/>
          </a:xfrm>
        </p:spPr>
        <p:txBody>
          <a:bodyPr>
            <a:normAutofit lnSpcReduction="10000"/>
          </a:bodyPr>
          <a:lstStyle/>
          <a:p>
            <a:pPr marL="177800" indent="-177800">
              <a:spcAft>
                <a:spcPts val="600"/>
              </a:spcAft>
              <a:buFont typeface="Arial" pitchFamily="34" charset="0"/>
              <a:buChar char="•"/>
            </a:pPr>
            <a:r>
              <a:rPr lang="en-US" dirty="0"/>
              <a:t>17 SDGs (Goals), 169 Targets</a:t>
            </a:r>
          </a:p>
          <a:p>
            <a:pPr marL="177800" indent="-177800">
              <a:spcAft>
                <a:spcPts val="600"/>
              </a:spcAft>
              <a:buFont typeface="Arial" pitchFamily="34" charset="0"/>
              <a:buChar char="•"/>
            </a:pPr>
            <a:r>
              <a:rPr lang="de-DE" dirty="0"/>
              <a:t>One explicit SDG 6 on water and sanitation with 8 Targets,</a:t>
            </a:r>
          </a:p>
          <a:p>
            <a:pPr marL="177800" indent="-177800">
              <a:spcAft>
                <a:spcPts val="600"/>
              </a:spcAft>
              <a:buFont typeface="Arial" pitchFamily="34" charset="0"/>
              <a:buChar char="•"/>
            </a:pPr>
            <a:r>
              <a:rPr lang="de-DE" dirty="0" smtClean="0"/>
              <a:t>Preamble </a:t>
            </a:r>
            <a:r>
              <a:rPr lang="de-DE" dirty="0"/>
              <a:t>and another 5 SDGs with 7 Targets directly or indirectly linked to water-related issues</a:t>
            </a:r>
          </a:p>
          <a:p>
            <a:endParaRPr lang="en-US" dirty="0"/>
          </a:p>
        </p:txBody>
      </p:sp>
      <p:pic>
        <p:nvPicPr>
          <p:cNvPr id="4" name="Bild 3" descr="\\schom01fueak\Home-Lw\barandatjoerg\Desktop\image18_1514.jpg"/>
          <p:cNvPicPr>
            <a:picLocks noChangeAspect="1" noChangeArrowheads="1"/>
          </p:cNvPicPr>
          <p:nvPr/>
        </p:nvPicPr>
        <p:blipFill>
          <a:blip r:embed="rId3"/>
          <a:srcRect/>
          <a:stretch>
            <a:fillRect/>
          </a:stretch>
        </p:blipFill>
        <p:spPr bwMode="auto">
          <a:xfrm>
            <a:off x="457200" y="5102651"/>
            <a:ext cx="2857500" cy="790575"/>
          </a:xfrm>
          <a:prstGeom prst="rect">
            <a:avLst/>
          </a:prstGeom>
          <a:noFill/>
          <a:ln w="9525">
            <a:noFill/>
            <a:miter lim="800000"/>
            <a:headEnd/>
            <a:tailEnd/>
          </a:ln>
        </p:spPr>
      </p:pic>
      <p:sp>
        <p:nvSpPr>
          <p:cNvPr id="5" name="TextBox 4"/>
          <p:cNvSpPr txBox="1"/>
          <p:nvPr/>
        </p:nvSpPr>
        <p:spPr>
          <a:xfrm>
            <a:off x="457200" y="5893226"/>
            <a:ext cx="4659779" cy="830997"/>
          </a:xfrm>
          <a:prstGeom prst="rect">
            <a:avLst/>
          </a:prstGeom>
          <a:noFill/>
        </p:spPr>
        <p:txBody>
          <a:bodyPr wrap="square" rtlCol="0" anchor="b">
            <a:spAutoFit/>
          </a:bodyPr>
          <a:lstStyle/>
          <a:p>
            <a:r>
              <a:rPr lang="en-US" sz="1600" dirty="0" smtClean="0"/>
              <a:t>OWG, 2014. Proposal of The Open Working Group for Sustainable Development Goals, 19 Jul 2014, http://sustainabledevelopment.un.org/owg.html</a:t>
            </a:r>
            <a:endParaRPr lang="en-GB" sz="1600" dirty="0">
              <a:effectLst/>
            </a:endParaRPr>
          </a:p>
        </p:txBody>
      </p:sp>
    </p:spTree>
    <p:extLst>
      <p:ext uri="{BB962C8B-B14F-4D97-AF65-F5344CB8AC3E}">
        <p14:creationId xmlns="" xmlns:p14="http://schemas.microsoft.com/office/powerpoint/2010/main" val="31341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OWG proposal for SDG’s</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17819" y="4600830"/>
            <a:ext cx="2825857" cy="2180050"/>
          </a:xfrm>
          <a:prstGeom prst="rect">
            <a:avLst/>
          </a:prstGeom>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63827" y="4605049"/>
            <a:ext cx="2820390" cy="2175831"/>
          </a:xfrm>
          <a:prstGeom prst="rect">
            <a:avLst/>
          </a:prstGeom>
        </p:spPr>
      </p:pic>
      <p:pic>
        <p:nvPicPr>
          <p:cNvPr id="17" name="Picture 1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217819" y="2356522"/>
            <a:ext cx="2820390" cy="2175831"/>
          </a:xfrm>
          <a:prstGeom prst="rect">
            <a:avLst/>
          </a:prstGeom>
        </p:spPr>
      </p:pic>
      <p:pic>
        <p:nvPicPr>
          <p:cNvPr id="19" name="Picture 1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263827" y="2356522"/>
            <a:ext cx="2820389" cy="2175831"/>
          </a:xfrm>
          <a:prstGeom prst="rect">
            <a:avLst/>
          </a:prstGeom>
        </p:spPr>
      </p:pic>
      <p:pic>
        <p:nvPicPr>
          <p:cNvPr id="21" name="Content Placeholder 20"/>
          <p:cNvPicPr>
            <a:picLocks noGrp="1" noChangeAspect="1"/>
          </p:cNvPicPr>
          <p:nvPr>
            <p:ph idx="1"/>
          </p:nvPr>
        </p:nvPicPr>
        <p:blipFill>
          <a:blip r:embed="rId7">
            <a:extLst>
              <a:ext uri="{28A0092B-C50C-407E-A947-70E740481C1C}">
                <a14:useLocalDpi xmlns="" xmlns:a14="http://schemas.microsoft.com/office/drawing/2010/main" val="0"/>
              </a:ext>
            </a:extLst>
          </a:blip>
          <a:stretch>
            <a:fillRect/>
          </a:stretch>
        </p:blipFill>
        <p:spPr>
          <a:xfrm>
            <a:off x="309838" y="4600830"/>
            <a:ext cx="2820387" cy="2175829"/>
          </a:xfrm>
        </p:spPr>
      </p:pic>
      <p:pic>
        <p:nvPicPr>
          <p:cNvPr id="22" name="Picture 21"/>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09836" y="2356521"/>
            <a:ext cx="2820389" cy="2175831"/>
          </a:xfrm>
          <a:prstGeom prst="rect">
            <a:avLst/>
          </a:prstGeom>
        </p:spPr>
      </p:pic>
    </p:spTree>
    <p:extLst>
      <p:ext uri="{BB962C8B-B14F-4D97-AF65-F5344CB8AC3E}">
        <p14:creationId xmlns="" xmlns:p14="http://schemas.microsoft.com/office/powerpoint/2010/main" val="3338855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OWG </a:t>
            </a:r>
            <a:r>
              <a:rPr lang="en-US" dirty="0"/>
              <a:t>p</a:t>
            </a:r>
            <a:r>
              <a:rPr lang="en-US" dirty="0" smtClean="0"/>
              <a:t>roposal for SDG’s</a:t>
            </a:r>
            <a:endParaRPr lang="en-US" dirty="0"/>
          </a:p>
        </p:txBody>
      </p:sp>
      <p:sp>
        <p:nvSpPr>
          <p:cNvPr id="3" name="Content Placeholder 2"/>
          <p:cNvSpPr>
            <a:spLocks noGrp="1"/>
          </p:cNvSpPr>
          <p:nvPr>
            <p:ph idx="1"/>
          </p:nvPr>
        </p:nvSpPr>
        <p:spPr>
          <a:xfrm>
            <a:off x="1057619" y="1531345"/>
            <a:ext cx="7976213" cy="5099993"/>
          </a:xfrm>
        </p:spPr>
        <p:txBody>
          <a:bodyPr>
            <a:normAutofit fontScale="77500" lnSpcReduction="20000"/>
          </a:bodyPr>
          <a:lstStyle/>
          <a:p>
            <a:pPr marL="0" indent="0">
              <a:spcAft>
                <a:spcPts val="600"/>
              </a:spcAft>
              <a:buNone/>
            </a:pPr>
            <a:r>
              <a:rPr lang="en-US" b="1" dirty="0" smtClean="0"/>
              <a:t>Proposed </a:t>
            </a:r>
            <a:r>
              <a:rPr lang="en-US" b="1" dirty="0"/>
              <a:t>goal 6. Ensure availability and sustainable management of water and sanitation for all</a:t>
            </a:r>
          </a:p>
          <a:p>
            <a:pPr marL="531813" indent="-531813">
              <a:spcAft>
                <a:spcPts val="600"/>
              </a:spcAft>
            </a:pPr>
            <a:r>
              <a:rPr lang="en-US" dirty="0"/>
              <a:t>6.1	by 2030, achieve universal and equitable access to safe and affordable </a:t>
            </a:r>
            <a:r>
              <a:rPr lang="en-US" b="1" dirty="0">
                <a:solidFill>
                  <a:srgbClr val="418FDE"/>
                </a:solidFill>
              </a:rPr>
              <a:t>drinking water for all</a:t>
            </a:r>
          </a:p>
          <a:p>
            <a:pPr marL="531813" indent="-531813">
              <a:spcAft>
                <a:spcPts val="600"/>
              </a:spcAft>
            </a:pPr>
            <a:r>
              <a:rPr lang="en-US" dirty="0"/>
              <a:t>6.2	by 2030, achieve access to adequate and equitable </a:t>
            </a:r>
            <a:r>
              <a:rPr lang="en-US" b="1" dirty="0">
                <a:solidFill>
                  <a:srgbClr val="418FDE"/>
                </a:solidFill>
              </a:rPr>
              <a:t>sanitation and hygiene for all</a:t>
            </a:r>
            <a:r>
              <a:rPr lang="en-US" dirty="0"/>
              <a:t>, and end open defecation, paying special attention to the needs of women and girls and those in vulnerable situations</a:t>
            </a:r>
          </a:p>
          <a:p>
            <a:pPr marL="531813" indent="-531813">
              <a:spcAft>
                <a:spcPts val="600"/>
              </a:spcAft>
            </a:pPr>
            <a:r>
              <a:rPr lang="en-US" dirty="0"/>
              <a:t>6.3	by 2030, improve </a:t>
            </a:r>
            <a:r>
              <a:rPr lang="en-US" b="1" dirty="0">
                <a:solidFill>
                  <a:srgbClr val="418FDE"/>
                </a:solidFill>
              </a:rPr>
              <a:t>water quality </a:t>
            </a:r>
            <a:r>
              <a:rPr lang="en-US" dirty="0"/>
              <a:t>by reducing pollution, eliminating dumping and minimizing release of hazardous chemicals and materials, halving the proportion of untreated </a:t>
            </a:r>
            <a:r>
              <a:rPr lang="en-US" b="1" dirty="0">
                <a:solidFill>
                  <a:srgbClr val="418FDE"/>
                </a:solidFill>
              </a:rPr>
              <a:t>wastewater</a:t>
            </a:r>
            <a:r>
              <a:rPr lang="en-US" dirty="0"/>
              <a:t>, and increasing </a:t>
            </a:r>
            <a:r>
              <a:rPr lang="en-US" b="1" dirty="0">
                <a:solidFill>
                  <a:srgbClr val="418FDE"/>
                </a:solidFill>
              </a:rPr>
              <a:t>recycling</a:t>
            </a:r>
            <a:r>
              <a:rPr lang="en-US" dirty="0"/>
              <a:t> and safe </a:t>
            </a:r>
            <a:r>
              <a:rPr lang="en-US" b="1" dirty="0">
                <a:solidFill>
                  <a:srgbClr val="418FDE"/>
                </a:solidFill>
              </a:rPr>
              <a:t>reuse</a:t>
            </a:r>
            <a:r>
              <a:rPr lang="en-US" dirty="0"/>
              <a:t> by x% </a:t>
            </a:r>
            <a:r>
              <a:rPr lang="en-US" dirty="0" smtClean="0"/>
              <a:t>globally</a:t>
            </a:r>
            <a:endParaRPr lang="en-US" dirty="0"/>
          </a:p>
        </p:txBody>
      </p:sp>
      <p:sp>
        <p:nvSpPr>
          <p:cNvPr id="6" name="TextBox 5"/>
          <p:cNvSpPr txBox="1"/>
          <p:nvPr/>
        </p:nvSpPr>
        <p:spPr>
          <a:xfrm rot="16200000">
            <a:off x="-982638" y="4776000"/>
            <a:ext cx="2879678" cy="830997"/>
          </a:xfrm>
          <a:prstGeom prst="rect">
            <a:avLst/>
          </a:prstGeom>
          <a:noFill/>
        </p:spPr>
        <p:txBody>
          <a:bodyPr wrap="square" rtlCol="0">
            <a:spAutoFit/>
          </a:bodyPr>
          <a:lstStyle/>
          <a:p>
            <a:r>
              <a:rPr lang="de-DE" sz="4800" b="1" dirty="0" smtClean="0">
                <a:solidFill>
                  <a:srgbClr val="418FDE"/>
                </a:solidFill>
                <a:latin typeface="Arial"/>
                <a:ea typeface="ＭＳ Ｐゴシック" charset="-128"/>
                <a:cs typeface="Arial"/>
              </a:rPr>
              <a:t>Goal 6</a:t>
            </a:r>
            <a:endParaRPr lang="en-US" sz="4800" b="1" dirty="0" smtClean="0">
              <a:solidFill>
                <a:srgbClr val="418FDE"/>
              </a:solidFill>
              <a:latin typeface="Arial"/>
              <a:ea typeface="ＭＳ Ｐゴシック" charset="-128"/>
              <a:cs typeface="Arial"/>
            </a:endParaRPr>
          </a:p>
        </p:txBody>
      </p:sp>
    </p:spTree>
    <p:extLst>
      <p:ext uri="{BB962C8B-B14F-4D97-AF65-F5344CB8AC3E}">
        <p14:creationId xmlns="" xmlns:p14="http://schemas.microsoft.com/office/powerpoint/2010/main" val="390342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OWG </a:t>
            </a:r>
            <a:r>
              <a:rPr lang="en-US" dirty="0"/>
              <a:t>p</a:t>
            </a:r>
            <a:r>
              <a:rPr lang="en-US" dirty="0" smtClean="0"/>
              <a:t>roposal for SDG’s</a:t>
            </a:r>
            <a:endParaRPr lang="en-US" dirty="0"/>
          </a:p>
        </p:txBody>
      </p:sp>
      <p:sp>
        <p:nvSpPr>
          <p:cNvPr id="3" name="Content Placeholder 2"/>
          <p:cNvSpPr>
            <a:spLocks noGrp="1"/>
          </p:cNvSpPr>
          <p:nvPr>
            <p:ph idx="1"/>
          </p:nvPr>
        </p:nvSpPr>
        <p:spPr>
          <a:xfrm>
            <a:off x="1057619" y="1531345"/>
            <a:ext cx="7976213" cy="5099993"/>
          </a:xfrm>
        </p:spPr>
        <p:txBody>
          <a:bodyPr>
            <a:normAutofit fontScale="77500" lnSpcReduction="20000"/>
          </a:bodyPr>
          <a:lstStyle/>
          <a:p>
            <a:pPr marL="0" indent="0">
              <a:spcAft>
                <a:spcPts val="600"/>
              </a:spcAft>
              <a:buNone/>
            </a:pPr>
            <a:r>
              <a:rPr lang="en-US" b="1" dirty="0" smtClean="0"/>
              <a:t>Proposed </a:t>
            </a:r>
            <a:r>
              <a:rPr lang="en-US" b="1" dirty="0"/>
              <a:t>goal 6. Ensure availability and sustainable management of water and sanitation for all</a:t>
            </a:r>
          </a:p>
          <a:p>
            <a:pPr marL="531813" indent="-531813">
              <a:spcAft>
                <a:spcPts val="600"/>
              </a:spcAft>
            </a:pPr>
            <a:r>
              <a:rPr lang="en-US" dirty="0" smtClean="0"/>
              <a:t>6.4</a:t>
            </a:r>
            <a:r>
              <a:rPr lang="en-US" dirty="0"/>
              <a:t>	by 2030, substantially </a:t>
            </a:r>
            <a:r>
              <a:rPr lang="en-US" b="1" dirty="0">
                <a:solidFill>
                  <a:srgbClr val="418FDE"/>
                </a:solidFill>
              </a:rPr>
              <a:t>increase water-use efficiency </a:t>
            </a:r>
            <a:r>
              <a:rPr lang="en-US" dirty="0"/>
              <a:t>across all sectors and ensure sustainable withdrawals and supply of freshwater to address </a:t>
            </a:r>
            <a:r>
              <a:rPr lang="en-US" b="1" dirty="0">
                <a:solidFill>
                  <a:srgbClr val="418FDE"/>
                </a:solidFill>
              </a:rPr>
              <a:t>water scarcity</a:t>
            </a:r>
            <a:r>
              <a:rPr lang="en-US" dirty="0"/>
              <a:t>, and substantially reduce the number of people suffering from water scarcity</a:t>
            </a:r>
          </a:p>
          <a:p>
            <a:pPr marL="531813" indent="-531813">
              <a:spcAft>
                <a:spcPts val="600"/>
              </a:spcAft>
            </a:pPr>
            <a:r>
              <a:rPr lang="en-US" dirty="0"/>
              <a:t>6.5	by 2030 implement </a:t>
            </a:r>
            <a:r>
              <a:rPr lang="en-US" b="1" dirty="0">
                <a:solidFill>
                  <a:srgbClr val="418FDE"/>
                </a:solidFill>
              </a:rPr>
              <a:t>integrated water resources management </a:t>
            </a:r>
            <a:r>
              <a:rPr lang="en-US" dirty="0"/>
              <a:t>at all levels, including through </a:t>
            </a:r>
            <a:r>
              <a:rPr lang="en-US" b="1" dirty="0" smtClean="0">
                <a:solidFill>
                  <a:srgbClr val="418FDE"/>
                </a:solidFill>
              </a:rPr>
              <a:t>trans-boundary </a:t>
            </a:r>
            <a:r>
              <a:rPr lang="en-US" b="1" dirty="0">
                <a:solidFill>
                  <a:srgbClr val="418FDE"/>
                </a:solidFill>
              </a:rPr>
              <a:t>cooperation </a:t>
            </a:r>
            <a:r>
              <a:rPr lang="en-US" dirty="0"/>
              <a:t>as appropriate</a:t>
            </a:r>
          </a:p>
          <a:p>
            <a:pPr marL="531813" indent="-531813">
              <a:spcAft>
                <a:spcPts val="600"/>
              </a:spcAft>
            </a:pPr>
            <a:r>
              <a:rPr lang="en-US" dirty="0"/>
              <a:t>6.6	by 2020 protect and restore </a:t>
            </a:r>
            <a:r>
              <a:rPr lang="en-US" b="1" dirty="0">
                <a:solidFill>
                  <a:srgbClr val="418FDE"/>
                </a:solidFill>
              </a:rPr>
              <a:t>water-related ecosystems</a:t>
            </a:r>
            <a:r>
              <a:rPr lang="en-US" dirty="0"/>
              <a:t>, including mountains, forests, wetlands, rivers, aquifers and lakes</a:t>
            </a:r>
          </a:p>
        </p:txBody>
      </p:sp>
      <p:sp>
        <p:nvSpPr>
          <p:cNvPr id="6" name="TextBox 5"/>
          <p:cNvSpPr txBox="1"/>
          <p:nvPr/>
        </p:nvSpPr>
        <p:spPr>
          <a:xfrm rot="16200000">
            <a:off x="-982638" y="4776000"/>
            <a:ext cx="2879678" cy="830997"/>
          </a:xfrm>
          <a:prstGeom prst="rect">
            <a:avLst/>
          </a:prstGeom>
          <a:noFill/>
        </p:spPr>
        <p:txBody>
          <a:bodyPr wrap="square" rtlCol="0">
            <a:spAutoFit/>
          </a:bodyPr>
          <a:lstStyle/>
          <a:p>
            <a:r>
              <a:rPr lang="de-DE" sz="4800" b="1" dirty="0" smtClean="0">
                <a:solidFill>
                  <a:srgbClr val="418FDE"/>
                </a:solidFill>
                <a:latin typeface="Arial"/>
                <a:ea typeface="ＭＳ Ｐゴシック" charset="-128"/>
                <a:cs typeface="Arial"/>
              </a:rPr>
              <a:t>Goal 6</a:t>
            </a:r>
            <a:endParaRPr lang="en-US" sz="4800" b="1" dirty="0" smtClean="0">
              <a:solidFill>
                <a:srgbClr val="418FDE"/>
              </a:solidFill>
              <a:latin typeface="Arial"/>
              <a:ea typeface="ＭＳ Ｐゴシック" charset="-128"/>
              <a:cs typeface="Arial"/>
            </a:endParaRPr>
          </a:p>
        </p:txBody>
      </p:sp>
    </p:spTree>
    <p:extLst>
      <p:ext uri="{BB962C8B-B14F-4D97-AF65-F5344CB8AC3E}">
        <p14:creationId xmlns="" xmlns:p14="http://schemas.microsoft.com/office/powerpoint/2010/main" val="525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OWG </a:t>
            </a:r>
            <a:r>
              <a:rPr lang="en-US" dirty="0"/>
              <a:t>p</a:t>
            </a:r>
            <a:r>
              <a:rPr lang="en-US" dirty="0" smtClean="0"/>
              <a:t>roposal for SDG’s</a:t>
            </a:r>
            <a:endParaRPr lang="en-US" dirty="0"/>
          </a:p>
        </p:txBody>
      </p:sp>
      <p:sp>
        <p:nvSpPr>
          <p:cNvPr id="3" name="Content Placeholder 2"/>
          <p:cNvSpPr>
            <a:spLocks noGrp="1"/>
          </p:cNvSpPr>
          <p:nvPr>
            <p:ph idx="1"/>
          </p:nvPr>
        </p:nvSpPr>
        <p:spPr>
          <a:xfrm>
            <a:off x="1057619" y="1531345"/>
            <a:ext cx="7976213" cy="5099993"/>
          </a:xfrm>
        </p:spPr>
        <p:txBody>
          <a:bodyPr>
            <a:normAutofit fontScale="92500" lnSpcReduction="10000"/>
          </a:bodyPr>
          <a:lstStyle/>
          <a:p>
            <a:pPr marL="0" indent="0">
              <a:spcAft>
                <a:spcPts val="600"/>
              </a:spcAft>
              <a:buNone/>
            </a:pPr>
            <a:r>
              <a:rPr lang="en-US" b="1" dirty="0" smtClean="0"/>
              <a:t>Means </a:t>
            </a:r>
            <a:r>
              <a:rPr lang="en-US" b="1" dirty="0"/>
              <a:t>of implementation</a:t>
            </a:r>
          </a:p>
          <a:p>
            <a:pPr marL="531813" indent="-531813">
              <a:spcAft>
                <a:spcPts val="600"/>
              </a:spcAft>
            </a:pPr>
            <a:r>
              <a:rPr lang="en-US" dirty="0" smtClean="0"/>
              <a:t>6a		By </a:t>
            </a:r>
            <a:r>
              <a:rPr lang="en-US" dirty="0"/>
              <a:t>2030, expand international cooperation and </a:t>
            </a:r>
            <a:r>
              <a:rPr lang="en-US" b="1" dirty="0" smtClean="0">
                <a:solidFill>
                  <a:schemeClr val="accent1"/>
                </a:solidFill>
              </a:rPr>
              <a:t>capacity -</a:t>
            </a:r>
            <a:r>
              <a:rPr lang="en-US" b="1" dirty="0">
                <a:solidFill>
                  <a:schemeClr val="accent1"/>
                </a:solidFill>
              </a:rPr>
              <a:t>	building support to developing countries</a:t>
            </a:r>
            <a:r>
              <a:rPr lang="en-US" dirty="0"/>
              <a:t> in water- and </a:t>
            </a:r>
            <a:r>
              <a:rPr lang="en-US" dirty="0" smtClean="0"/>
              <a:t>sanitation-related </a:t>
            </a:r>
            <a:r>
              <a:rPr lang="en-US" dirty="0"/>
              <a:t>activities and </a:t>
            </a:r>
            <a:r>
              <a:rPr lang="en-US" dirty="0" err="1"/>
              <a:t>programmes</a:t>
            </a:r>
            <a:r>
              <a:rPr lang="en-US" dirty="0"/>
              <a:t>, including water </a:t>
            </a:r>
            <a:r>
              <a:rPr lang="en-US" dirty="0" smtClean="0"/>
              <a:t>harvesting</a:t>
            </a:r>
            <a:r>
              <a:rPr lang="en-US" dirty="0"/>
              <a:t>, desalination, water efficiency, wastewater 	treatment, recycling and reuse technologies“</a:t>
            </a:r>
          </a:p>
          <a:p>
            <a:pPr marL="531813" indent="-531813">
              <a:spcAft>
                <a:spcPts val="600"/>
              </a:spcAft>
            </a:pPr>
            <a:r>
              <a:rPr lang="en-US" dirty="0" smtClean="0"/>
              <a:t>6b	Support </a:t>
            </a:r>
            <a:r>
              <a:rPr lang="en-US" dirty="0"/>
              <a:t>and strengthen the </a:t>
            </a:r>
            <a:r>
              <a:rPr lang="en-US" b="1" dirty="0">
                <a:solidFill>
                  <a:schemeClr val="accent1"/>
                </a:solidFill>
              </a:rPr>
              <a:t>participation of local 	communities</a:t>
            </a:r>
            <a:r>
              <a:rPr lang="en-US" dirty="0"/>
              <a:t> in improving water and sanitation management</a:t>
            </a:r>
          </a:p>
        </p:txBody>
      </p:sp>
      <p:sp>
        <p:nvSpPr>
          <p:cNvPr id="6" name="TextBox 5"/>
          <p:cNvSpPr txBox="1"/>
          <p:nvPr/>
        </p:nvSpPr>
        <p:spPr>
          <a:xfrm rot="16200000">
            <a:off x="-982638" y="4776000"/>
            <a:ext cx="2879678" cy="830997"/>
          </a:xfrm>
          <a:prstGeom prst="rect">
            <a:avLst/>
          </a:prstGeom>
          <a:noFill/>
        </p:spPr>
        <p:txBody>
          <a:bodyPr wrap="square" rtlCol="0">
            <a:spAutoFit/>
          </a:bodyPr>
          <a:lstStyle/>
          <a:p>
            <a:r>
              <a:rPr lang="de-DE" sz="4800" b="1" dirty="0" smtClean="0">
                <a:solidFill>
                  <a:srgbClr val="418FDE"/>
                </a:solidFill>
                <a:latin typeface="Arial"/>
                <a:ea typeface="ＭＳ Ｐゴシック" charset="-128"/>
                <a:cs typeface="Arial"/>
              </a:rPr>
              <a:t>Goal 6</a:t>
            </a:r>
            <a:endParaRPr lang="en-US" sz="4800" b="1" dirty="0" smtClean="0">
              <a:solidFill>
                <a:srgbClr val="418FDE"/>
              </a:solidFill>
              <a:latin typeface="Arial"/>
              <a:ea typeface="ＭＳ Ｐゴシック" charset="-128"/>
              <a:cs typeface="Arial"/>
            </a:endParaRPr>
          </a:p>
        </p:txBody>
      </p:sp>
    </p:spTree>
    <p:extLst>
      <p:ext uri="{BB962C8B-B14F-4D97-AF65-F5344CB8AC3E}">
        <p14:creationId xmlns="" xmlns:p14="http://schemas.microsoft.com/office/powerpoint/2010/main" val="355288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OWG proposal for SDG’s</a:t>
            </a:r>
          </a:p>
        </p:txBody>
      </p:sp>
      <p:pic>
        <p:nvPicPr>
          <p:cNvPr id="4"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15638" y="1619480"/>
            <a:ext cx="3437263" cy="2651727"/>
          </a:xfrm>
          <a:prstGeom prst="rect">
            <a:avLst/>
          </a:prstGeom>
        </p:spPr>
      </p:pic>
      <p:sp>
        <p:nvSpPr>
          <p:cNvPr id="5" name="Content Placeholder 2"/>
          <p:cNvSpPr>
            <a:spLocks noGrp="1"/>
          </p:cNvSpPr>
          <p:nvPr>
            <p:ph idx="1"/>
          </p:nvPr>
        </p:nvSpPr>
        <p:spPr>
          <a:xfrm>
            <a:off x="330505" y="1619480"/>
            <a:ext cx="4985133" cy="5100810"/>
          </a:xfrm>
        </p:spPr>
        <p:txBody>
          <a:bodyPr>
            <a:normAutofit fontScale="92500" lnSpcReduction="20000"/>
          </a:bodyPr>
          <a:lstStyle/>
          <a:p>
            <a:pPr marL="177800" indent="-177800">
              <a:spcAft>
                <a:spcPts val="600"/>
              </a:spcAft>
              <a:buFont typeface="Arial" pitchFamily="34" charset="0"/>
              <a:buChar char="•"/>
            </a:pPr>
            <a:r>
              <a:rPr lang="en-US" dirty="0" smtClean="0"/>
              <a:t>Finance</a:t>
            </a:r>
            <a:endParaRPr lang="en-US" dirty="0"/>
          </a:p>
          <a:p>
            <a:pPr marL="177800" indent="-177800">
              <a:spcAft>
                <a:spcPts val="600"/>
              </a:spcAft>
              <a:buFont typeface="Arial" pitchFamily="34" charset="0"/>
              <a:buChar char="•"/>
            </a:pPr>
            <a:r>
              <a:rPr lang="de-DE" dirty="0" smtClean="0"/>
              <a:t>Technology</a:t>
            </a:r>
            <a:endParaRPr lang="de-DE" dirty="0"/>
          </a:p>
          <a:p>
            <a:pPr marL="177800" indent="-177800">
              <a:spcAft>
                <a:spcPts val="600"/>
              </a:spcAft>
              <a:buFont typeface="Arial" pitchFamily="34" charset="0"/>
              <a:buChar char="•"/>
            </a:pPr>
            <a:r>
              <a:rPr lang="de-DE" dirty="0" smtClean="0"/>
              <a:t>Capacity building</a:t>
            </a:r>
          </a:p>
          <a:p>
            <a:pPr marL="177800" indent="-177800">
              <a:spcAft>
                <a:spcPts val="600"/>
              </a:spcAft>
              <a:buFont typeface="Arial" pitchFamily="34" charset="0"/>
              <a:buChar char="•"/>
            </a:pPr>
            <a:r>
              <a:rPr lang="de-DE" dirty="0" smtClean="0"/>
              <a:t>Trade</a:t>
            </a:r>
          </a:p>
          <a:p>
            <a:pPr marL="177800" indent="-177800">
              <a:spcAft>
                <a:spcPts val="600"/>
              </a:spcAft>
              <a:buFont typeface="Arial" pitchFamily="34" charset="0"/>
              <a:buChar char="•"/>
            </a:pPr>
            <a:r>
              <a:rPr lang="de-DE" dirty="0" smtClean="0"/>
              <a:t>Policy and instituional coherence</a:t>
            </a:r>
          </a:p>
          <a:p>
            <a:pPr marL="177800" indent="-177800">
              <a:spcAft>
                <a:spcPts val="600"/>
              </a:spcAft>
              <a:buFont typeface="Arial" pitchFamily="34" charset="0"/>
              <a:buChar char="•"/>
            </a:pPr>
            <a:r>
              <a:rPr lang="de-DE" dirty="0" smtClean="0"/>
              <a:t>Multi-stakeholder partnerships</a:t>
            </a:r>
          </a:p>
          <a:p>
            <a:pPr marL="177800" indent="-177800">
              <a:spcAft>
                <a:spcPts val="600"/>
              </a:spcAft>
              <a:buFont typeface="Arial" pitchFamily="34" charset="0"/>
              <a:buChar char="•"/>
            </a:pPr>
            <a:r>
              <a:rPr lang="de-DE" dirty="0" smtClean="0"/>
              <a:t>Data, monitoring and accountability</a:t>
            </a:r>
          </a:p>
          <a:p>
            <a:pPr marL="177800" indent="-177800">
              <a:spcAft>
                <a:spcPts val="600"/>
              </a:spcAft>
              <a:buFont typeface="Arial" pitchFamily="34" charset="0"/>
              <a:buChar char="•"/>
            </a:pPr>
            <a:endParaRPr lang="de-DE" dirty="0"/>
          </a:p>
          <a:p>
            <a:endParaRPr lang="en-US" dirty="0"/>
          </a:p>
        </p:txBody>
      </p:sp>
    </p:spTree>
    <p:extLst>
      <p:ext uri="{BB962C8B-B14F-4D97-AF65-F5344CB8AC3E}">
        <p14:creationId xmlns="" xmlns:p14="http://schemas.microsoft.com/office/powerpoint/2010/main" val="2792319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TotalTime>
  <Words>438</Words>
  <Application>Microsoft Office PowerPoint</Application>
  <PresentationFormat>On-screen Show (4:3)</PresentationFormat>
  <Paragraphs>78</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Sustainable Development Goals</vt:lpstr>
      <vt:lpstr>The Future We Want</vt:lpstr>
      <vt:lpstr>OWG proposal for SDG’s</vt:lpstr>
      <vt:lpstr>OWG proposal for SDG’s</vt:lpstr>
      <vt:lpstr>OWG proposal for SDG’s</vt:lpstr>
      <vt:lpstr>OWG proposal for SDG’s</vt:lpstr>
      <vt:lpstr>OWG proposal for SDG’s</vt:lpstr>
      <vt:lpstr>OWG proposal for SDG’s</vt:lpstr>
      <vt:lpstr>Technological advances</vt:lpstr>
      <vt:lpstr>Big data and sustainable water management</vt:lpstr>
      <vt:lpstr>Big data and sustainable water management</vt:lpstr>
      <vt:lpstr>Big data and sustainable water management</vt:lpstr>
      <vt:lpstr>Plethora of technologies</vt:lpstr>
      <vt:lpstr>Challenges and opportunities</vt:lpstr>
    </vt:vector>
  </TitlesOfParts>
  <Company>hcvv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hcvv hcvv</dc:creator>
  <cp:lastModifiedBy>univ_indonusa</cp:lastModifiedBy>
  <cp:revision>30</cp:revision>
  <dcterms:created xsi:type="dcterms:W3CDTF">2015-03-23T18:23:50Z</dcterms:created>
  <dcterms:modified xsi:type="dcterms:W3CDTF">2016-01-06T06:10:15Z</dcterms:modified>
</cp:coreProperties>
</file>