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399" r:id="rId3"/>
    <p:sldId id="414" r:id="rId4"/>
    <p:sldId id="392" r:id="rId5"/>
    <p:sldId id="396" r:id="rId6"/>
    <p:sldId id="257" r:id="rId7"/>
    <p:sldId id="364" r:id="rId8"/>
    <p:sldId id="383" r:id="rId9"/>
    <p:sldId id="407" r:id="rId10"/>
    <p:sldId id="406" r:id="rId11"/>
    <p:sldId id="408" r:id="rId12"/>
    <p:sldId id="409" r:id="rId13"/>
    <p:sldId id="410" r:id="rId14"/>
    <p:sldId id="412" r:id="rId15"/>
    <p:sldId id="413" r:id="rId16"/>
    <p:sldId id="387" r:id="rId17"/>
    <p:sldId id="404" r:id="rId18"/>
    <p:sldId id="390" r:id="rId19"/>
    <p:sldId id="372" r:id="rId20"/>
    <p:sldId id="415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190" autoAdjust="0"/>
  </p:normalViewPr>
  <p:slideViewPr>
    <p:cSldViewPr>
      <p:cViewPr varScale="1">
        <p:scale>
          <a:sx n="71" d="100"/>
          <a:sy n="71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b="0" dirty="0" smtClean="0">
              <a:solidFill>
                <a:srgbClr val="FF0000"/>
              </a:solidFill>
            </a:rPr>
            <a:t>Umum</a:t>
          </a:r>
          <a:endParaRPr lang="id-ID" b="0" dirty="0">
            <a:solidFill>
              <a:srgbClr val="FF0000"/>
            </a:solidFill>
          </a:endParaRP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B9840B31-0710-476E-AEDE-1CB22E3B0675}" type="presOf" srcId="{5B86EABC-353E-45CA-B44F-9FB2C9AA94DF}" destId="{9ACCD4C0-D0DF-4C95-895D-EAD51775BA52}" srcOrd="0" destOrd="0" presId="urn:microsoft.com/office/officeart/2005/8/layout/radial3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BE60486F-6C8E-4C20-BA47-4F5D976A299F}" type="presOf" srcId="{24041E47-A452-42A2-8EED-126FBBE82FCF}" destId="{2DAE64B7-276B-46AB-BA76-473A2E5BBB60}" srcOrd="0" destOrd="0" presId="urn:microsoft.com/office/officeart/2005/8/layout/radial3"/>
    <dgm:cxn modelId="{502CCBA2-85D8-47D3-8750-A4159D53A11C}" type="presOf" srcId="{075FC613-4189-45DB-AFD9-2092E0CA92D2}" destId="{9E4FCADE-54C9-412C-B6A0-C52398B219E3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8E19BD1E-CD05-4DCF-AFFC-3642F2F31ED6}" type="presOf" srcId="{2EFFB600-F7A1-4AFB-AB0D-F801D195FCBA}" destId="{A960CB1A-76AD-4C93-AB28-DD6AB4E03AA7}" srcOrd="0" destOrd="0" presId="urn:microsoft.com/office/officeart/2005/8/layout/radial3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5FC4B203-51EC-4360-9A88-78B9658A6F9D}" type="presOf" srcId="{C834664B-067C-4206-BD31-9EDAFC00AE54}" destId="{4CB6B060-1489-4A59-8875-356E20F42350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76E5C261-7C7E-49DC-BC82-A1DA219A996D}" type="presOf" srcId="{E878D88F-6B9E-40EB-A1F5-95BFBF45D55F}" destId="{8D52D133-3FD8-43EF-A2D0-FD8FF9D2090E}" srcOrd="0" destOrd="0" presId="urn:microsoft.com/office/officeart/2005/8/layout/radial3"/>
    <dgm:cxn modelId="{3C3844A3-B7C9-4FBE-97BB-9D4F44AE8405}" type="presOf" srcId="{2A4E28CF-7DC6-4922-A18C-6DB79C4B1D24}" destId="{AE5DA464-4594-4F90-B94F-A0E4242227C9}" srcOrd="0" destOrd="0" presId="urn:microsoft.com/office/officeart/2005/8/layout/radial3"/>
    <dgm:cxn modelId="{EF7D1842-28E9-4FD5-9541-0B7ACB23B74D}" type="presOf" srcId="{641E427C-B21A-47EB-BDEC-FB33B2DD4CE4}" destId="{1A728145-179C-4F29-A87A-F554DB5D309B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8A9207A9-05DD-4CB9-BFD8-EB00F6AF6BE1}" type="presOf" srcId="{3B05C951-C622-40DC-B274-C44D6652C0AC}" destId="{7F6C5FBB-529D-4739-9C75-AB7EFCD5C429}" srcOrd="0" destOrd="0" presId="urn:microsoft.com/office/officeart/2005/8/layout/radial3"/>
    <dgm:cxn modelId="{0AB41F8F-1476-4438-89C4-D7087676ED22}" type="presOf" srcId="{63453AB9-139C-4BBE-88A8-2343F4297199}" destId="{3E2F6EC1-71EE-4F59-ACC3-7D2C6A1A9036}" srcOrd="0" destOrd="0" presId="urn:microsoft.com/office/officeart/2005/8/layout/radial3"/>
    <dgm:cxn modelId="{DF9BEAD1-62BB-4BA4-8E2C-A58072693E95}" type="presParOf" srcId="{9ACCD4C0-D0DF-4C95-895D-EAD51775BA52}" destId="{EB3F86BE-6225-4320-AECC-BE8EF5FF52A6}" srcOrd="0" destOrd="0" presId="urn:microsoft.com/office/officeart/2005/8/layout/radial3"/>
    <dgm:cxn modelId="{6E4E5DC1-3C0D-40DD-9D50-BBF5E757ABA5}" type="presParOf" srcId="{EB3F86BE-6225-4320-AECC-BE8EF5FF52A6}" destId="{3E2F6EC1-71EE-4F59-ACC3-7D2C6A1A9036}" srcOrd="0" destOrd="0" presId="urn:microsoft.com/office/officeart/2005/8/layout/radial3"/>
    <dgm:cxn modelId="{B180C9D2-420E-416C-9EB1-7AEA1943FB93}" type="presParOf" srcId="{EB3F86BE-6225-4320-AECC-BE8EF5FF52A6}" destId="{2DAE64B7-276B-46AB-BA76-473A2E5BBB60}" srcOrd="1" destOrd="0" presId="urn:microsoft.com/office/officeart/2005/8/layout/radial3"/>
    <dgm:cxn modelId="{EA8FCFCE-6CFE-4366-A41C-E290EF2CC47C}" type="presParOf" srcId="{EB3F86BE-6225-4320-AECC-BE8EF5FF52A6}" destId="{A960CB1A-76AD-4C93-AB28-DD6AB4E03AA7}" srcOrd="2" destOrd="0" presId="urn:microsoft.com/office/officeart/2005/8/layout/radial3"/>
    <dgm:cxn modelId="{66D8265D-2FD8-48F0-A2D1-4E5424BB7B99}" type="presParOf" srcId="{EB3F86BE-6225-4320-AECC-BE8EF5FF52A6}" destId="{8D52D133-3FD8-43EF-A2D0-FD8FF9D2090E}" srcOrd="3" destOrd="0" presId="urn:microsoft.com/office/officeart/2005/8/layout/radial3"/>
    <dgm:cxn modelId="{D26B4D9E-F971-48C8-A3C9-58C3FA8743F0}" type="presParOf" srcId="{EB3F86BE-6225-4320-AECC-BE8EF5FF52A6}" destId="{4CB6B060-1489-4A59-8875-356E20F42350}" srcOrd="4" destOrd="0" presId="urn:microsoft.com/office/officeart/2005/8/layout/radial3"/>
    <dgm:cxn modelId="{E3170ADA-DFF2-48AC-9B2F-6A8BC5D71DA3}" type="presParOf" srcId="{EB3F86BE-6225-4320-AECC-BE8EF5FF52A6}" destId="{7F6C5FBB-529D-4739-9C75-AB7EFCD5C429}" srcOrd="5" destOrd="0" presId="urn:microsoft.com/office/officeart/2005/8/layout/radial3"/>
    <dgm:cxn modelId="{18C722FD-C041-4951-80DA-339DA6713E4C}" type="presParOf" srcId="{EB3F86BE-6225-4320-AECC-BE8EF5FF52A6}" destId="{1A728145-179C-4F29-A87A-F554DB5D309B}" srcOrd="6" destOrd="0" presId="urn:microsoft.com/office/officeart/2005/8/layout/radial3"/>
    <dgm:cxn modelId="{1592CE34-0D7F-496A-BB99-92FD0E131E88}" type="presParOf" srcId="{EB3F86BE-6225-4320-AECC-BE8EF5FF52A6}" destId="{AE5DA464-4594-4F90-B94F-A0E4242227C9}" srcOrd="7" destOrd="0" presId="urn:microsoft.com/office/officeart/2005/8/layout/radial3"/>
    <dgm:cxn modelId="{5E45A769-ECC9-492C-81F3-EAB3CB6948FE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6EC1-71EE-4F59-ACC3-7D2C6A1A9036}">
      <dsp:nvSpPr>
        <dsp:cNvPr id="0" name=""/>
        <dsp:cNvSpPr/>
      </dsp:nvSpPr>
      <dsp:spPr>
        <a:xfrm>
          <a:off x="4177676" y="1528592"/>
          <a:ext cx="3808072" cy="3808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Kompetensi Ahli Kesmas (IAKMI) </a:t>
          </a:r>
          <a:r>
            <a:rPr lang="id-ID" sz="4200" b="0" kern="1200" dirty="0" smtClean="0">
              <a:solidFill>
                <a:srgbClr val="FF0000"/>
              </a:solidFill>
            </a:rPr>
            <a:t>Umum</a:t>
          </a:r>
          <a:endParaRPr lang="id-ID" sz="4200" b="0" kern="1200" dirty="0">
            <a:solidFill>
              <a:srgbClr val="FF0000"/>
            </a:solidFill>
          </a:endParaRPr>
        </a:p>
      </dsp:txBody>
      <dsp:txXfrm>
        <a:off x="4735355" y="2086271"/>
        <a:ext cx="2692714" cy="2692714"/>
      </dsp:txXfrm>
    </dsp:sp>
    <dsp:sp modelId="{2DAE64B7-276B-46AB-BA76-473A2E5BBB60}">
      <dsp:nvSpPr>
        <dsp:cNvPr id="0" name=""/>
        <dsp:cNvSpPr/>
      </dsp:nvSpPr>
      <dsp:spPr>
        <a:xfrm>
          <a:off x="5129694" y="679"/>
          <a:ext cx="1904036" cy="1904036"/>
        </a:xfrm>
        <a:prstGeom prst="ellipse">
          <a:avLst/>
        </a:prstGeom>
        <a:solidFill>
          <a:schemeClr val="accent4">
            <a:alpha val="50000"/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Mengkaji &amp; menganalisis situasi</a:t>
          </a:r>
          <a:endParaRPr lang="id-ID" sz="2000" b="1" kern="1200" dirty="0"/>
        </a:p>
      </dsp:txBody>
      <dsp:txXfrm>
        <a:off x="5408534" y="279519"/>
        <a:ext cx="1346356" cy="1346356"/>
      </dsp:txXfrm>
    </dsp:sp>
    <dsp:sp modelId="{A960CB1A-76AD-4C93-AB28-DD6AB4E03AA7}">
      <dsp:nvSpPr>
        <dsp:cNvPr id="0" name=""/>
        <dsp:cNvSpPr/>
      </dsp:nvSpPr>
      <dsp:spPr>
        <a:xfrm>
          <a:off x="6883270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Mengembangkan perencanaan program &amp; kebijakan</a:t>
          </a:r>
          <a:endParaRPr lang="id-ID" sz="1600" b="1" kern="1200" dirty="0"/>
        </a:p>
      </dsp:txBody>
      <dsp:txXfrm>
        <a:off x="7162110" y="1005874"/>
        <a:ext cx="1346356" cy="1346356"/>
      </dsp:txXfrm>
    </dsp:sp>
    <dsp:sp modelId="{8D52D133-3FD8-43EF-A2D0-FD8FF9D2090E}">
      <dsp:nvSpPr>
        <dsp:cNvPr id="0" name=""/>
        <dsp:cNvSpPr/>
      </dsp:nvSpPr>
      <dsp:spPr>
        <a:xfrm>
          <a:off x="7609625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Berkomunikasi secara efektif</a:t>
          </a:r>
          <a:endParaRPr lang="id-ID" sz="1800" b="1" kern="1200" dirty="0"/>
        </a:p>
      </dsp:txBody>
      <dsp:txXfrm>
        <a:off x="7888465" y="2759450"/>
        <a:ext cx="1346356" cy="1346356"/>
      </dsp:txXfrm>
    </dsp:sp>
    <dsp:sp modelId="{4CB6B060-1489-4A59-8875-356E20F42350}">
      <dsp:nvSpPr>
        <dsp:cNvPr id="0" name=""/>
        <dsp:cNvSpPr/>
      </dsp:nvSpPr>
      <dsp:spPr>
        <a:xfrm>
          <a:off x="6883270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Memahami budaya setempat</a:t>
          </a:r>
          <a:endParaRPr lang="id-ID" sz="2000" b="1" kern="1200" dirty="0"/>
        </a:p>
      </dsp:txBody>
      <dsp:txXfrm>
        <a:off x="7162110" y="4513026"/>
        <a:ext cx="1346356" cy="1346356"/>
      </dsp:txXfrm>
    </dsp:sp>
    <dsp:sp modelId="{7F6C5FBB-529D-4739-9C75-AB7EFCD5C429}">
      <dsp:nvSpPr>
        <dsp:cNvPr id="0" name=""/>
        <dsp:cNvSpPr/>
      </dsp:nvSpPr>
      <dsp:spPr>
        <a:xfrm>
          <a:off x="5129694" y="4960541"/>
          <a:ext cx="1904036" cy="1904036"/>
        </a:xfrm>
        <a:prstGeom prst="ellipse">
          <a:avLst/>
        </a:prstGeom>
        <a:solidFill>
          <a:schemeClr val="accent4">
            <a:alpha val="50000"/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Memberdayakan masyarakat</a:t>
          </a:r>
          <a:endParaRPr lang="id-ID" sz="1800" b="1" kern="1200" dirty="0"/>
        </a:p>
      </dsp:txBody>
      <dsp:txXfrm>
        <a:off x="5408534" y="5239381"/>
        <a:ext cx="1346356" cy="1346356"/>
      </dsp:txXfrm>
    </dsp:sp>
    <dsp:sp modelId="{1A728145-179C-4F29-A87A-F554DB5D309B}">
      <dsp:nvSpPr>
        <dsp:cNvPr id="0" name=""/>
        <dsp:cNvSpPr/>
      </dsp:nvSpPr>
      <dsp:spPr>
        <a:xfrm>
          <a:off x="3376118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Menguasai dasar2 Ilmu Kesmas</a:t>
          </a:r>
          <a:endParaRPr lang="id-ID" sz="2000" b="1" kern="1200" dirty="0"/>
        </a:p>
      </dsp:txBody>
      <dsp:txXfrm>
        <a:off x="3654958" y="4513026"/>
        <a:ext cx="1346356" cy="1346356"/>
      </dsp:txXfrm>
    </dsp:sp>
    <dsp:sp modelId="{AE5DA464-4594-4F90-B94F-A0E4242227C9}">
      <dsp:nvSpPr>
        <dsp:cNvPr id="0" name=""/>
        <dsp:cNvSpPr/>
      </dsp:nvSpPr>
      <dsp:spPr>
        <a:xfrm>
          <a:off x="2649763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Merencanakan keuangan &amp; manajerial</a:t>
          </a:r>
          <a:endParaRPr lang="id-ID" sz="2000" b="1" kern="1200" dirty="0"/>
        </a:p>
      </dsp:txBody>
      <dsp:txXfrm>
        <a:off x="2928603" y="2759450"/>
        <a:ext cx="1346356" cy="1346356"/>
      </dsp:txXfrm>
    </dsp:sp>
    <dsp:sp modelId="{9E4FCADE-54C9-412C-B6A0-C52398B219E3}">
      <dsp:nvSpPr>
        <dsp:cNvPr id="0" name=""/>
        <dsp:cNvSpPr/>
      </dsp:nvSpPr>
      <dsp:spPr>
        <a:xfrm>
          <a:off x="3376118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Memimpin &amp; berfikir sistem</a:t>
          </a:r>
          <a:endParaRPr lang="id-ID" sz="2000" b="1" kern="1200" dirty="0"/>
        </a:p>
      </dsp:txBody>
      <dsp:txXfrm>
        <a:off x="3654958" y="1005874"/>
        <a:ext cx="1346356" cy="134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05/03/2018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25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01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818D5-ECB4-4978-8A54-7ADA100DCA56}" type="slidenum">
              <a:rPr lang="id-ID" smtClean="0"/>
              <a:pPr>
                <a:spcBef>
                  <a:spcPct val="0"/>
                </a:spcBef>
              </a:pPr>
              <a:t>16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961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0D9BD-86F8-43BD-8929-53FDD5A15C2F}" type="slidenum">
              <a:rPr lang="id-ID" smtClean="0"/>
              <a:pPr>
                <a:spcBef>
                  <a:spcPct val="0"/>
                </a:spcBef>
              </a:pPr>
              <a:t>18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5767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EAF0F-5A44-4937-81C8-5C67E65B1005}" type="slidenum">
              <a:rPr lang="id-ID"/>
              <a:pPr>
                <a:spcBef>
                  <a:spcPct val="0"/>
                </a:spcBef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934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ade.heryana24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Ade%20Heryana_Pembelajaran%20Kepstrat/Ade%20Heryana_RPS_Kepemimpinan%20Berfikir%20Sistem.pdf" TargetMode="External"/><Relationship Id="rId4" Type="http://schemas.openxmlformats.org/officeDocument/2006/relationships/hyperlink" Target="Ade%20Heryana_RPS_Penulisan%20Ilmiah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6002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876800" y="3437731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PENULISAN ILMIAH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- 1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Ade Heryana, SST, MKM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ABSENSI (Bobot 10%)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TIDAK ADA TITIP ABSEN</a:t>
            </a:r>
          </a:p>
          <a:p>
            <a:r>
              <a:rPr lang="id-ID" dirty="0" smtClean="0"/>
              <a:t>Absensi dilakukan dengan memanggil mahasiswa</a:t>
            </a:r>
          </a:p>
          <a:p>
            <a:r>
              <a:rPr lang="id-ID" dirty="0" smtClean="0"/>
              <a:t>Hadir </a:t>
            </a:r>
            <a:r>
              <a:rPr lang="id-ID" dirty="0" smtClean="0"/>
              <a:t>= point </a:t>
            </a:r>
            <a:r>
              <a:rPr lang="id-ID" dirty="0" smtClean="0"/>
              <a:t>1; Sakit = 0,7; Ijin = 0,4</a:t>
            </a:r>
            <a:endParaRPr lang="id-ID" dirty="0" smtClean="0"/>
          </a:p>
          <a:p>
            <a:r>
              <a:rPr lang="id-ID" dirty="0" smtClean="0"/>
              <a:t>Sakit dan Ijin = kirim WA ke dosen</a:t>
            </a:r>
          </a:p>
          <a:p>
            <a:r>
              <a:rPr lang="id-ID" dirty="0" smtClean="0"/>
              <a:t>Mahasiswa </a:t>
            </a:r>
            <a:r>
              <a:rPr lang="id-ID" dirty="0" smtClean="0"/>
              <a:t>yang hadir (tidak titip absen) akan mendapat apresiasi tambahan dari dosen dalam bentuk Tugas-1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208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TUGAS-1 (Bobot = 10%)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Tugas-1 adalah bentuk keaktifan mahasiswa di kelas, antara lain berbentuk:</a:t>
            </a:r>
          </a:p>
          <a:p>
            <a:pPr lvl="1"/>
            <a:r>
              <a:rPr lang="id-ID" dirty="0" smtClean="0"/>
              <a:t>Kehadiran di kelas (dosen akan mengabsen kembali untuk memastikan mahasiswa ada di kelas)</a:t>
            </a:r>
          </a:p>
          <a:p>
            <a:pPr lvl="1"/>
            <a:r>
              <a:rPr lang="id-ID" dirty="0" smtClean="0"/>
              <a:t>Keaktifan bertanya saat di kelas (setiap bertanya mendapat 1 point)</a:t>
            </a:r>
          </a:p>
          <a:p>
            <a:pPr lvl="1"/>
            <a:r>
              <a:rPr lang="id-ID" dirty="0" smtClean="0"/>
              <a:t>Keaktifan menjawab/menanggapi di kelas (mendapat point 1)</a:t>
            </a:r>
          </a:p>
          <a:p>
            <a:r>
              <a:rPr lang="id-ID" dirty="0" smtClean="0"/>
              <a:t>Mahasiswa yang rajin HADIR di kelas dan aktif, memiliki kemungkinan mendapat nilai lebih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79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id-ID" dirty="0" smtClean="0"/>
              <a:t>TUGAS-2 (Bobot 30%)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49" y="1066800"/>
            <a:ext cx="7010400" cy="4525963"/>
          </a:xfrm>
        </p:spPr>
        <p:txBody>
          <a:bodyPr/>
          <a:lstStyle/>
          <a:p>
            <a:r>
              <a:rPr lang="id-ID" dirty="0" smtClean="0"/>
              <a:t>Tugas-2 adalah bentuk penugasan oleh dosen selesai mahasiswa mengikuti sesi tatap muka atau praktikum</a:t>
            </a:r>
          </a:p>
          <a:p>
            <a:r>
              <a:rPr lang="id-ID" dirty="0" smtClean="0"/>
              <a:t>Tugas dikumpulkan melalui Email (tidak dalam bentuk hard) ke alamat email </a:t>
            </a:r>
            <a:r>
              <a:rPr lang="id-ID" dirty="0" smtClean="0">
                <a:hlinkClick r:id="rId2"/>
              </a:rPr>
              <a:t>ade.heryana24@gmail.com</a:t>
            </a:r>
            <a:endParaRPr lang="id-ID" dirty="0" smtClean="0"/>
          </a:p>
          <a:p>
            <a:r>
              <a:rPr lang="id-ID" dirty="0" smtClean="0"/>
              <a:t>Tidak boleh PLAGIAT atau </a:t>
            </a:r>
            <a:r>
              <a:rPr lang="id-ID" i="1" dirty="0" smtClean="0"/>
              <a:t>Copy Paste</a:t>
            </a:r>
            <a:r>
              <a:rPr lang="id-ID" dirty="0" smtClean="0"/>
              <a:t>. Tugas yang diketahui PLAGIAT akan mendapat nilai 30 baik (tanpa melihat siapa yang mencontek dan dicontek)</a:t>
            </a:r>
            <a:endParaRPr lang="id-ID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22554"/>
          <a:stretch/>
        </p:blipFill>
        <p:spPr bwMode="auto">
          <a:xfrm>
            <a:off x="7620000" y="3428999"/>
            <a:ext cx="4525963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UTS (Bobot 25%)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Dilakukan pada sekitar 23 April 2018</a:t>
            </a:r>
          </a:p>
          <a:p>
            <a:r>
              <a:rPr lang="id-ID" dirty="0" smtClean="0"/>
              <a:t>Soal berbentuk Pilihan Ganda (40 soal)</a:t>
            </a:r>
          </a:p>
          <a:p>
            <a:r>
              <a:rPr lang="id-ID" dirty="0" smtClean="0"/>
              <a:t>Mahasiswa yang ketahuan menyontek </a:t>
            </a:r>
            <a:r>
              <a:rPr lang="id-ID" dirty="0" smtClean="0">
                <a:sym typeface="Wingdings" panose="05000000000000000000" pitchFamily="2" charset="2"/>
              </a:rPr>
              <a:t> nilai E</a:t>
            </a:r>
          </a:p>
          <a:p>
            <a:r>
              <a:rPr lang="id-ID" dirty="0" smtClean="0"/>
              <a:t>Tidak ada perbaikan nilai/remedial</a:t>
            </a:r>
          </a:p>
          <a:p>
            <a:r>
              <a:rPr lang="id-ID" dirty="0" smtClean="0"/>
              <a:t>Materi: sesi-1 s/d sesi-7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894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UAS (Bobot 25%)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Dilakukan pada sekitar 25 Juni 2018</a:t>
            </a:r>
          </a:p>
          <a:p>
            <a:r>
              <a:rPr lang="id-ID" dirty="0" smtClean="0"/>
              <a:t>Soal berbentuk Pilihan Ganda (40 soal)</a:t>
            </a:r>
          </a:p>
          <a:p>
            <a:r>
              <a:rPr lang="id-ID" dirty="0" smtClean="0"/>
              <a:t>Mahasiswa yang ketahuan menyontek </a:t>
            </a:r>
            <a:r>
              <a:rPr lang="id-ID" dirty="0" smtClean="0">
                <a:sym typeface="Wingdings" panose="05000000000000000000" pitchFamily="2" charset="2"/>
              </a:rPr>
              <a:t> nilai E</a:t>
            </a:r>
          </a:p>
          <a:p>
            <a:r>
              <a:rPr lang="id-ID" dirty="0" smtClean="0"/>
              <a:t>Tidak ada perbaikan nilai/remedial</a:t>
            </a:r>
          </a:p>
          <a:p>
            <a:r>
              <a:rPr lang="id-ID" dirty="0" smtClean="0"/>
              <a:t>Materi dari sesi-8 s/d sesi-14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211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UTS/UAS SUSULAN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sakit dirawat (dibuktikan dengan surat keterangan perawatan dari RS/dokter)</a:t>
            </a:r>
          </a:p>
          <a:p>
            <a:r>
              <a:rPr lang="id-ID" dirty="0" smtClean="0"/>
              <a:t>Jika mendapat penugasan (dibuktikan dengan surat tugas dari instansi/lembaga yang memberikan tugas)</a:t>
            </a:r>
          </a:p>
          <a:p>
            <a:r>
              <a:rPr lang="id-ID" dirty="0" smtClean="0"/>
              <a:t>Jika ada saudara 1 batih/darah meninggal dunia (Ayah, Ibu, Kakak, Adik)</a:t>
            </a:r>
          </a:p>
          <a:p>
            <a:r>
              <a:rPr lang="id-ID" dirty="0" smtClean="0"/>
              <a:t>Jika mengalami bencana alam</a:t>
            </a:r>
          </a:p>
          <a:p>
            <a:r>
              <a:rPr lang="id-ID" dirty="0" smtClean="0"/>
              <a:t>Nilai yang diakui adalah 80% dari hasil ujian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62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SELAMA PENGAJARAN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metode Student-Centered Learning (SCL):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Diharapkan mahasiswa aktif (Bertanya, Berdiskusi, Menanggapi, dsb)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Dosen hanya memberikan materi secara garis besar, mahasiswa wajib memperdalam materi di luar perkuliahan (membaca literatur, mengerjakan tugas, dan sebagainya)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MENGGANGGU proses pembelajaran: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mengobrol atau membuat kegiatan yang mengganggu dosen/mahasiswa lain dalam pembelajaran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melakukan aktivitas makan selama pembelajaran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Bagi mahasiswa yang ingin melakukan kegiatan di luar pembelajaran, dosen akan memberikan ijin, seperti: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Membicarakan sesuatu dengan teman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Mengantuk (ingin tidur)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Makan (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ngemil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Membuat tugas mata kuliah lain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Menelepon dan sebagainya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04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We need Class Leader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Kelas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kelancaran proses kuliah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 komunikasi antara mahasiswa dan dosen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Aktif dalam menyampaikan informasi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media komunikasi (minimal WA dan email)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Rajin masuk kuliah</a:t>
            </a:r>
          </a:p>
        </p:txBody>
      </p:sp>
    </p:spTree>
    <p:extLst>
      <p:ext uri="{BB962C8B-B14F-4D97-AF65-F5344CB8AC3E}">
        <p14:creationId xmlns:p14="http://schemas.microsoft.com/office/powerpoint/2010/main" val="2605501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24580" name="Content Placeholder 5"/>
          <p:cNvSpPr>
            <a:spLocks noGrp="1"/>
          </p:cNvSpPr>
          <p:nvPr>
            <p:ph idx="1"/>
          </p:nvPr>
        </p:nvSpPr>
        <p:spPr>
          <a:xfrm>
            <a:off x="0" y="6324600"/>
            <a:ext cx="121158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id-ID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SELAMAT MEMPELAJARI MATA KULIAH “PENULISAN ILMIAH”</a:t>
            </a:r>
            <a:endParaRPr lang="id-ID" sz="2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Kenapa belajar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Penulisan Ilmiah 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" b="7228"/>
          <a:stretch/>
        </p:blipFill>
        <p:spPr>
          <a:xfrm>
            <a:off x="2209800" y="15456"/>
            <a:ext cx="7772400" cy="6855991"/>
          </a:xfrm>
        </p:spPr>
      </p:pic>
    </p:spTree>
    <p:extLst>
      <p:ext uri="{BB962C8B-B14F-4D97-AF65-F5344CB8AC3E}">
        <p14:creationId xmlns:p14="http://schemas.microsoft.com/office/powerpoint/2010/main" val="181520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 b="23414"/>
          <a:stretch/>
        </p:blipFill>
        <p:spPr>
          <a:xfrm>
            <a:off x="304800" y="-1"/>
            <a:ext cx="11582400" cy="6837477"/>
          </a:xfrm>
        </p:spPr>
      </p:pic>
    </p:spTree>
    <p:extLst>
      <p:ext uri="{BB962C8B-B14F-4D97-AF65-F5344CB8AC3E}">
        <p14:creationId xmlns:p14="http://schemas.microsoft.com/office/powerpoint/2010/main" val="319614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949347"/>
              </p:ext>
            </p:extLst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7848599" y="76200"/>
            <a:ext cx="4238171" cy="609600"/>
          </a:xfrm>
          <a:prstGeom prst="borderCallout1">
            <a:avLst>
              <a:gd name="adj1" fmla="val 48682"/>
              <a:gd name="adj2" fmla="val -1765"/>
              <a:gd name="adj3" fmla="val 99700"/>
              <a:gd name="adj4" fmla="val -208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Statistik,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Epidemiologi</a:t>
            </a:r>
            <a:r>
              <a:rPr lang="id-ID" sz="1600" dirty="0" smtClean="0"/>
              <a:t>, Surveilans,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AKL</a:t>
            </a:r>
            <a:r>
              <a:rPr lang="id-ID" sz="1600" dirty="0" smtClean="0"/>
              <a:t>, PBL,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Metlit</a:t>
            </a:r>
            <a:r>
              <a:rPr lang="id-ID" sz="1600" dirty="0" smtClean="0"/>
              <a:t>, Manajemen data, 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Magang</a:t>
            </a:r>
            <a:r>
              <a:rPr lang="id-ID" sz="1600" dirty="0" smtClean="0"/>
              <a:t>, Skripsi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1" y="1335314"/>
            <a:ext cx="2209800" cy="533399"/>
          </a:xfrm>
          <a:prstGeom prst="borderCallout1">
            <a:avLst>
              <a:gd name="adj1" fmla="val 48682"/>
              <a:gd name="adj2" fmla="val -1765"/>
              <a:gd name="adj3" fmla="val 52635"/>
              <a:gd name="adj4" fmla="val -49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Etikum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AKK</a:t>
            </a:r>
            <a:r>
              <a:rPr lang="id-ID" sz="1600" dirty="0" smtClean="0"/>
              <a:t>, Analisis Kebijakan</a:t>
            </a:r>
            <a:endParaRPr lang="id-ID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9876971" y="2438400"/>
            <a:ext cx="2209800" cy="1520372"/>
          </a:xfrm>
          <a:prstGeom prst="borderCallout1">
            <a:avLst>
              <a:gd name="adj1" fmla="val 48682"/>
              <a:gd name="adj2" fmla="val -1765"/>
              <a:gd name="adj3" fmla="val 48078"/>
              <a:gd name="adj4" fmla="val -152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Bahasa Indonesia,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TOEFL</a:t>
            </a:r>
            <a:r>
              <a:rPr lang="id-ID" sz="1600" dirty="0" smtClean="0"/>
              <a:t>, Business english,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Promkes</a:t>
            </a:r>
            <a:r>
              <a:rPr lang="id-ID" sz="1600" dirty="0" smtClean="0"/>
              <a:t>, Sistem Info-Kes, </a:t>
            </a:r>
            <a:r>
              <a:rPr lang="id-ID" sz="1600" b="1" dirty="0" smtClean="0">
                <a:solidFill>
                  <a:srgbClr val="FF0000"/>
                </a:solidFill>
              </a:rPr>
              <a:t>Penulisan Ilmiah,</a:t>
            </a:r>
            <a:r>
              <a:rPr lang="id-ID" sz="1600" dirty="0" smtClean="0"/>
              <a:t> </a:t>
            </a:r>
            <a:r>
              <a:rPr lang="id-ID" sz="1600" dirty="0"/>
              <a:t>Seminar </a:t>
            </a:r>
            <a:r>
              <a:rPr lang="id-ID" sz="1600" dirty="0" smtClean="0"/>
              <a:t>profesi, </a:t>
            </a:r>
            <a:r>
              <a:rPr lang="id-ID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Komunikasi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Kesehatan</a:t>
            </a:r>
            <a:r>
              <a:rPr lang="id-ID" sz="1600" dirty="0" smtClean="0"/>
              <a:t> </a:t>
            </a:r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334000"/>
            <a:ext cx="2209800" cy="8055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Pancasila,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Kewarganegaraan</a:t>
            </a:r>
            <a:r>
              <a:rPr lang="id-ID" sz="1600" dirty="0" smtClean="0"/>
              <a:t>, Sosiologi-Antropologi</a:t>
            </a:r>
            <a:endParaRPr lang="id-ID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174171" y="3958772"/>
            <a:ext cx="2209800" cy="1984828"/>
          </a:xfrm>
          <a:prstGeom prst="borderCallout1">
            <a:avLst>
              <a:gd name="adj1" fmla="val 48682"/>
              <a:gd name="adj2" fmla="val 101355"/>
              <a:gd name="adj3" fmla="val 56012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Fisika,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Kimia</a:t>
            </a:r>
            <a:r>
              <a:rPr lang="id-ID" sz="1600" dirty="0" smtClean="0"/>
              <a:t>, Anfis,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Mikro-Parasit</a:t>
            </a:r>
            <a:r>
              <a:rPr lang="id-ID" sz="1600" dirty="0" smtClean="0"/>
              <a:t>, Farmakologi,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Patofisiologi</a:t>
            </a:r>
            <a:r>
              <a:rPr lang="id-ID" sz="1600" dirty="0" smtClean="0"/>
              <a:t>, Gizi Kesmas,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Kesling</a:t>
            </a:r>
            <a:r>
              <a:rPr lang="id-ID" sz="1600" dirty="0" smtClean="0"/>
              <a:t>, Kependudukan,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Keselamatan &amp; Kesehatan kerja</a:t>
            </a:r>
            <a:r>
              <a:rPr lang="id-ID" sz="1600" dirty="0" smtClean="0"/>
              <a:t>, Kespro</a:t>
            </a:r>
            <a:endParaRPr lang="id-ID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74171" y="2590801"/>
            <a:ext cx="2209800" cy="1113972"/>
          </a:xfrm>
          <a:prstGeom prst="borderCallout1">
            <a:avLst>
              <a:gd name="adj1" fmla="val 48682"/>
              <a:gd name="adj2" fmla="val 101355"/>
              <a:gd name="adj3" fmla="val 54438"/>
              <a:gd name="adj4" fmla="val 114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Ekokes,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Perencanaan &amp; Evaluasi Kesehatan</a:t>
            </a:r>
            <a:r>
              <a:rPr lang="id-ID" sz="1600" dirty="0" smtClean="0"/>
              <a:t>, Pembiayaan &amp; Penganggaran</a:t>
            </a:r>
            <a:endParaRPr lang="id-ID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Kepemimpinan &amp; Berfikir Sistem</a:t>
            </a:r>
            <a:endParaRPr lang="id-ID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-9949"/>
              <a:gd name="adj4" fmla="val 1403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Motivasi usaha,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Kewirausahaan</a:t>
            </a:r>
            <a:r>
              <a:rPr lang="id-ID" sz="1600" dirty="0" smtClean="0"/>
              <a:t>, Pengembangan &amp; Pengorganisasian Masy.,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Bencana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1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Rencana Pembelajaran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Semester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(RPS)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Karakteristik, Kerangka &amp; Proses PI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Siklus Penulisan Ilmiah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6595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Persiapan &amp; faktor penghambat/pendukung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Menentukan topik/judul tulisan ilmiah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2681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Teknik penelusuran kepustakaan &amp; membaca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Kunjungan Perpustakaan Nasional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4967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Kuliah &amp; Manfaat MK Penulisan Ilmiah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3556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 Ejaan Bahasa Indonesia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Format karya ilmiah dan Penyuntingan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Kalimat efektif, Pemilihan Kata, Grafik/Tabel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11.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Teknik penulisan kutipan &amp; Daftar Pustaka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Praktikum Aplikasi Zotero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Pengembangan Pragraf dan Teks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Plagiarisme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RENCANA PEMBELAJARAN SEMESTER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5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685800" y="1813718"/>
            <a:ext cx="10972799" cy="46021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Nama mata kuliah = Penulisan Ilmiah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mata kuliah = 2 SKS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Jumlah pertemuan = 14 (5 Maret – 18 Juni 2018)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Tatap Muka = 12 kali; Praktikum = 2 kali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UTS +/- 23 April 2018 dan UAS +/- 25 Juni 2018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Metode Student-centered Learning =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instruction, cooperative learning, dan small group discussion</a:t>
            </a:r>
          </a:p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9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/>
          <a:lstStyle/>
          <a:p>
            <a:r>
              <a:rPr lang="id-ID" dirty="0" smtClean="0"/>
              <a:t>ABSENSI = 10% (Tapping absensi)</a:t>
            </a:r>
          </a:p>
          <a:p>
            <a:r>
              <a:rPr lang="id-ID" dirty="0" smtClean="0"/>
              <a:t>TUGAS-1 = 10% (Kerajinan dan keaktifan di kelas)</a:t>
            </a:r>
          </a:p>
          <a:p>
            <a:r>
              <a:rPr lang="id-ID" dirty="0" smtClean="0"/>
              <a:t>TUGAS-2 = 30% (Tugas menulis)</a:t>
            </a:r>
          </a:p>
          <a:p>
            <a:r>
              <a:rPr lang="id-ID" dirty="0" smtClean="0"/>
              <a:t>UTS = 25% (Tidak ada perbaikan nilai/remedi)</a:t>
            </a:r>
          </a:p>
          <a:p>
            <a:r>
              <a:rPr lang="id-ID" dirty="0" smtClean="0"/>
              <a:t>UAS = 25% (Tidak ada perbaikan nilai/remedi)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278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841</Words>
  <Application>Microsoft Office PowerPoint</Application>
  <PresentationFormat>Widescreen</PresentationFormat>
  <Paragraphs>117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Kenapa belajar  Penulisan Ilmiah ?</vt:lpstr>
      <vt:lpstr>PowerPoint Presentation</vt:lpstr>
      <vt:lpstr>PowerPoint Presentation</vt:lpstr>
      <vt:lpstr>Rencana Pembelajaran Semester (RPS)</vt:lpstr>
      <vt:lpstr>PowerPoint Presentation</vt:lpstr>
      <vt:lpstr>PowerPoint Presentation</vt:lpstr>
      <vt:lpstr>RENCANA PEMBELAJARAN SEMESTER</vt:lpstr>
      <vt:lpstr>BOBOT PENILAIAN</vt:lpstr>
      <vt:lpstr>ABSENSI (Bobot 10%)</vt:lpstr>
      <vt:lpstr>TUGAS-1 (Bobot = 10%)</vt:lpstr>
      <vt:lpstr>TUGAS-2 (Bobot 30%)</vt:lpstr>
      <vt:lpstr>UTS (Bobot 25%)</vt:lpstr>
      <vt:lpstr>UAS (Bobot 25%)</vt:lpstr>
      <vt:lpstr>UTS/UAS SUSULAN</vt:lpstr>
      <vt:lpstr>SELAMA PENGAJARAN</vt:lpstr>
      <vt:lpstr>We need Class Leader</vt:lpstr>
      <vt:lpstr>PJ Kelas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270</cp:revision>
  <dcterms:created xsi:type="dcterms:W3CDTF">2010-08-24T06:47:44Z</dcterms:created>
  <dcterms:modified xsi:type="dcterms:W3CDTF">2018-03-05T01:06:07Z</dcterms:modified>
</cp:coreProperties>
</file>