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16" r:id="rId2"/>
    <p:sldId id="388" r:id="rId3"/>
    <p:sldId id="446" r:id="rId4"/>
    <p:sldId id="387" r:id="rId5"/>
    <p:sldId id="468" r:id="rId6"/>
    <p:sldId id="380" r:id="rId7"/>
    <p:sldId id="431" r:id="rId8"/>
    <p:sldId id="432" r:id="rId9"/>
    <p:sldId id="433" r:id="rId10"/>
    <p:sldId id="434" r:id="rId11"/>
    <p:sldId id="435" r:id="rId12"/>
    <p:sldId id="474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45" r:id="rId23"/>
    <p:sldId id="475" r:id="rId24"/>
    <p:sldId id="448" r:id="rId25"/>
    <p:sldId id="447" r:id="rId26"/>
    <p:sldId id="449" r:id="rId27"/>
    <p:sldId id="450" r:id="rId28"/>
    <p:sldId id="451" r:id="rId29"/>
    <p:sldId id="452" r:id="rId30"/>
    <p:sldId id="453" r:id="rId31"/>
    <p:sldId id="454" r:id="rId32"/>
    <p:sldId id="455" r:id="rId33"/>
    <p:sldId id="456" r:id="rId34"/>
    <p:sldId id="457" r:id="rId35"/>
    <p:sldId id="458" r:id="rId36"/>
    <p:sldId id="459" r:id="rId37"/>
    <p:sldId id="460" r:id="rId38"/>
    <p:sldId id="461" r:id="rId39"/>
    <p:sldId id="476" r:id="rId40"/>
    <p:sldId id="462" r:id="rId41"/>
    <p:sldId id="463" r:id="rId42"/>
    <p:sldId id="464" r:id="rId43"/>
    <p:sldId id="465" r:id="rId44"/>
    <p:sldId id="466" r:id="rId45"/>
    <p:sldId id="467" r:id="rId46"/>
    <p:sldId id="473" r:id="rId47"/>
    <p:sldId id="469" r:id="rId48"/>
    <p:sldId id="470" r:id="rId49"/>
    <p:sldId id="471" r:id="rId50"/>
    <p:sldId id="472" r:id="rId51"/>
    <p:sldId id="378" r:id="rId5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A51BD-311A-4873-9337-B9E40D203468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</dgm:pt>
    <dgm:pt modelId="{4114668E-8E72-4D61-957D-6A78C90918F4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Jelas</a:t>
          </a:r>
          <a:endParaRPr lang="id-ID" b="1" dirty="0">
            <a:solidFill>
              <a:schemeClr val="accent6">
                <a:lumMod val="75000"/>
              </a:schemeClr>
            </a:solidFill>
          </a:endParaRPr>
        </a:p>
      </dgm:t>
    </dgm:pt>
    <dgm:pt modelId="{F9F316A3-8BCD-417D-9600-B6AF6B279132}" type="parTrans" cxnId="{3060EA8E-5655-4E0E-B258-0663B82C838D}">
      <dgm:prSet/>
      <dgm:spPr/>
      <dgm:t>
        <a:bodyPr/>
        <a:lstStyle/>
        <a:p>
          <a:endParaRPr lang="id-ID"/>
        </a:p>
      </dgm:t>
    </dgm:pt>
    <dgm:pt modelId="{DE916FCD-ED39-4396-8793-53A3D2613CE7}" type="sibTrans" cxnId="{3060EA8E-5655-4E0E-B258-0663B82C838D}">
      <dgm:prSet/>
      <dgm:spPr/>
      <dgm:t>
        <a:bodyPr/>
        <a:lstStyle/>
        <a:p>
          <a:endParaRPr lang="id-ID"/>
        </a:p>
      </dgm:t>
    </dgm:pt>
    <dgm:pt modelId="{AE4829FB-7E7F-48E2-92C1-4C5FD9CFE037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Hemat</a:t>
          </a:r>
          <a:endParaRPr lang="id-ID" b="1" dirty="0">
            <a:solidFill>
              <a:schemeClr val="accent6">
                <a:lumMod val="75000"/>
              </a:schemeClr>
            </a:solidFill>
          </a:endParaRPr>
        </a:p>
      </dgm:t>
    </dgm:pt>
    <dgm:pt modelId="{C20656F2-86A7-4388-AA82-EC57D343E4BC}" type="parTrans" cxnId="{07D86350-CF2F-4D2C-A999-452BFA638793}">
      <dgm:prSet/>
      <dgm:spPr/>
      <dgm:t>
        <a:bodyPr/>
        <a:lstStyle/>
        <a:p>
          <a:endParaRPr lang="id-ID"/>
        </a:p>
      </dgm:t>
    </dgm:pt>
    <dgm:pt modelId="{4E1A711C-0159-44F8-ABD1-B652920DE9FD}" type="sibTrans" cxnId="{07D86350-CF2F-4D2C-A999-452BFA638793}">
      <dgm:prSet/>
      <dgm:spPr/>
      <dgm:t>
        <a:bodyPr/>
        <a:lstStyle/>
        <a:p>
          <a:endParaRPr lang="id-ID"/>
        </a:p>
      </dgm:t>
    </dgm:pt>
    <dgm:pt modelId="{0AFC2830-1764-4646-BCFD-DCB939F28D86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Sejajar</a:t>
          </a:r>
          <a:endParaRPr lang="id-ID" b="1" dirty="0">
            <a:solidFill>
              <a:schemeClr val="accent6">
                <a:lumMod val="75000"/>
              </a:schemeClr>
            </a:solidFill>
          </a:endParaRPr>
        </a:p>
      </dgm:t>
    </dgm:pt>
    <dgm:pt modelId="{19901BF0-5B50-41B8-AA53-2DA76454A54F}" type="parTrans" cxnId="{DE0C5515-2F2B-452C-A86A-8C7DA93F50C4}">
      <dgm:prSet/>
      <dgm:spPr/>
      <dgm:t>
        <a:bodyPr/>
        <a:lstStyle/>
        <a:p>
          <a:endParaRPr lang="id-ID"/>
        </a:p>
      </dgm:t>
    </dgm:pt>
    <dgm:pt modelId="{1DE9011D-6E4E-4D1D-8400-57CA9CEB625C}" type="sibTrans" cxnId="{DE0C5515-2F2B-452C-A86A-8C7DA93F50C4}">
      <dgm:prSet/>
      <dgm:spPr/>
      <dgm:t>
        <a:bodyPr/>
        <a:lstStyle/>
        <a:p>
          <a:endParaRPr lang="id-ID"/>
        </a:p>
      </dgm:t>
    </dgm:pt>
    <dgm:pt modelId="{38A92FFA-4DA1-4434-92EC-9E023730B98D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Tepat</a:t>
          </a:r>
          <a:endParaRPr lang="id-ID" b="1" dirty="0">
            <a:solidFill>
              <a:schemeClr val="accent6">
                <a:lumMod val="75000"/>
              </a:schemeClr>
            </a:solidFill>
          </a:endParaRPr>
        </a:p>
      </dgm:t>
    </dgm:pt>
    <dgm:pt modelId="{79AEB127-B68B-43F4-AD8B-89166D6C5EBB}" type="parTrans" cxnId="{0A3EA439-726E-4F05-8536-90E9ED74CAB6}">
      <dgm:prSet/>
      <dgm:spPr/>
      <dgm:t>
        <a:bodyPr/>
        <a:lstStyle/>
        <a:p>
          <a:endParaRPr lang="id-ID"/>
        </a:p>
      </dgm:t>
    </dgm:pt>
    <dgm:pt modelId="{374C2A92-7CBE-4A25-97A3-057E0EF93ECE}" type="sibTrans" cxnId="{0A3EA439-726E-4F05-8536-90E9ED74CAB6}">
      <dgm:prSet/>
      <dgm:spPr/>
      <dgm:t>
        <a:bodyPr/>
        <a:lstStyle/>
        <a:p>
          <a:endParaRPr lang="id-ID"/>
        </a:p>
      </dgm:t>
    </dgm:pt>
    <dgm:pt modelId="{B4719298-A1E9-40E7-A1E4-ACD75A99B768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Lugas</a:t>
          </a:r>
          <a:endParaRPr lang="id-ID" b="1" dirty="0">
            <a:solidFill>
              <a:schemeClr val="accent6">
                <a:lumMod val="75000"/>
              </a:schemeClr>
            </a:solidFill>
          </a:endParaRPr>
        </a:p>
      </dgm:t>
    </dgm:pt>
    <dgm:pt modelId="{9F066AEB-838C-4BC5-B471-349671106C25}" type="parTrans" cxnId="{3DC655C4-070F-4358-B941-0C9A899692D8}">
      <dgm:prSet/>
      <dgm:spPr/>
      <dgm:t>
        <a:bodyPr/>
        <a:lstStyle/>
        <a:p>
          <a:endParaRPr lang="id-ID"/>
        </a:p>
      </dgm:t>
    </dgm:pt>
    <dgm:pt modelId="{34A80D1B-B410-4629-B459-A4B985BE0465}" type="sibTrans" cxnId="{3DC655C4-070F-4358-B941-0C9A899692D8}">
      <dgm:prSet/>
      <dgm:spPr/>
      <dgm:t>
        <a:bodyPr/>
        <a:lstStyle/>
        <a:p>
          <a:endParaRPr lang="id-ID"/>
        </a:p>
      </dgm:t>
    </dgm:pt>
    <dgm:pt modelId="{A4D63D6D-B71B-4CD2-814A-6FCE86B26687}">
      <dgm:prSet phldrT="[Text]"/>
      <dgm:spPr/>
      <dgm:t>
        <a:bodyPr/>
        <a:lstStyle/>
        <a:p>
          <a:r>
            <a:rPr lang="id-ID" dirty="0" smtClean="0"/>
            <a:t>Informasi yang pokok-pokok saja, tidak berbelit-belit, sederhana</a:t>
          </a:r>
          <a:endParaRPr lang="id-ID" dirty="0"/>
        </a:p>
      </dgm:t>
    </dgm:pt>
    <dgm:pt modelId="{D04137A7-C990-4996-92DD-A10CFF00CB13}" type="parTrans" cxnId="{6D701EA2-D4B2-4F1C-AABC-EC7BCBB61455}">
      <dgm:prSet/>
      <dgm:spPr/>
      <dgm:t>
        <a:bodyPr/>
        <a:lstStyle/>
        <a:p>
          <a:endParaRPr lang="id-ID"/>
        </a:p>
      </dgm:t>
    </dgm:pt>
    <dgm:pt modelId="{AA1266A5-79CB-43B0-9BE7-CCCE579BACA5}" type="sibTrans" cxnId="{6D701EA2-D4B2-4F1C-AABC-EC7BCBB61455}">
      <dgm:prSet/>
      <dgm:spPr/>
      <dgm:t>
        <a:bodyPr/>
        <a:lstStyle/>
        <a:p>
          <a:endParaRPr lang="id-ID"/>
        </a:p>
      </dgm:t>
    </dgm:pt>
    <dgm:pt modelId="{E925F350-0594-4585-943E-BF30577B600E}">
      <dgm:prSet phldrT="[Text]"/>
      <dgm:spPr/>
      <dgm:t>
        <a:bodyPr/>
        <a:lstStyle/>
        <a:p>
          <a:r>
            <a:rPr lang="id-ID" dirty="0" smtClean="0"/>
            <a:t>Sesuai dengan sasaran, tidak menimbulkan mutitafsir</a:t>
          </a:r>
          <a:endParaRPr lang="id-ID" dirty="0"/>
        </a:p>
      </dgm:t>
    </dgm:pt>
    <dgm:pt modelId="{BEC235BB-A39B-4AED-B05F-98755693C53C}" type="parTrans" cxnId="{79FCF291-7653-4871-895E-E74BBC362410}">
      <dgm:prSet/>
      <dgm:spPr/>
      <dgm:t>
        <a:bodyPr/>
        <a:lstStyle/>
        <a:p>
          <a:endParaRPr lang="id-ID"/>
        </a:p>
      </dgm:t>
    </dgm:pt>
    <dgm:pt modelId="{7DE68346-677E-4D4F-A16B-5657D4D60DDD}" type="sibTrans" cxnId="{79FCF291-7653-4871-895E-E74BBC362410}">
      <dgm:prSet/>
      <dgm:spPr/>
      <dgm:t>
        <a:bodyPr/>
        <a:lstStyle/>
        <a:p>
          <a:endParaRPr lang="id-ID"/>
        </a:p>
      </dgm:t>
    </dgm:pt>
    <dgm:pt modelId="{33B6AD0E-BDE8-4913-B497-3D5028BD58FA}">
      <dgm:prSet phldrT="[Text]"/>
      <dgm:spPr/>
      <dgm:t>
        <a:bodyPr/>
        <a:lstStyle/>
        <a:p>
          <a:r>
            <a:rPr lang="id-ID" dirty="0" smtClean="0"/>
            <a:t>Jelas strukturnya dan lengkap unsur-unsurnya</a:t>
          </a:r>
          <a:endParaRPr lang="id-ID" dirty="0"/>
        </a:p>
      </dgm:t>
    </dgm:pt>
    <dgm:pt modelId="{4EA524C6-09B6-4B38-B542-986C318F6AFF}" type="parTrans" cxnId="{DC24FD9B-4548-44FC-90E7-78CBABFAE6CE}">
      <dgm:prSet/>
      <dgm:spPr/>
      <dgm:t>
        <a:bodyPr/>
        <a:lstStyle/>
        <a:p>
          <a:endParaRPr lang="id-ID"/>
        </a:p>
      </dgm:t>
    </dgm:pt>
    <dgm:pt modelId="{9C6B8A45-FBF0-4831-93A0-9DDFA1576407}" type="sibTrans" cxnId="{DC24FD9B-4548-44FC-90E7-78CBABFAE6CE}">
      <dgm:prSet/>
      <dgm:spPr/>
      <dgm:t>
        <a:bodyPr/>
        <a:lstStyle/>
        <a:p>
          <a:endParaRPr lang="id-ID"/>
        </a:p>
      </dgm:t>
    </dgm:pt>
    <dgm:pt modelId="{BEDFB65D-2956-4203-8E15-7708A3D1E38F}">
      <dgm:prSet phldrT="[Text]"/>
      <dgm:spPr/>
      <dgm:t>
        <a:bodyPr/>
        <a:lstStyle/>
        <a:p>
          <a:r>
            <a:rPr lang="id-ID" dirty="0" smtClean="0"/>
            <a:t>Cermat, tidak boros, perlu kehati-hatian</a:t>
          </a:r>
          <a:endParaRPr lang="id-ID" dirty="0"/>
        </a:p>
      </dgm:t>
    </dgm:pt>
    <dgm:pt modelId="{B07DB5E1-DDF3-41DE-8200-487DEDFCBAD6}" type="parTrans" cxnId="{1C21867E-0435-4EAA-A31C-C1DE3A7F090A}">
      <dgm:prSet/>
      <dgm:spPr/>
      <dgm:t>
        <a:bodyPr/>
        <a:lstStyle/>
        <a:p>
          <a:endParaRPr lang="id-ID"/>
        </a:p>
      </dgm:t>
    </dgm:pt>
    <dgm:pt modelId="{B3062DAD-8DF4-40F5-B406-1E572A623746}" type="sibTrans" cxnId="{1C21867E-0435-4EAA-A31C-C1DE3A7F090A}">
      <dgm:prSet/>
      <dgm:spPr/>
      <dgm:t>
        <a:bodyPr/>
        <a:lstStyle/>
        <a:p>
          <a:endParaRPr lang="id-ID"/>
        </a:p>
      </dgm:t>
    </dgm:pt>
    <dgm:pt modelId="{5BAB60C0-4D2F-4B5C-9B34-DAA31E7AB2CA}">
      <dgm:prSet phldrT="[Text]"/>
      <dgm:spPr/>
      <dgm:t>
        <a:bodyPr/>
        <a:lstStyle/>
        <a:p>
          <a:r>
            <a:rPr lang="id-ID" dirty="0" smtClean="0"/>
            <a:t>Bentuk &amp; strukturnya paralel, sama atau sederajat</a:t>
          </a:r>
          <a:endParaRPr lang="id-ID" dirty="0"/>
        </a:p>
      </dgm:t>
    </dgm:pt>
    <dgm:pt modelId="{A69E6CCC-ACDF-45A2-8289-C4E1FE5A1363}" type="parTrans" cxnId="{A4B9DCAF-6833-48F8-8E14-FE23F646FD79}">
      <dgm:prSet/>
      <dgm:spPr/>
      <dgm:t>
        <a:bodyPr/>
        <a:lstStyle/>
        <a:p>
          <a:endParaRPr lang="id-ID"/>
        </a:p>
      </dgm:t>
    </dgm:pt>
    <dgm:pt modelId="{FDA24040-A8D4-4C14-82C3-E2876BB2F899}" type="sibTrans" cxnId="{A4B9DCAF-6833-48F8-8E14-FE23F646FD79}">
      <dgm:prSet/>
      <dgm:spPr/>
      <dgm:t>
        <a:bodyPr/>
        <a:lstStyle/>
        <a:p>
          <a:endParaRPr lang="id-ID"/>
        </a:p>
      </dgm:t>
    </dgm:pt>
    <dgm:pt modelId="{D5DE4A63-A962-487E-9E0F-77281C438110}" type="pres">
      <dgm:prSet presAssocID="{BACA51BD-311A-4873-9337-B9E40D203468}" presName="linear" presStyleCnt="0">
        <dgm:presLayoutVars>
          <dgm:animLvl val="lvl"/>
          <dgm:resizeHandles val="exact"/>
        </dgm:presLayoutVars>
      </dgm:prSet>
      <dgm:spPr/>
    </dgm:pt>
    <dgm:pt modelId="{5104A6B0-F432-4615-8B47-FAA893AA2A1C}" type="pres">
      <dgm:prSet presAssocID="{B4719298-A1E9-40E7-A1E4-ACD75A99B76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298E359-647F-4E3C-ADA1-D366E7BA37CD}" type="pres">
      <dgm:prSet presAssocID="{B4719298-A1E9-40E7-A1E4-ACD75A99B768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D77381-97E6-4835-9A71-C9DC429B378F}" type="pres">
      <dgm:prSet presAssocID="{38A92FFA-4DA1-4434-92EC-9E023730B98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9E6719-251A-4BAC-B46F-94D6F62F7477}" type="pres">
      <dgm:prSet presAssocID="{38A92FFA-4DA1-4434-92EC-9E023730B98D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2814E7-B50F-49BF-B3F3-6012BA83FF8B}" type="pres">
      <dgm:prSet presAssocID="{4114668E-8E72-4D61-957D-6A78C90918F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8866E5-ADA5-4B6E-A05A-41844AC046AE}" type="pres">
      <dgm:prSet presAssocID="{4114668E-8E72-4D61-957D-6A78C90918F4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9E42FF-3EEA-4BC7-9110-FFA54991E8C9}" type="pres">
      <dgm:prSet presAssocID="{AE4829FB-7E7F-48E2-92C1-4C5FD9CFE0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83CF4E3-0D1D-4945-827F-E2A406042D20}" type="pres">
      <dgm:prSet presAssocID="{AE4829FB-7E7F-48E2-92C1-4C5FD9CFE037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0341EF-9290-42E4-869B-F7733978013B}" type="pres">
      <dgm:prSet presAssocID="{0AFC2830-1764-4646-BCFD-DCB939F28D8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E233046-BC5F-4707-90B1-9E08CD2CA98C}" type="pres">
      <dgm:prSet presAssocID="{0AFC2830-1764-4646-BCFD-DCB939F28D86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9B99C11-71E0-40AA-8CFF-0B19D1E12F74}" type="presOf" srcId="{38A92FFA-4DA1-4434-92EC-9E023730B98D}" destId="{43D77381-97E6-4835-9A71-C9DC429B378F}" srcOrd="0" destOrd="0" presId="urn:microsoft.com/office/officeart/2005/8/layout/vList2"/>
    <dgm:cxn modelId="{153290CF-B422-4835-AB6A-AC0B7DE4485C}" type="presOf" srcId="{A4D63D6D-B71B-4CD2-814A-6FCE86B26687}" destId="{D298E359-647F-4E3C-ADA1-D366E7BA37CD}" srcOrd="0" destOrd="0" presId="urn:microsoft.com/office/officeart/2005/8/layout/vList2"/>
    <dgm:cxn modelId="{18CFC081-731B-4457-AA7D-60F22F0E9177}" type="presOf" srcId="{5BAB60C0-4D2F-4B5C-9B34-DAA31E7AB2CA}" destId="{5E233046-BC5F-4707-90B1-9E08CD2CA98C}" srcOrd="0" destOrd="0" presId="urn:microsoft.com/office/officeart/2005/8/layout/vList2"/>
    <dgm:cxn modelId="{4000B0B3-55AC-43FC-9A59-1C88A6286E3B}" type="presOf" srcId="{AE4829FB-7E7F-48E2-92C1-4C5FD9CFE037}" destId="{989E42FF-3EEA-4BC7-9110-FFA54991E8C9}" srcOrd="0" destOrd="0" presId="urn:microsoft.com/office/officeart/2005/8/layout/vList2"/>
    <dgm:cxn modelId="{7347D13A-7B3D-40A8-9579-D97183638F85}" type="presOf" srcId="{0AFC2830-1764-4646-BCFD-DCB939F28D86}" destId="{050341EF-9290-42E4-869B-F7733978013B}" srcOrd="0" destOrd="0" presId="urn:microsoft.com/office/officeart/2005/8/layout/vList2"/>
    <dgm:cxn modelId="{8FC20A18-B472-4331-8E99-543C090856FC}" type="presOf" srcId="{BACA51BD-311A-4873-9337-B9E40D203468}" destId="{D5DE4A63-A962-487E-9E0F-77281C438110}" srcOrd="0" destOrd="0" presId="urn:microsoft.com/office/officeart/2005/8/layout/vList2"/>
    <dgm:cxn modelId="{0A3EA439-726E-4F05-8536-90E9ED74CAB6}" srcId="{BACA51BD-311A-4873-9337-B9E40D203468}" destId="{38A92FFA-4DA1-4434-92EC-9E023730B98D}" srcOrd="1" destOrd="0" parTransId="{79AEB127-B68B-43F4-AD8B-89166D6C5EBB}" sibTransId="{374C2A92-7CBE-4A25-97A3-057E0EF93ECE}"/>
    <dgm:cxn modelId="{3060EA8E-5655-4E0E-B258-0663B82C838D}" srcId="{BACA51BD-311A-4873-9337-B9E40D203468}" destId="{4114668E-8E72-4D61-957D-6A78C90918F4}" srcOrd="2" destOrd="0" parTransId="{F9F316A3-8BCD-417D-9600-B6AF6B279132}" sibTransId="{DE916FCD-ED39-4396-8793-53A3D2613CE7}"/>
    <dgm:cxn modelId="{58C9AA1D-BF3C-45DC-9714-AE6C2440E82C}" type="presOf" srcId="{4114668E-8E72-4D61-957D-6A78C90918F4}" destId="{F92814E7-B50F-49BF-B3F3-6012BA83FF8B}" srcOrd="0" destOrd="0" presId="urn:microsoft.com/office/officeart/2005/8/layout/vList2"/>
    <dgm:cxn modelId="{79FCF291-7653-4871-895E-E74BBC362410}" srcId="{38A92FFA-4DA1-4434-92EC-9E023730B98D}" destId="{E925F350-0594-4585-943E-BF30577B600E}" srcOrd="0" destOrd="0" parTransId="{BEC235BB-A39B-4AED-B05F-98755693C53C}" sibTransId="{7DE68346-677E-4D4F-A16B-5657D4D60DDD}"/>
    <dgm:cxn modelId="{07D86350-CF2F-4D2C-A999-452BFA638793}" srcId="{BACA51BD-311A-4873-9337-B9E40D203468}" destId="{AE4829FB-7E7F-48E2-92C1-4C5FD9CFE037}" srcOrd="3" destOrd="0" parTransId="{C20656F2-86A7-4388-AA82-EC57D343E4BC}" sibTransId="{4E1A711C-0159-44F8-ABD1-B652920DE9FD}"/>
    <dgm:cxn modelId="{2A45B417-FAC7-4005-9E3A-B6D60BED2B5F}" type="presOf" srcId="{BEDFB65D-2956-4203-8E15-7708A3D1E38F}" destId="{C83CF4E3-0D1D-4945-827F-E2A406042D20}" srcOrd="0" destOrd="0" presId="urn:microsoft.com/office/officeart/2005/8/layout/vList2"/>
    <dgm:cxn modelId="{DFE7B9E4-A497-4C97-B8E6-A40F4820C392}" type="presOf" srcId="{B4719298-A1E9-40E7-A1E4-ACD75A99B768}" destId="{5104A6B0-F432-4615-8B47-FAA893AA2A1C}" srcOrd="0" destOrd="0" presId="urn:microsoft.com/office/officeart/2005/8/layout/vList2"/>
    <dgm:cxn modelId="{D440F7CE-875C-4174-A179-F366724995FC}" type="presOf" srcId="{E925F350-0594-4585-943E-BF30577B600E}" destId="{439E6719-251A-4BAC-B46F-94D6F62F7477}" srcOrd="0" destOrd="0" presId="urn:microsoft.com/office/officeart/2005/8/layout/vList2"/>
    <dgm:cxn modelId="{DE0C5515-2F2B-452C-A86A-8C7DA93F50C4}" srcId="{BACA51BD-311A-4873-9337-B9E40D203468}" destId="{0AFC2830-1764-4646-BCFD-DCB939F28D86}" srcOrd="4" destOrd="0" parTransId="{19901BF0-5B50-41B8-AA53-2DA76454A54F}" sibTransId="{1DE9011D-6E4E-4D1D-8400-57CA9CEB625C}"/>
    <dgm:cxn modelId="{3DC655C4-070F-4358-B941-0C9A899692D8}" srcId="{BACA51BD-311A-4873-9337-B9E40D203468}" destId="{B4719298-A1E9-40E7-A1E4-ACD75A99B768}" srcOrd="0" destOrd="0" parTransId="{9F066AEB-838C-4BC5-B471-349671106C25}" sibTransId="{34A80D1B-B410-4629-B459-A4B985BE0465}"/>
    <dgm:cxn modelId="{6D701EA2-D4B2-4F1C-AABC-EC7BCBB61455}" srcId="{B4719298-A1E9-40E7-A1E4-ACD75A99B768}" destId="{A4D63D6D-B71B-4CD2-814A-6FCE86B26687}" srcOrd="0" destOrd="0" parTransId="{D04137A7-C990-4996-92DD-A10CFF00CB13}" sibTransId="{AA1266A5-79CB-43B0-9BE7-CCCE579BACA5}"/>
    <dgm:cxn modelId="{A4B9DCAF-6833-48F8-8E14-FE23F646FD79}" srcId="{0AFC2830-1764-4646-BCFD-DCB939F28D86}" destId="{5BAB60C0-4D2F-4B5C-9B34-DAA31E7AB2CA}" srcOrd="0" destOrd="0" parTransId="{A69E6CCC-ACDF-45A2-8289-C4E1FE5A1363}" sibTransId="{FDA24040-A8D4-4C14-82C3-E2876BB2F899}"/>
    <dgm:cxn modelId="{1C21867E-0435-4EAA-A31C-C1DE3A7F090A}" srcId="{AE4829FB-7E7F-48E2-92C1-4C5FD9CFE037}" destId="{BEDFB65D-2956-4203-8E15-7708A3D1E38F}" srcOrd="0" destOrd="0" parTransId="{B07DB5E1-DDF3-41DE-8200-487DEDFCBAD6}" sibTransId="{B3062DAD-8DF4-40F5-B406-1E572A623746}"/>
    <dgm:cxn modelId="{DC24FD9B-4548-44FC-90E7-78CBABFAE6CE}" srcId="{4114668E-8E72-4D61-957D-6A78C90918F4}" destId="{33B6AD0E-BDE8-4913-B497-3D5028BD58FA}" srcOrd="0" destOrd="0" parTransId="{4EA524C6-09B6-4B38-B542-986C318F6AFF}" sibTransId="{9C6B8A45-FBF0-4831-93A0-9DDFA1576407}"/>
    <dgm:cxn modelId="{70183561-48F4-43FB-A36F-739D3DD2D1A9}" type="presOf" srcId="{33B6AD0E-BDE8-4913-B497-3D5028BD58FA}" destId="{038866E5-ADA5-4B6E-A05A-41844AC046AE}" srcOrd="0" destOrd="0" presId="urn:microsoft.com/office/officeart/2005/8/layout/vList2"/>
    <dgm:cxn modelId="{D94E4749-A440-413E-804A-0B817AEC2650}" type="presParOf" srcId="{D5DE4A63-A962-487E-9E0F-77281C438110}" destId="{5104A6B0-F432-4615-8B47-FAA893AA2A1C}" srcOrd="0" destOrd="0" presId="urn:microsoft.com/office/officeart/2005/8/layout/vList2"/>
    <dgm:cxn modelId="{C7652C49-DED3-4404-BED0-FB75AA6DF155}" type="presParOf" srcId="{D5DE4A63-A962-487E-9E0F-77281C438110}" destId="{D298E359-647F-4E3C-ADA1-D366E7BA37CD}" srcOrd="1" destOrd="0" presId="urn:microsoft.com/office/officeart/2005/8/layout/vList2"/>
    <dgm:cxn modelId="{91B7AD1F-DB34-4452-B222-115FFA9C3B37}" type="presParOf" srcId="{D5DE4A63-A962-487E-9E0F-77281C438110}" destId="{43D77381-97E6-4835-9A71-C9DC429B378F}" srcOrd="2" destOrd="0" presId="urn:microsoft.com/office/officeart/2005/8/layout/vList2"/>
    <dgm:cxn modelId="{C14BAA71-7528-4BAE-9DDD-9F73156DB9D9}" type="presParOf" srcId="{D5DE4A63-A962-487E-9E0F-77281C438110}" destId="{439E6719-251A-4BAC-B46F-94D6F62F7477}" srcOrd="3" destOrd="0" presId="urn:microsoft.com/office/officeart/2005/8/layout/vList2"/>
    <dgm:cxn modelId="{200705FE-41C6-4B05-8E5D-61C9539537F6}" type="presParOf" srcId="{D5DE4A63-A962-487E-9E0F-77281C438110}" destId="{F92814E7-B50F-49BF-B3F3-6012BA83FF8B}" srcOrd="4" destOrd="0" presId="urn:microsoft.com/office/officeart/2005/8/layout/vList2"/>
    <dgm:cxn modelId="{3074994F-5324-40CC-8B60-C01C60664906}" type="presParOf" srcId="{D5DE4A63-A962-487E-9E0F-77281C438110}" destId="{038866E5-ADA5-4B6E-A05A-41844AC046AE}" srcOrd="5" destOrd="0" presId="urn:microsoft.com/office/officeart/2005/8/layout/vList2"/>
    <dgm:cxn modelId="{261C9FD7-4ED8-4C1F-831C-6DB5F35EFED9}" type="presParOf" srcId="{D5DE4A63-A962-487E-9E0F-77281C438110}" destId="{989E42FF-3EEA-4BC7-9110-FFA54991E8C9}" srcOrd="6" destOrd="0" presId="urn:microsoft.com/office/officeart/2005/8/layout/vList2"/>
    <dgm:cxn modelId="{F21BAF14-2668-40F4-BA16-92422E66CC22}" type="presParOf" srcId="{D5DE4A63-A962-487E-9E0F-77281C438110}" destId="{C83CF4E3-0D1D-4945-827F-E2A406042D20}" srcOrd="7" destOrd="0" presId="urn:microsoft.com/office/officeart/2005/8/layout/vList2"/>
    <dgm:cxn modelId="{BA1D49AD-0ADF-4912-932F-059E4F1605F2}" type="presParOf" srcId="{D5DE4A63-A962-487E-9E0F-77281C438110}" destId="{050341EF-9290-42E4-869B-F7733978013B}" srcOrd="8" destOrd="0" presId="urn:microsoft.com/office/officeart/2005/8/layout/vList2"/>
    <dgm:cxn modelId="{6E3BDF45-B191-4BCA-82C7-F460B7A61E85}" type="presParOf" srcId="{D5DE4A63-A962-487E-9E0F-77281C438110}" destId="{5E233046-BC5F-4707-90B1-9E08CD2CA98C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4A6B0-F432-4615-8B47-FAA893AA2A1C}">
      <dsp:nvSpPr>
        <dsp:cNvPr id="0" name=""/>
        <dsp:cNvSpPr/>
      </dsp:nvSpPr>
      <dsp:spPr>
        <a:xfrm>
          <a:off x="0" y="5700"/>
          <a:ext cx="10972800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accent6">
                  <a:lumMod val="75000"/>
                </a:schemeClr>
              </a:solidFill>
            </a:rPr>
            <a:t>Lugas</a:t>
          </a:r>
          <a:endParaRPr lang="id-ID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8100" y="33800"/>
        <a:ext cx="10916600" cy="519439"/>
      </dsp:txXfrm>
    </dsp:sp>
    <dsp:sp modelId="{D298E359-647F-4E3C-ADA1-D366E7BA37CD}">
      <dsp:nvSpPr>
        <dsp:cNvPr id="0" name=""/>
        <dsp:cNvSpPr/>
      </dsp:nvSpPr>
      <dsp:spPr>
        <a:xfrm>
          <a:off x="0" y="581340"/>
          <a:ext cx="109728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1900" kern="1200" dirty="0" smtClean="0"/>
            <a:t>Informasi yang pokok-pokok saja, tidak berbelit-belit, sederhana</a:t>
          </a:r>
          <a:endParaRPr lang="id-ID" sz="1900" kern="1200" dirty="0"/>
        </a:p>
      </dsp:txBody>
      <dsp:txXfrm>
        <a:off x="0" y="581340"/>
        <a:ext cx="10972800" cy="397440"/>
      </dsp:txXfrm>
    </dsp:sp>
    <dsp:sp modelId="{43D77381-97E6-4835-9A71-C9DC429B378F}">
      <dsp:nvSpPr>
        <dsp:cNvPr id="0" name=""/>
        <dsp:cNvSpPr/>
      </dsp:nvSpPr>
      <dsp:spPr>
        <a:xfrm>
          <a:off x="0" y="978780"/>
          <a:ext cx="10972800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accent6">
                  <a:lumMod val="75000"/>
                </a:schemeClr>
              </a:solidFill>
            </a:rPr>
            <a:t>Tepat</a:t>
          </a:r>
          <a:endParaRPr lang="id-ID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8100" y="1006880"/>
        <a:ext cx="10916600" cy="519439"/>
      </dsp:txXfrm>
    </dsp:sp>
    <dsp:sp modelId="{439E6719-251A-4BAC-B46F-94D6F62F7477}">
      <dsp:nvSpPr>
        <dsp:cNvPr id="0" name=""/>
        <dsp:cNvSpPr/>
      </dsp:nvSpPr>
      <dsp:spPr>
        <a:xfrm>
          <a:off x="0" y="1554420"/>
          <a:ext cx="109728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1900" kern="1200" dirty="0" smtClean="0"/>
            <a:t>Sesuai dengan sasaran, tidak menimbulkan mutitafsir</a:t>
          </a:r>
          <a:endParaRPr lang="id-ID" sz="1900" kern="1200" dirty="0"/>
        </a:p>
      </dsp:txBody>
      <dsp:txXfrm>
        <a:off x="0" y="1554420"/>
        <a:ext cx="10972800" cy="397440"/>
      </dsp:txXfrm>
    </dsp:sp>
    <dsp:sp modelId="{F92814E7-B50F-49BF-B3F3-6012BA83FF8B}">
      <dsp:nvSpPr>
        <dsp:cNvPr id="0" name=""/>
        <dsp:cNvSpPr/>
      </dsp:nvSpPr>
      <dsp:spPr>
        <a:xfrm>
          <a:off x="0" y="1951860"/>
          <a:ext cx="10972800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accent6">
                  <a:lumMod val="75000"/>
                </a:schemeClr>
              </a:solidFill>
            </a:rPr>
            <a:t>Jelas</a:t>
          </a:r>
          <a:endParaRPr lang="id-ID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8100" y="1979960"/>
        <a:ext cx="10916600" cy="519439"/>
      </dsp:txXfrm>
    </dsp:sp>
    <dsp:sp modelId="{038866E5-ADA5-4B6E-A05A-41844AC046AE}">
      <dsp:nvSpPr>
        <dsp:cNvPr id="0" name=""/>
        <dsp:cNvSpPr/>
      </dsp:nvSpPr>
      <dsp:spPr>
        <a:xfrm>
          <a:off x="0" y="2527500"/>
          <a:ext cx="109728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1900" kern="1200" dirty="0" smtClean="0"/>
            <a:t>Jelas strukturnya dan lengkap unsur-unsurnya</a:t>
          </a:r>
          <a:endParaRPr lang="id-ID" sz="1900" kern="1200" dirty="0"/>
        </a:p>
      </dsp:txBody>
      <dsp:txXfrm>
        <a:off x="0" y="2527500"/>
        <a:ext cx="10972800" cy="397440"/>
      </dsp:txXfrm>
    </dsp:sp>
    <dsp:sp modelId="{989E42FF-3EEA-4BC7-9110-FFA54991E8C9}">
      <dsp:nvSpPr>
        <dsp:cNvPr id="0" name=""/>
        <dsp:cNvSpPr/>
      </dsp:nvSpPr>
      <dsp:spPr>
        <a:xfrm>
          <a:off x="0" y="2924940"/>
          <a:ext cx="10972800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accent6">
                  <a:lumMod val="75000"/>
                </a:schemeClr>
              </a:solidFill>
            </a:rPr>
            <a:t>Hemat</a:t>
          </a:r>
          <a:endParaRPr lang="id-ID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8100" y="2953040"/>
        <a:ext cx="10916600" cy="519439"/>
      </dsp:txXfrm>
    </dsp:sp>
    <dsp:sp modelId="{C83CF4E3-0D1D-4945-827F-E2A406042D20}">
      <dsp:nvSpPr>
        <dsp:cNvPr id="0" name=""/>
        <dsp:cNvSpPr/>
      </dsp:nvSpPr>
      <dsp:spPr>
        <a:xfrm>
          <a:off x="0" y="3500580"/>
          <a:ext cx="109728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1900" kern="1200" dirty="0" smtClean="0"/>
            <a:t>Cermat, tidak boros, perlu kehati-hatian</a:t>
          </a:r>
          <a:endParaRPr lang="id-ID" sz="1900" kern="1200" dirty="0"/>
        </a:p>
      </dsp:txBody>
      <dsp:txXfrm>
        <a:off x="0" y="3500580"/>
        <a:ext cx="10972800" cy="397440"/>
      </dsp:txXfrm>
    </dsp:sp>
    <dsp:sp modelId="{050341EF-9290-42E4-869B-F7733978013B}">
      <dsp:nvSpPr>
        <dsp:cNvPr id="0" name=""/>
        <dsp:cNvSpPr/>
      </dsp:nvSpPr>
      <dsp:spPr>
        <a:xfrm>
          <a:off x="0" y="3898020"/>
          <a:ext cx="10972800" cy="575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accent6">
                  <a:lumMod val="75000"/>
                </a:schemeClr>
              </a:solidFill>
            </a:rPr>
            <a:t>Sejajar</a:t>
          </a:r>
          <a:endParaRPr lang="id-ID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8100" y="3926120"/>
        <a:ext cx="10916600" cy="519439"/>
      </dsp:txXfrm>
    </dsp:sp>
    <dsp:sp modelId="{5E233046-BC5F-4707-90B1-9E08CD2CA98C}">
      <dsp:nvSpPr>
        <dsp:cNvPr id="0" name=""/>
        <dsp:cNvSpPr/>
      </dsp:nvSpPr>
      <dsp:spPr>
        <a:xfrm>
          <a:off x="0" y="4473660"/>
          <a:ext cx="109728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1900" kern="1200" dirty="0" smtClean="0"/>
            <a:t>Bentuk &amp; strukturnya paralel, sama atau sederajat</a:t>
          </a:r>
          <a:endParaRPr lang="id-ID" sz="1900" kern="1200" dirty="0"/>
        </a:p>
      </dsp:txBody>
      <dsp:txXfrm>
        <a:off x="0" y="4473660"/>
        <a:ext cx="10972800" cy="39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F89359-95C4-44F5-9986-5313F121A8CF}" type="datetimeFigureOut">
              <a:rPr lang="id-ID"/>
              <a:pPr>
                <a:defRPr/>
              </a:pPr>
              <a:t>03/06/2018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FBF018-D3A2-4856-B078-0A7BF6D139B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80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96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34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23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18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39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9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46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255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51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1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5D2C-AA79-4453-A1C4-1D975F28D7E9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4B656-58AA-4CB2-B913-F16A558EA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B60C-D782-4FC9-8D88-F0B86F5D69AA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4A47-F1CD-4C9E-9151-9B0DF33D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6771-388F-42E5-8AAC-B01810625228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88EB-04A0-4AB0-9DD4-C5039273A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130E-98E3-4AF9-9AB1-6F48DB2CF1EE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80E8-5354-445A-B1A4-3BBD37BAC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3A60-628B-41F8-8F91-74A5A55DEC0A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63D98-6095-4EBC-9963-CDB123FE2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CCB9-6065-4184-93F2-9D4B87FDAB47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919D-E92C-4121-9ECB-A28A7C3FE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8941-500A-4A6F-9543-4E8D11973E6B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E9103-F387-4A10-A2ED-BFC512D65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11C1-79B2-42E2-B0B0-7B5AA5C9A90E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8DA-4E0F-4BA3-8B6D-94B975386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2470-FAA3-49D0-87CB-A4B21E4CCBD1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B0A5-777E-442C-B07B-9BB02D2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1B6-E332-430C-8895-F571C75EA4D0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F210-8734-49CE-A329-6CDCED507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FE89-F4CB-4E66-B1B5-ACDDC0D32039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BF4B-FAAF-4E73-86FC-C121260CB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408AB-DA9F-4267-B609-5E6B1AA3A578}" type="datetime1">
              <a:rPr lang="en-US"/>
              <a:pPr>
                <a:defRPr/>
              </a:pPr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6BE688A-EF8B-4E48-AA8E-EA7CF2BA38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46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KALIMAT EFEKTIF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SESI-10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tx2"/>
                </a:solidFill>
              </a:rPr>
              <a:t>Ade Heryana, </a:t>
            </a:r>
            <a:r>
              <a:rPr lang="id-ID" sz="2000" b="1" dirty="0" smtClean="0">
                <a:solidFill>
                  <a:schemeClr val="tx2"/>
                </a:solidFill>
              </a:rPr>
              <a:t>SSt, </a:t>
            </a:r>
            <a:r>
              <a:rPr lang="id-ID" sz="2000" b="1" dirty="0">
                <a:solidFill>
                  <a:schemeClr val="tx2"/>
                </a:solidFill>
              </a:rPr>
              <a:t>MKM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 FIKES UEU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5562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</a:rPr>
              <a:t>Mata Kuliah: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PENULISAN ILMIAH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Kelugasan (Contoh 3)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Berdasarkan cara pengobatannya, </a:t>
            </a:r>
            <a:r>
              <a:rPr lang="id-ID" sz="2400" dirty="0" smtClean="0"/>
              <a:t>pelayanan kesehatan </a:t>
            </a:r>
            <a:r>
              <a:rPr lang="id-ID" sz="2400" dirty="0"/>
              <a:t>tradisional terbagi menjadi dua, </a:t>
            </a:r>
            <a:r>
              <a:rPr lang="id-ID" sz="2400" dirty="0" smtClean="0"/>
              <a:t>yaitu pelayanan </a:t>
            </a:r>
            <a:r>
              <a:rPr lang="id-ID" sz="2400" dirty="0"/>
              <a:t>kesehatan tradisional yang menggunakan</a:t>
            </a:r>
          </a:p>
          <a:p>
            <a:r>
              <a:rPr lang="id-ID" sz="2400" dirty="0"/>
              <a:t>keterampilan dan pelayanan </a:t>
            </a:r>
            <a:r>
              <a:rPr lang="id-ID" sz="2400" dirty="0" smtClean="0"/>
              <a:t>kesehatan tradisional </a:t>
            </a:r>
            <a:r>
              <a:rPr lang="id-ID" sz="2400" dirty="0"/>
              <a:t>yang menggunakan ramuan</a:t>
            </a:r>
          </a:p>
        </p:txBody>
      </p:sp>
    </p:spTree>
    <p:extLst>
      <p:ext uri="{BB962C8B-B14F-4D97-AF65-F5344CB8AC3E}">
        <p14:creationId xmlns:p14="http://schemas.microsoft.com/office/powerpoint/2010/main" val="9206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Kelugasan (Contoh 3)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1371600"/>
            <a:ext cx="1036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Berdasarkan cara pengobatannya, pelayanan kesehatan tradisional terbagi menjadi dua, yaitu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pelayanan kesehatan tradisional</a:t>
            </a:r>
            <a:r>
              <a:rPr lang="id-ID" sz="2400" dirty="0"/>
              <a:t> yang menggunakan</a:t>
            </a:r>
          </a:p>
          <a:p>
            <a:r>
              <a:rPr lang="id-ID" sz="2400" dirty="0"/>
              <a:t>keterampilan dan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pelayanan kesehatan tradisional</a:t>
            </a:r>
            <a:r>
              <a:rPr lang="id-ID" sz="2400" dirty="0"/>
              <a:t> yang menggunakan </a:t>
            </a:r>
            <a:r>
              <a:rPr lang="id-ID" sz="2400" dirty="0" smtClean="0"/>
              <a:t>ramuan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3084255"/>
            <a:ext cx="1066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000" dirty="0"/>
              <a:t>Berdasarkan cara pengobatannya, </a:t>
            </a:r>
            <a:r>
              <a:rPr lang="id-ID" sz="2000" dirty="0" smtClean="0"/>
              <a:t>pelayanan kesehatan </a:t>
            </a:r>
            <a:r>
              <a:rPr lang="id-ID" sz="2000" dirty="0"/>
              <a:t>tradisional dibedakan menjadi </a:t>
            </a:r>
            <a:r>
              <a:rPr lang="id-ID" sz="2000" dirty="0" smtClean="0"/>
              <a:t>dua, yaitu </a:t>
            </a:r>
            <a:r>
              <a:rPr lang="id-ID" sz="2000" dirty="0"/>
              <a:t>pelayanan kesehatan tradisional yang menggunakan keterampilan dan yang </a:t>
            </a:r>
            <a:r>
              <a:rPr lang="id-ID" sz="2000" dirty="0" smtClean="0"/>
              <a:t>menggunakan ramuan</a:t>
            </a:r>
            <a:r>
              <a:rPr lang="id-ID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Berdasarkan </a:t>
            </a:r>
            <a:r>
              <a:rPr lang="id-ID" sz="2000" dirty="0"/>
              <a:t>cara pengobatannya, pelayanan </a:t>
            </a:r>
            <a:r>
              <a:rPr lang="id-ID" sz="2000" dirty="0" smtClean="0"/>
              <a:t>kesehatan tradisional </a:t>
            </a:r>
            <a:r>
              <a:rPr lang="id-ID" sz="2000" dirty="0"/>
              <a:t>dibedakan menjadi </a:t>
            </a:r>
            <a:r>
              <a:rPr lang="id-ID" sz="2000" dirty="0" smtClean="0"/>
              <a:t>pelayanan kesehatan </a:t>
            </a:r>
            <a:r>
              <a:rPr lang="id-ID" sz="2000" dirty="0"/>
              <a:t>tradisional yang menggunakan </a:t>
            </a:r>
            <a:r>
              <a:rPr lang="id-ID" sz="2000" dirty="0" smtClean="0"/>
              <a:t>keterampilan dan yang menggunakan </a:t>
            </a:r>
            <a:r>
              <a:rPr lang="id-ID" sz="2000" dirty="0"/>
              <a:t>ramuan.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Berdasarkan </a:t>
            </a:r>
            <a:r>
              <a:rPr lang="id-ID" sz="2000" dirty="0"/>
              <a:t>cara pengobatannya, pelayanan </a:t>
            </a:r>
            <a:r>
              <a:rPr lang="id-ID" sz="2000" dirty="0" smtClean="0"/>
              <a:t>kesehatan tradisional </a:t>
            </a:r>
            <a:r>
              <a:rPr lang="id-ID" sz="2000" dirty="0"/>
              <a:t>dibedakan menjadi </a:t>
            </a:r>
            <a:r>
              <a:rPr lang="id-ID" sz="2000" dirty="0" smtClean="0"/>
              <a:t>pelayanan kesehatan </a:t>
            </a:r>
            <a:r>
              <a:rPr lang="id-ID" sz="2000" dirty="0"/>
              <a:t>yang menggunakan keterampilan </a:t>
            </a:r>
            <a:r>
              <a:rPr lang="id-ID" sz="2000" dirty="0" smtClean="0"/>
              <a:t>dan yang </a:t>
            </a:r>
            <a:r>
              <a:rPr lang="id-ID" sz="2000" dirty="0"/>
              <a:t>menggunakan ramuan</a:t>
            </a:r>
          </a:p>
        </p:txBody>
      </p:sp>
    </p:spTree>
    <p:extLst>
      <p:ext uri="{BB962C8B-B14F-4D97-AF65-F5344CB8AC3E}">
        <p14:creationId xmlns:p14="http://schemas.microsoft.com/office/powerpoint/2010/main" val="11746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 Sifat Ketepatan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170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1)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Rumah seniman yang antik itu dijual </a:t>
            </a:r>
            <a:r>
              <a:rPr lang="id-ID" sz="2800" dirty="0" smtClean="0"/>
              <a:t>dengan harga </a:t>
            </a:r>
            <a:r>
              <a:rPr lang="id-ID" sz="2800" dirty="0"/>
              <a:t>murah</a:t>
            </a:r>
          </a:p>
        </p:txBody>
      </p:sp>
    </p:spTree>
    <p:extLst>
      <p:ext uri="{BB962C8B-B14F-4D97-AF65-F5344CB8AC3E}">
        <p14:creationId xmlns:p14="http://schemas.microsoft.com/office/powerpoint/2010/main" val="36694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1)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1828800"/>
            <a:ext cx="1036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Rumah seniman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yang antik itu</a:t>
            </a:r>
            <a:r>
              <a:rPr lang="id-ID" sz="2400" dirty="0"/>
              <a:t> dijual </a:t>
            </a:r>
            <a:r>
              <a:rPr lang="id-ID" sz="2400" dirty="0" smtClean="0"/>
              <a:t>dengan harga </a:t>
            </a:r>
            <a:r>
              <a:rPr lang="id-ID" sz="2400" dirty="0"/>
              <a:t>murah</a:t>
            </a:r>
            <a:endParaRPr lang="id-ID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990600" y="3084255"/>
            <a:ext cx="1066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000" dirty="0"/>
              <a:t>Rumah yang antik milik seniman itu </a:t>
            </a:r>
            <a:r>
              <a:rPr lang="id-ID" sz="2000" dirty="0" smtClean="0"/>
              <a:t>dijual dengan </a:t>
            </a:r>
            <a:r>
              <a:rPr lang="id-ID" sz="2000" dirty="0"/>
              <a:t>harga </a:t>
            </a:r>
            <a:r>
              <a:rPr lang="id-ID" sz="2000" dirty="0" smtClean="0"/>
              <a:t>murah.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Rumah </a:t>
            </a:r>
            <a:r>
              <a:rPr lang="id-ID" sz="2000" dirty="0"/>
              <a:t>antik milik seniman itu dijual </a:t>
            </a:r>
            <a:r>
              <a:rPr lang="id-ID" sz="2000" dirty="0" smtClean="0"/>
              <a:t>dengan harga murah.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Seniman </a:t>
            </a:r>
            <a:r>
              <a:rPr lang="id-ID" sz="2000" dirty="0"/>
              <a:t>yang antik itu menjual </a:t>
            </a:r>
            <a:r>
              <a:rPr lang="id-ID" sz="2000" dirty="0" smtClean="0"/>
              <a:t>rumahnya dengan </a:t>
            </a:r>
            <a:r>
              <a:rPr lang="id-ID" sz="2000" dirty="0"/>
              <a:t>harga </a:t>
            </a:r>
            <a:r>
              <a:rPr lang="id-ID" sz="2000" dirty="0" smtClean="0"/>
              <a:t>murah.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Seniman </a:t>
            </a:r>
            <a:r>
              <a:rPr lang="id-ID" sz="2000" dirty="0"/>
              <a:t>itu memiliki rumah yang antik </a:t>
            </a:r>
            <a:r>
              <a:rPr lang="id-ID" sz="2000" dirty="0" smtClean="0"/>
              <a:t>yang akan </a:t>
            </a:r>
            <a:r>
              <a:rPr lang="id-ID" sz="2000" dirty="0"/>
              <a:t>dijual dengan harga murah</a:t>
            </a:r>
          </a:p>
        </p:txBody>
      </p:sp>
    </p:spTree>
    <p:extLst>
      <p:ext uri="{BB962C8B-B14F-4D97-AF65-F5344CB8AC3E}">
        <p14:creationId xmlns:p14="http://schemas.microsoft.com/office/powerpoint/2010/main" val="35011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2)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Guru diberhentikan tidak dengan hormat </a:t>
            </a:r>
            <a:r>
              <a:rPr lang="id-ID" sz="2800" dirty="0" smtClean="0"/>
              <a:t>dari jabatan </a:t>
            </a:r>
            <a:r>
              <a:rPr lang="id-ID" sz="2800" dirty="0"/>
              <a:t>sebagai guru karena terus </a:t>
            </a:r>
            <a:r>
              <a:rPr lang="id-ID" sz="2800" dirty="0" smtClean="0"/>
              <a:t>menerus </a:t>
            </a:r>
            <a:r>
              <a:rPr lang="fi-FI" sz="2800" dirty="0" smtClean="0"/>
              <a:t>melalaikan </a:t>
            </a:r>
            <a:r>
              <a:rPr lang="fi-FI" sz="2800" dirty="0"/>
              <a:t>kewajiban dalam menjalankan </a:t>
            </a:r>
            <a:r>
              <a:rPr lang="fi-FI" sz="2800" dirty="0" smtClean="0"/>
              <a:t>tugas</a:t>
            </a:r>
            <a:r>
              <a:rPr lang="id-ID" sz="2800" dirty="0" smtClean="0"/>
              <a:t> </a:t>
            </a:r>
            <a:r>
              <a:rPr lang="fi-FI" sz="2800" dirty="0" smtClean="0"/>
              <a:t>pekerjaan </a:t>
            </a:r>
            <a:r>
              <a:rPr lang="fi-FI" sz="2800" dirty="0"/>
              <a:t>selama satu bulan atau lebih.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271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2)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1828800"/>
            <a:ext cx="1036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Guru diberhentikan tidak dengan hormat dari jabatan sebagai guru karena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terus menerus</a:t>
            </a:r>
            <a:r>
              <a:rPr lang="id-ID" sz="2400" dirty="0"/>
              <a:t> </a:t>
            </a:r>
            <a:r>
              <a:rPr lang="fi-FI" sz="2400" dirty="0"/>
              <a:t>melalaikan kewajiban dalam menjalankan tugas</a:t>
            </a:r>
            <a:r>
              <a:rPr lang="id-ID" sz="2400" dirty="0"/>
              <a:t> </a:t>
            </a:r>
            <a:r>
              <a:rPr lang="fi-FI" sz="2400" dirty="0"/>
              <a:t>pekerjaan selama satu bulan atau lebih.</a:t>
            </a:r>
            <a:endParaRPr lang="id-ID" sz="2400" dirty="0"/>
          </a:p>
        </p:txBody>
      </p:sp>
      <p:sp>
        <p:nvSpPr>
          <p:cNvPr id="3" name="Rectangle 2"/>
          <p:cNvSpPr/>
          <p:nvPr/>
        </p:nvSpPr>
        <p:spPr>
          <a:xfrm>
            <a:off x="990600" y="3084255"/>
            <a:ext cx="1066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000" dirty="0"/>
              <a:t>Guru diberhentikan tidak dengan hormat </a:t>
            </a:r>
            <a:r>
              <a:rPr lang="id-ID" sz="2000" dirty="0" smtClean="0"/>
              <a:t>dari jabatan </a:t>
            </a:r>
            <a:r>
              <a:rPr lang="id-ID" sz="2000" dirty="0"/>
              <a:t>sebagai guru karena melalaikan </a:t>
            </a:r>
            <a:r>
              <a:rPr lang="id-ID" sz="2000" dirty="0" smtClean="0"/>
              <a:t>kewajiban </a:t>
            </a:r>
            <a:r>
              <a:rPr lang="sv-SE" sz="2000" dirty="0" smtClean="0"/>
              <a:t>secara </a:t>
            </a:r>
            <a:r>
              <a:rPr lang="sv-SE" sz="2000" dirty="0"/>
              <a:t>terus menerus dalam menjalankan </a:t>
            </a:r>
            <a:r>
              <a:rPr lang="sv-SE" sz="2000" dirty="0" smtClean="0"/>
              <a:t>tugas</a:t>
            </a:r>
            <a:r>
              <a:rPr lang="id-ID" sz="2000" dirty="0" smtClean="0"/>
              <a:t> </a:t>
            </a:r>
            <a:r>
              <a:rPr lang="fi-FI" sz="2000" dirty="0" smtClean="0"/>
              <a:t>pekerjaan </a:t>
            </a:r>
            <a:r>
              <a:rPr lang="fi-FI" sz="2000" dirty="0"/>
              <a:t>selama satu bulan atau </a:t>
            </a:r>
            <a:r>
              <a:rPr lang="fi-FI" sz="2000" dirty="0" smtClean="0"/>
              <a:t>lebih.</a:t>
            </a:r>
            <a:endParaRPr lang="id-ID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Guru </a:t>
            </a:r>
            <a:r>
              <a:rPr lang="id-ID" sz="2000" dirty="0"/>
              <a:t>diberhentikan tidak dengan hormat </a:t>
            </a:r>
            <a:r>
              <a:rPr lang="id-ID" sz="2000" dirty="0" smtClean="0"/>
              <a:t>dari jabatan </a:t>
            </a:r>
            <a:r>
              <a:rPr lang="id-ID" sz="2000" dirty="0"/>
              <a:t>sebagai guru karena melalaikan </a:t>
            </a:r>
            <a:r>
              <a:rPr lang="id-ID" sz="2000" dirty="0" smtClean="0"/>
              <a:t>kewajiban </a:t>
            </a:r>
            <a:r>
              <a:rPr lang="fi-FI" sz="2000" dirty="0" smtClean="0"/>
              <a:t>dalam </a:t>
            </a:r>
            <a:r>
              <a:rPr lang="fi-FI" sz="2000" dirty="0"/>
              <a:t>menjalankan tugas pekerjaan selama </a:t>
            </a:r>
            <a:r>
              <a:rPr lang="fi-FI" sz="2000" dirty="0" smtClean="0"/>
              <a:t>satu</a:t>
            </a:r>
            <a:r>
              <a:rPr lang="id-ID" sz="2000" dirty="0" smtClean="0"/>
              <a:t> bulan </a:t>
            </a:r>
            <a:r>
              <a:rPr lang="id-ID" sz="2000" dirty="0"/>
              <a:t>atau lebih secara terus-menerus.</a:t>
            </a:r>
          </a:p>
        </p:txBody>
      </p:sp>
    </p:spTree>
    <p:extLst>
      <p:ext uri="{BB962C8B-B14F-4D97-AF65-F5344CB8AC3E}">
        <p14:creationId xmlns:p14="http://schemas.microsoft.com/office/powerpoint/2010/main" val="10989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3)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Dosen yang mendalami dan </a:t>
            </a:r>
            <a:r>
              <a:rPr lang="id-ID" sz="2800" dirty="0" smtClean="0"/>
              <a:t>mengembangkan bidang </a:t>
            </a:r>
            <a:r>
              <a:rPr lang="id-ID" sz="2800" dirty="0"/>
              <a:t>ilmu yang langka diberikan anggaran </a:t>
            </a:r>
            <a:r>
              <a:rPr lang="id-ID" sz="2800" dirty="0" smtClean="0"/>
              <a:t>dan fasilitas </a:t>
            </a:r>
            <a:r>
              <a:rPr lang="id-ID" sz="2800" dirty="0"/>
              <a:t>khusus oleh pemerintah atau </a:t>
            </a:r>
            <a:r>
              <a:rPr lang="id-ID" sz="2800" dirty="0" smtClean="0"/>
              <a:t>pemerintah daerah</a:t>
            </a:r>
            <a:r>
              <a:rPr lang="id-ID" sz="2800" dirty="0"/>
              <a:t>. (S-P-Pel-K)</a:t>
            </a:r>
          </a:p>
        </p:txBody>
      </p:sp>
    </p:spTree>
    <p:extLst>
      <p:ext uri="{BB962C8B-B14F-4D97-AF65-F5344CB8AC3E}">
        <p14:creationId xmlns:p14="http://schemas.microsoft.com/office/powerpoint/2010/main" val="11202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3)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95400"/>
            <a:ext cx="1036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Dosen yang mendalami dan mengembangkan bidang ilmu yang langka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diberikan</a:t>
            </a:r>
            <a:r>
              <a:rPr lang="id-ID" sz="2400" dirty="0"/>
              <a:t> anggaran dan fasilitas khusus oleh pemerintah atau pemerintah daerah. (S-P-Pel-K</a:t>
            </a:r>
            <a:r>
              <a:rPr lang="id-ID" sz="2400" dirty="0" smtClean="0"/>
              <a:t>)</a:t>
            </a:r>
            <a:endParaRPr lang="id-ID" sz="2400" dirty="0"/>
          </a:p>
        </p:txBody>
      </p:sp>
      <p:sp>
        <p:nvSpPr>
          <p:cNvPr id="3" name="Rectangle 2"/>
          <p:cNvSpPr/>
          <p:nvPr/>
        </p:nvSpPr>
        <p:spPr>
          <a:xfrm>
            <a:off x="990600" y="2538948"/>
            <a:ext cx="1066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000" dirty="0"/>
              <a:t>Dosen yang mendalami dan </a:t>
            </a:r>
            <a:r>
              <a:rPr lang="id-ID" sz="2000" dirty="0" smtClean="0"/>
              <a:t>mengembangkan bidang </a:t>
            </a:r>
            <a:r>
              <a:rPr lang="id-ID" sz="2000" dirty="0"/>
              <a:t>ilmu yang langka diberi (oleh) </a:t>
            </a:r>
            <a:r>
              <a:rPr lang="id-ID" sz="2000" dirty="0" smtClean="0"/>
              <a:t>pemerintah atau </a:t>
            </a:r>
            <a:r>
              <a:rPr lang="id-ID" sz="2000" dirty="0"/>
              <a:t>pemerintah daerah anggaran dan </a:t>
            </a:r>
            <a:r>
              <a:rPr lang="id-ID" sz="2000" dirty="0" smtClean="0"/>
              <a:t>fasilitas khusus</a:t>
            </a:r>
            <a:r>
              <a:rPr lang="id-ID" sz="2000" dirty="0"/>
              <a:t>. (</a:t>
            </a:r>
            <a:r>
              <a:rPr lang="id-ID" sz="2000" dirty="0" smtClean="0"/>
              <a:t>S-P-Pel-Pel)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Dosen </a:t>
            </a:r>
            <a:r>
              <a:rPr lang="id-ID" sz="2000" dirty="0"/>
              <a:t>yang mendalami dan </a:t>
            </a:r>
            <a:r>
              <a:rPr lang="id-ID" sz="2000" dirty="0" smtClean="0"/>
              <a:t>mengembangkan bidang </a:t>
            </a:r>
            <a:r>
              <a:rPr lang="id-ID" sz="2000" dirty="0"/>
              <a:t>ilmu langka memperoleh anggaran </a:t>
            </a:r>
            <a:r>
              <a:rPr lang="id-ID" sz="2000" dirty="0" smtClean="0"/>
              <a:t>dan fasilitas </a:t>
            </a:r>
            <a:r>
              <a:rPr lang="id-ID" sz="2000" dirty="0"/>
              <a:t>khusus dari pemerintah atau </a:t>
            </a:r>
            <a:r>
              <a:rPr lang="id-ID" sz="2000" dirty="0" smtClean="0"/>
              <a:t>pemerintah daerah</a:t>
            </a:r>
            <a:r>
              <a:rPr lang="id-ID" sz="2000" dirty="0"/>
              <a:t>. (</a:t>
            </a:r>
            <a:r>
              <a:rPr lang="id-ID" sz="2000" dirty="0" smtClean="0"/>
              <a:t>S-P-O-K)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Pemerintah </a:t>
            </a:r>
            <a:r>
              <a:rPr lang="id-ID" sz="2000" dirty="0"/>
              <a:t>atau pemerintah daerah akan </a:t>
            </a:r>
            <a:r>
              <a:rPr lang="id-ID" sz="2000" dirty="0" smtClean="0"/>
              <a:t>memberikan anggaran </a:t>
            </a:r>
            <a:r>
              <a:rPr lang="id-ID" sz="2000" dirty="0"/>
              <a:t>dan fasilitas khusus </a:t>
            </a:r>
            <a:r>
              <a:rPr lang="id-ID" sz="2000" dirty="0" smtClean="0"/>
              <a:t>kepada dosen </a:t>
            </a:r>
            <a:r>
              <a:rPr lang="id-ID" sz="2000" dirty="0"/>
              <a:t>yang mendalami dan </a:t>
            </a:r>
            <a:r>
              <a:rPr lang="id-ID" sz="2000" dirty="0" smtClean="0"/>
              <a:t>mengembangkan bidang </a:t>
            </a:r>
            <a:r>
              <a:rPr lang="id-ID" sz="2000" dirty="0"/>
              <a:t>ilmu yang langka. (</a:t>
            </a:r>
            <a:r>
              <a:rPr lang="id-ID" sz="2000" dirty="0" smtClean="0"/>
              <a:t>S-P-O-K)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Anggaran </a:t>
            </a:r>
            <a:r>
              <a:rPr lang="id-ID" sz="2000" dirty="0"/>
              <a:t>dan fasilitas khusus dari </a:t>
            </a:r>
            <a:r>
              <a:rPr lang="id-ID" sz="2000" dirty="0" smtClean="0"/>
              <a:t>pemerintah atau </a:t>
            </a:r>
            <a:r>
              <a:rPr lang="id-ID" sz="2000" dirty="0"/>
              <a:t>pemerintah daerah akan diberikan </a:t>
            </a:r>
            <a:r>
              <a:rPr lang="id-ID" sz="2000" dirty="0" smtClean="0"/>
              <a:t>kepada dosen </a:t>
            </a:r>
            <a:r>
              <a:rPr lang="id-ID" sz="2000" dirty="0"/>
              <a:t>yang mendalami dan mengembangkan </a:t>
            </a:r>
            <a:r>
              <a:rPr lang="id-ID" sz="2000" dirty="0" smtClean="0"/>
              <a:t>bidang ilmu </a:t>
            </a:r>
            <a:r>
              <a:rPr lang="id-ID" sz="2000" dirty="0"/>
              <a:t>yang langka. (</a:t>
            </a:r>
            <a:r>
              <a:rPr lang="id-ID" sz="2000" dirty="0" smtClean="0"/>
              <a:t>S-P-K)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Anggaran </a:t>
            </a:r>
            <a:r>
              <a:rPr lang="id-ID" sz="2000" dirty="0"/>
              <a:t>dan fasilitas khusus akan </a:t>
            </a:r>
            <a:r>
              <a:rPr lang="id-ID" sz="2000" dirty="0" smtClean="0"/>
              <a:t>diberikan oleh </a:t>
            </a:r>
            <a:r>
              <a:rPr lang="id-ID" sz="2000" dirty="0"/>
              <a:t>pemerintah atau pemerintah daerah </a:t>
            </a:r>
            <a:r>
              <a:rPr lang="id-ID" sz="2000" dirty="0" smtClean="0"/>
              <a:t>kepada dosen </a:t>
            </a:r>
            <a:r>
              <a:rPr lang="id-ID" sz="2000" dirty="0"/>
              <a:t>yang mendalami dan </a:t>
            </a:r>
            <a:r>
              <a:rPr lang="id-ID" sz="2000" dirty="0" smtClean="0"/>
              <a:t>mengembangkan bidang </a:t>
            </a:r>
            <a:r>
              <a:rPr lang="id-ID" sz="2000" dirty="0"/>
              <a:t>ilmu yang langka. (S-K-Pel-K)</a:t>
            </a:r>
          </a:p>
        </p:txBody>
      </p:sp>
    </p:spTree>
    <p:extLst>
      <p:ext uri="{BB962C8B-B14F-4D97-AF65-F5344CB8AC3E}">
        <p14:creationId xmlns:p14="http://schemas.microsoft.com/office/powerpoint/2010/main" val="143522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4)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dirty="0"/>
              <a:t>Pasal </a:t>
            </a:r>
            <a:r>
              <a:rPr lang="id-ID" sz="2800" dirty="0" smtClean="0"/>
              <a:t>7</a:t>
            </a:r>
          </a:p>
          <a:p>
            <a:pPr algn="ctr"/>
            <a:endParaRPr lang="id-ID" sz="2800" dirty="0"/>
          </a:p>
          <a:p>
            <a:r>
              <a:rPr lang="fi-FI" sz="2800" dirty="0"/>
              <a:t>Pelayanan kesehatan gigi dan mulut dilakukan </a:t>
            </a:r>
            <a:r>
              <a:rPr lang="fi-FI" sz="2800" dirty="0" smtClean="0"/>
              <a:t>untuk</a:t>
            </a:r>
            <a:r>
              <a:rPr lang="id-ID" sz="2800" dirty="0" smtClean="0"/>
              <a:t> </a:t>
            </a:r>
            <a:r>
              <a:rPr lang="fi-FI" sz="2800" dirty="0" smtClean="0"/>
              <a:t>memelihara </a:t>
            </a:r>
            <a:r>
              <a:rPr lang="fi-FI" sz="2800" dirty="0"/>
              <a:t>dan meningkatkan derajat kesehatan </a:t>
            </a:r>
            <a:r>
              <a:rPr lang="fi-FI" sz="2800" dirty="0" smtClean="0"/>
              <a:t>masyarakat</a:t>
            </a:r>
            <a:r>
              <a:rPr lang="id-ID" sz="2800" dirty="0" smtClean="0"/>
              <a:t> dalam </a:t>
            </a:r>
            <a:r>
              <a:rPr lang="id-ID" sz="2800" dirty="0"/>
              <a:t>bentuk peningkatan kesehatan gigi, </a:t>
            </a:r>
            <a:r>
              <a:rPr lang="id-ID" sz="2800" dirty="0" smtClean="0"/>
              <a:t>pencegahan penyakit </a:t>
            </a:r>
            <a:r>
              <a:rPr lang="id-ID" sz="2800" dirty="0"/>
              <a:t>gigi, pengobatan penyakit gigi, </a:t>
            </a:r>
            <a:r>
              <a:rPr lang="id-ID" sz="2800" dirty="0" smtClean="0"/>
              <a:t>dan </a:t>
            </a:r>
            <a:r>
              <a:rPr lang="nn-NO" sz="2800" dirty="0" smtClean="0"/>
              <a:t>pemulihan </a:t>
            </a:r>
            <a:r>
              <a:rPr lang="nn-NO" sz="2800" dirty="0"/>
              <a:t>kesehatan gigi untuk mengembalikan </a:t>
            </a:r>
            <a:r>
              <a:rPr lang="nn-NO" sz="2800" dirty="0" smtClean="0"/>
              <a:t>fungsi</a:t>
            </a:r>
            <a:r>
              <a:rPr lang="id-ID" sz="2800" dirty="0" smtClean="0"/>
              <a:t> kunyah </a:t>
            </a:r>
            <a:r>
              <a:rPr lang="id-ID" sz="2800" dirty="0"/>
              <a:t>oleh pemerintah </a:t>
            </a:r>
            <a:r>
              <a:rPr lang="id-ID" sz="2800" dirty="0" smtClean="0"/>
              <a:t>dan/atau masyarakat serta swasta </a:t>
            </a:r>
            <a:r>
              <a:rPr lang="id-ID" sz="2800" dirty="0"/>
              <a:t>yang dilakukan secara terpadu, terintegrasi, </a:t>
            </a:r>
            <a:r>
              <a:rPr lang="id-ID" sz="2800" dirty="0" smtClean="0"/>
              <a:t>dan berkesinambungan</a:t>
            </a:r>
            <a:r>
              <a:rPr lang="id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3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371600"/>
            <a:ext cx="10972800" cy="762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REFERENSI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590800"/>
            <a:ext cx="10972800" cy="3535364"/>
          </a:xfrm>
        </p:spPr>
        <p:txBody>
          <a:bodyPr/>
          <a:lstStyle/>
          <a:p>
            <a:pPr algn="ctr"/>
            <a:r>
              <a:rPr lang="id-ID" dirty="0" smtClean="0"/>
              <a:t>Sasangka, W. (2015). </a:t>
            </a:r>
            <a:r>
              <a:rPr lang="id-ID" i="1" dirty="0" smtClean="0"/>
              <a:t>Kalimat</a:t>
            </a:r>
            <a:r>
              <a:rPr lang="id-ID" dirty="0" smtClean="0"/>
              <a:t>. Jakarta: Kemendikbud 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9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152400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4)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685800"/>
            <a:ext cx="1211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dirty="0"/>
              <a:t>Pasal 7</a:t>
            </a:r>
          </a:p>
          <a:p>
            <a:pPr algn="ctr"/>
            <a:endParaRPr lang="id-ID" sz="2400" dirty="0"/>
          </a:p>
          <a:p>
            <a:r>
              <a:rPr lang="fi-FI" sz="2400" dirty="0"/>
              <a:t>Pelayanan kesehatan gigi dan mulut dilakukan untuk</a:t>
            </a:r>
            <a:r>
              <a:rPr lang="id-ID" sz="2400" dirty="0"/>
              <a:t> </a:t>
            </a:r>
            <a:r>
              <a:rPr lang="fi-FI" sz="2400" dirty="0"/>
              <a:t>memelihara dan meningkatkan derajat kesehatan masyarakat</a:t>
            </a:r>
            <a:r>
              <a:rPr lang="id-ID" sz="2400" dirty="0"/>
              <a:t> dalam bentuk peningkatan kesehatan gigi, pencegahan penyakit gigi, pengobatan penyakit gigi, dan </a:t>
            </a:r>
            <a:r>
              <a:rPr lang="nn-NO" sz="2400" dirty="0"/>
              <a:t>pemulihan kesehatan gigi </a:t>
            </a:r>
            <a:r>
              <a:rPr lang="nn-NO" sz="2400" dirty="0">
                <a:solidFill>
                  <a:schemeClr val="accent6">
                    <a:lumMod val="75000"/>
                  </a:schemeClr>
                </a:solidFill>
              </a:rPr>
              <a:t>untuk mengembalikan fungsi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 kunyah oleh pemerintah dan/atau masyarakat serta swasta</a:t>
            </a:r>
            <a:r>
              <a:rPr lang="id-ID" sz="2400" dirty="0"/>
              <a:t> yang dilakukan secara terpadu, terintegrasi, dan berkesinambungan</a:t>
            </a:r>
            <a:r>
              <a:rPr lang="id-ID" sz="2400" dirty="0" smtClean="0"/>
              <a:t>.	</a:t>
            </a:r>
            <a:endParaRPr lang="id-ID" sz="2400" dirty="0"/>
          </a:p>
          <a:p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429000"/>
            <a:ext cx="1051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>
                <a:latin typeface="Book Antiqua" panose="02040602050305030304" pitchFamily="18" charset="0"/>
              </a:rPr>
              <a:t>Pasal 7</a:t>
            </a:r>
          </a:p>
          <a:p>
            <a:r>
              <a:rPr lang="fi-FI" sz="2000" dirty="0">
                <a:latin typeface="Book Antiqua" panose="02040602050305030304" pitchFamily="18" charset="0"/>
              </a:rPr>
              <a:t>(1) Pelayanan kesehatan gigi dan mulut dilakukan </a:t>
            </a:r>
            <a:r>
              <a:rPr lang="fi-FI" sz="2000" dirty="0" smtClean="0">
                <a:latin typeface="Book Antiqua" panose="02040602050305030304" pitchFamily="18" charset="0"/>
              </a:rPr>
              <a:t>untuk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fi-FI" sz="2000" dirty="0" smtClean="0">
                <a:latin typeface="Book Antiqua" panose="02040602050305030304" pitchFamily="18" charset="0"/>
              </a:rPr>
              <a:t>memelihara </a:t>
            </a:r>
            <a:r>
              <a:rPr lang="fi-FI" sz="2000" dirty="0">
                <a:latin typeface="Book Antiqua" panose="02040602050305030304" pitchFamily="18" charset="0"/>
              </a:rPr>
              <a:t>dan meningkatkan derajat </a:t>
            </a:r>
            <a:r>
              <a:rPr lang="fi-FI" sz="2000" dirty="0" smtClean="0">
                <a:latin typeface="Book Antiqua" panose="02040602050305030304" pitchFamily="18" charset="0"/>
              </a:rPr>
              <a:t>kesehatan</a:t>
            </a:r>
            <a:r>
              <a:rPr lang="id-ID" sz="2000" dirty="0" smtClean="0">
                <a:latin typeface="Book Antiqua" panose="02040602050305030304" pitchFamily="18" charset="0"/>
              </a:rPr>
              <a:t> masyarakat </a:t>
            </a:r>
            <a:r>
              <a:rPr lang="id-ID" sz="2000" dirty="0">
                <a:latin typeface="Book Antiqua" panose="02040602050305030304" pitchFamily="18" charset="0"/>
              </a:rPr>
              <a:t>dalam bentuk peningkatan kesehatan </a:t>
            </a:r>
            <a:r>
              <a:rPr lang="id-ID" sz="2000" dirty="0" smtClean="0">
                <a:latin typeface="Book Antiqua" panose="02040602050305030304" pitchFamily="18" charset="0"/>
              </a:rPr>
              <a:t>gigi, pencegahan </a:t>
            </a:r>
            <a:r>
              <a:rPr lang="id-ID" sz="2000" dirty="0">
                <a:latin typeface="Book Antiqua" panose="02040602050305030304" pitchFamily="18" charset="0"/>
              </a:rPr>
              <a:t>penyakit gigi, pengobatan penyakit </a:t>
            </a:r>
            <a:r>
              <a:rPr lang="id-ID" sz="2000" dirty="0" smtClean="0">
                <a:latin typeface="Book Antiqua" panose="02040602050305030304" pitchFamily="18" charset="0"/>
              </a:rPr>
              <a:t>gigi, dan </a:t>
            </a:r>
            <a:r>
              <a:rPr lang="id-ID" sz="2000" dirty="0">
                <a:latin typeface="Book Antiqua" panose="02040602050305030304" pitchFamily="18" charset="0"/>
              </a:rPr>
              <a:t>pemulihan kesehatan gigi.</a:t>
            </a:r>
          </a:p>
          <a:p>
            <a:r>
              <a:rPr lang="id-ID" sz="2000" dirty="0">
                <a:latin typeface="Book Antiqua" panose="02040602050305030304" pitchFamily="18" charset="0"/>
              </a:rPr>
              <a:t>(2) Pelayanan kesehatan gigi dan mulut </a:t>
            </a:r>
            <a:r>
              <a:rPr lang="id-ID" sz="2000" dirty="0" smtClean="0">
                <a:latin typeface="Book Antiqua" panose="02040602050305030304" pitchFamily="18" charset="0"/>
              </a:rPr>
              <a:t>sebagaimana dimaksud </a:t>
            </a:r>
            <a:r>
              <a:rPr lang="id-ID" sz="2000" dirty="0">
                <a:latin typeface="Book Antiqua" panose="02040602050305030304" pitchFamily="18" charset="0"/>
              </a:rPr>
              <a:t>pada ayat (1) dilakukan untuk </a:t>
            </a:r>
            <a:r>
              <a:rPr lang="id-ID" sz="2000" dirty="0" smtClean="0">
                <a:latin typeface="Book Antiqua" panose="02040602050305030304" pitchFamily="18" charset="0"/>
              </a:rPr>
              <a:t>mengembalikan fungsi </a:t>
            </a:r>
            <a:r>
              <a:rPr lang="id-ID" sz="2000" dirty="0">
                <a:latin typeface="Book Antiqua" panose="02040602050305030304" pitchFamily="18" charset="0"/>
              </a:rPr>
              <a:t>kunyah.</a:t>
            </a:r>
          </a:p>
          <a:p>
            <a:r>
              <a:rPr lang="id-ID" sz="2000" dirty="0">
                <a:latin typeface="Book Antiqua" panose="02040602050305030304" pitchFamily="18" charset="0"/>
              </a:rPr>
              <a:t>(3) Pelayanan kesehatan gigi dan mulut </a:t>
            </a:r>
            <a:r>
              <a:rPr lang="id-ID" sz="2000" dirty="0" smtClean="0">
                <a:latin typeface="Book Antiqua" panose="02040602050305030304" pitchFamily="18" charset="0"/>
              </a:rPr>
              <a:t>sebagaimana dimaksud </a:t>
            </a:r>
            <a:r>
              <a:rPr lang="id-ID" sz="2000" dirty="0">
                <a:latin typeface="Book Antiqua" panose="02040602050305030304" pitchFamily="18" charset="0"/>
              </a:rPr>
              <a:t>pada ayat (1) dilakukan oleh </a:t>
            </a:r>
            <a:r>
              <a:rPr lang="id-ID" sz="2000" dirty="0" smtClean="0">
                <a:latin typeface="Book Antiqua" panose="02040602050305030304" pitchFamily="18" charset="0"/>
              </a:rPr>
              <a:t>pemerintah, masyarakat</a:t>
            </a:r>
            <a:r>
              <a:rPr lang="id-ID" sz="2000" dirty="0">
                <a:latin typeface="Book Antiqua" panose="02040602050305030304" pitchFamily="18" charset="0"/>
              </a:rPr>
              <a:t>, dan/atau swasta yang dilakukan </a:t>
            </a:r>
            <a:r>
              <a:rPr lang="id-ID" sz="2000" dirty="0" smtClean="0">
                <a:latin typeface="Book Antiqua" panose="02040602050305030304" pitchFamily="18" charset="0"/>
              </a:rPr>
              <a:t>secara terpadu</a:t>
            </a:r>
            <a:r>
              <a:rPr lang="id-ID" sz="2000" dirty="0">
                <a:latin typeface="Book Antiqua" panose="02040602050305030304" pitchFamily="18" charset="0"/>
              </a:rPr>
              <a:t>, terintegrasi, dan berkesinambungan.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9580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5)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Karena kepadatan program, untuk tahun </a:t>
            </a:r>
            <a:r>
              <a:rPr lang="sv-SE" sz="2800" dirty="0" smtClean="0"/>
              <a:t>anggaran</a:t>
            </a:r>
            <a:r>
              <a:rPr lang="id-ID" sz="2800" dirty="0" smtClean="0"/>
              <a:t> ini </a:t>
            </a:r>
            <a:r>
              <a:rPr lang="id-ID" sz="2800" dirty="0"/>
              <a:t>pelatihan </a:t>
            </a:r>
            <a:r>
              <a:rPr lang="id-ID" sz="2800" dirty="0" smtClean="0"/>
              <a:t>karyawan baru</a:t>
            </a:r>
            <a:r>
              <a:rPr lang="id-ID" sz="2800" i="1" dirty="0" smtClean="0"/>
              <a:t> </a:t>
            </a:r>
            <a:r>
              <a:rPr lang="id-ID" sz="2800" dirty="0"/>
              <a:t>dapat </a:t>
            </a:r>
            <a:r>
              <a:rPr lang="id-ID" sz="2800" dirty="0" smtClean="0"/>
              <a:t>dilaksanakan pertengahan </a:t>
            </a:r>
            <a:r>
              <a:rPr lang="id-ID" sz="2800" dirty="0"/>
              <a:t>bulan Juli.</a:t>
            </a:r>
          </a:p>
        </p:txBody>
      </p:sp>
    </p:spTree>
    <p:extLst>
      <p:ext uri="{BB962C8B-B14F-4D97-AF65-F5344CB8AC3E}">
        <p14:creationId xmlns:p14="http://schemas.microsoft.com/office/powerpoint/2010/main" val="11045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152400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Ketepatan (Contoh 5)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Karena kepadatan program, untuk tahun anggaran</a:t>
            </a:r>
            <a:r>
              <a:rPr lang="id-ID" sz="2400" dirty="0"/>
              <a:t> ini pelatihan karyawan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baru</a:t>
            </a:r>
            <a:r>
              <a:rPr lang="id-ID" sz="2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dapat</a:t>
            </a:r>
            <a:r>
              <a:rPr lang="id-ID" sz="2400" dirty="0"/>
              <a:t> dilaksanakan pertengahan bulan Juli</a:t>
            </a:r>
            <a:r>
              <a:rPr lang="id-ID" sz="2400" dirty="0" smtClean="0"/>
              <a:t>.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Karena kepadatan program, untuk tahun </a:t>
            </a:r>
            <a:r>
              <a:rPr lang="sv-SE" sz="2000" dirty="0" smtClean="0"/>
              <a:t>anggaran</a:t>
            </a:r>
            <a:r>
              <a:rPr lang="id-ID" sz="2000" dirty="0" smtClean="0"/>
              <a:t> ini </a:t>
            </a:r>
            <a:r>
              <a:rPr lang="id-ID" sz="2000" dirty="0"/>
              <a:t>pelatihan karyawan </a:t>
            </a:r>
            <a:r>
              <a:rPr lang="id-ID" sz="2000" dirty="0" smtClean="0"/>
              <a:t>baru dapat</a:t>
            </a:r>
            <a:r>
              <a:rPr lang="id-ID" sz="2000" i="1" dirty="0" smtClean="0"/>
              <a:t> </a:t>
            </a:r>
            <a:r>
              <a:rPr lang="id-ID" sz="2000" dirty="0" smtClean="0"/>
              <a:t>dilaksanakan pertengahan </a:t>
            </a:r>
            <a:r>
              <a:rPr lang="id-ID" sz="2000" dirty="0"/>
              <a:t>bulan </a:t>
            </a:r>
            <a:r>
              <a:rPr lang="id-ID" sz="2000" dirty="0" smtClean="0"/>
              <a:t>Juli.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Karena </a:t>
            </a:r>
            <a:r>
              <a:rPr lang="id-ID" sz="2000" dirty="0"/>
              <a:t>kepadatan program, pelatihan </a:t>
            </a:r>
            <a:r>
              <a:rPr lang="id-ID" sz="2000" dirty="0" smtClean="0"/>
              <a:t>karyawan untuk </a:t>
            </a:r>
            <a:r>
              <a:rPr lang="id-ID" sz="2000" dirty="0"/>
              <a:t>tahun ini baru dapat dilaksanakan </a:t>
            </a:r>
            <a:r>
              <a:rPr lang="id-ID" sz="2000" dirty="0" smtClean="0"/>
              <a:t>pada pertengahan </a:t>
            </a:r>
            <a:r>
              <a:rPr lang="id-ID" sz="2000" dirty="0"/>
              <a:t>bulan </a:t>
            </a:r>
            <a:r>
              <a:rPr lang="id-ID" sz="2000" dirty="0" smtClean="0"/>
              <a:t>Juli.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Karena </a:t>
            </a:r>
            <a:r>
              <a:rPr lang="id-ID" sz="2000" dirty="0"/>
              <a:t>kepadatan program, pelatihan </a:t>
            </a:r>
            <a:r>
              <a:rPr lang="id-ID" sz="2000" dirty="0" smtClean="0"/>
              <a:t>karyawan baru </a:t>
            </a:r>
            <a:r>
              <a:rPr lang="id-ID" sz="2000" dirty="0"/>
              <a:t>untuk tahun anggaran ini akan </a:t>
            </a:r>
            <a:r>
              <a:rPr lang="id-ID" sz="2000" dirty="0" smtClean="0"/>
              <a:t>dilaksanakan pertengahan </a:t>
            </a:r>
            <a:r>
              <a:rPr lang="id-ID" sz="2000" dirty="0"/>
              <a:t>bulan </a:t>
            </a:r>
            <a:r>
              <a:rPr lang="id-ID" sz="2000" dirty="0" smtClean="0"/>
              <a:t>Juli.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v-SE" sz="2000" dirty="0" smtClean="0"/>
              <a:t>Karena </a:t>
            </a:r>
            <a:r>
              <a:rPr lang="sv-SE" sz="2000" dirty="0"/>
              <a:t>kepadatan program, untuk tahun </a:t>
            </a:r>
            <a:r>
              <a:rPr lang="sv-SE" sz="2000" dirty="0" smtClean="0"/>
              <a:t>anggaran</a:t>
            </a:r>
            <a:r>
              <a:rPr lang="id-ID" sz="2000" dirty="0" smtClean="0"/>
              <a:t> </a:t>
            </a:r>
            <a:r>
              <a:rPr lang="fi-FI" sz="2000" dirty="0" smtClean="0"/>
              <a:t>ini </a:t>
            </a:r>
            <a:r>
              <a:rPr lang="fi-FI" sz="2000" dirty="0"/>
              <a:t>pelatihan karyawan akan </a:t>
            </a:r>
            <a:r>
              <a:rPr lang="fi-FI" sz="2000" dirty="0" smtClean="0"/>
              <a:t>dilaksanakan</a:t>
            </a:r>
            <a:r>
              <a:rPr lang="id-ID" sz="2000" dirty="0" smtClean="0"/>
              <a:t> pada </a:t>
            </a:r>
            <a:r>
              <a:rPr lang="id-ID" sz="2000" dirty="0"/>
              <a:t>pertengahan bulan Juli</a:t>
            </a:r>
          </a:p>
        </p:txBody>
      </p:sp>
    </p:spTree>
    <p:extLst>
      <p:ext uri="{BB962C8B-B14F-4D97-AF65-F5344CB8AC3E}">
        <p14:creationId xmlns:p14="http://schemas.microsoft.com/office/powerpoint/2010/main" val="40596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 Sifat Kejelasan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3338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1)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Berdasarkan analisis kapasitas produksi </a:t>
            </a:r>
            <a:r>
              <a:rPr lang="id-ID" sz="2800" dirty="0" smtClean="0"/>
              <a:t>yang telah </a:t>
            </a:r>
            <a:r>
              <a:rPr lang="id-ID" sz="2800" dirty="0"/>
              <a:t>dilakukan, dapat diketahui bahwa </a:t>
            </a:r>
            <a:r>
              <a:rPr lang="id-ID" sz="2800" dirty="0" smtClean="0"/>
              <a:t>dalam menjalankan </a:t>
            </a:r>
            <a:r>
              <a:rPr lang="id-ID" sz="2800" dirty="0"/>
              <a:t>promosi memiliki pengaruh </a:t>
            </a:r>
            <a:r>
              <a:rPr lang="id-ID" sz="2800" dirty="0" smtClean="0"/>
              <a:t>terhadap penjualan</a:t>
            </a:r>
            <a:r>
              <a:rPr lang="id-ID" sz="2800" dirty="0"/>
              <a:t>. (K-P-S{K-P-O}).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786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0" y="598676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1)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Berdasarkan analisis kapasitas produksi yang telah dilakukan, dapat diketahui bahwa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dalam menjalankan</a:t>
            </a:r>
            <a:r>
              <a:rPr lang="id-ID" sz="2400" dirty="0"/>
              <a:t> promosi memiliki pengaruh terhadap penjualan. (K-P-S{K-P-O}).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000" dirty="0"/>
              <a:t>Berdasarkan analisis kapasitas produksi </a:t>
            </a:r>
            <a:r>
              <a:rPr lang="id-ID" sz="2000" dirty="0" smtClean="0"/>
              <a:t>yang telah </a:t>
            </a:r>
            <a:r>
              <a:rPr lang="id-ID" sz="2000" dirty="0"/>
              <a:t>dilakukan, dapat diketahui bahwa </a:t>
            </a:r>
            <a:r>
              <a:rPr lang="id-ID" sz="2000" dirty="0" smtClean="0"/>
              <a:t>promosi memiliki </a:t>
            </a:r>
            <a:r>
              <a:rPr lang="id-ID" sz="2000" dirty="0"/>
              <a:t>pengaruh terhadap penjualan</a:t>
            </a:r>
            <a:r>
              <a:rPr lang="id-ID" sz="2000" dirty="0" smtClean="0"/>
              <a:t>. (</a:t>
            </a:r>
            <a:r>
              <a:rPr lang="id-ID" sz="2000" dirty="0"/>
              <a:t>K-P-S-{S-P-O</a:t>
            </a:r>
            <a:r>
              <a:rPr lang="id-ID" sz="2000" dirty="0" smtClean="0"/>
              <a:t>}).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Bahwa </a:t>
            </a:r>
            <a:r>
              <a:rPr lang="id-ID" sz="2000" dirty="0"/>
              <a:t>promosi memiliki pengaruh </a:t>
            </a:r>
            <a:r>
              <a:rPr lang="id-ID" sz="2000" dirty="0" smtClean="0"/>
              <a:t>terhadap </a:t>
            </a:r>
            <a:r>
              <a:rPr lang="sv-SE" sz="2000" dirty="0" smtClean="0"/>
              <a:t>penjualan </a:t>
            </a:r>
            <a:r>
              <a:rPr lang="sv-SE" sz="2000" dirty="0"/>
              <a:t>dapat diketahui berdasarkan </a:t>
            </a:r>
            <a:r>
              <a:rPr lang="sv-SE" sz="2000" dirty="0" smtClean="0"/>
              <a:t>analisis</a:t>
            </a:r>
            <a:r>
              <a:rPr lang="id-ID" sz="2000" dirty="0" smtClean="0"/>
              <a:t> </a:t>
            </a:r>
            <a:r>
              <a:rPr lang="nb-NO" sz="2000" dirty="0" smtClean="0"/>
              <a:t>kapasitas </a:t>
            </a:r>
            <a:r>
              <a:rPr lang="nb-NO" sz="2000" dirty="0"/>
              <a:t>produksi yang telah dilakukan</a:t>
            </a:r>
            <a:r>
              <a:rPr lang="nb-NO" sz="2000" dirty="0" smtClean="0"/>
              <a:t>.</a:t>
            </a:r>
            <a:r>
              <a:rPr lang="id-ID" sz="2000" dirty="0" smtClean="0"/>
              <a:t> (</a:t>
            </a:r>
            <a:r>
              <a:rPr lang="id-ID" sz="2000" dirty="0"/>
              <a:t>S-{S-P-O}-K-P-S)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2143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Pasal 52 ayat (2) UU SJSN memerintahkan </a:t>
            </a:r>
            <a:r>
              <a:rPr lang="id-ID" sz="2800" dirty="0" smtClean="0"/>
              <a:t>kepada </a:t>
            </a:r>
            <a:r>
              <a:rPr lang="sv-SE" sz="2800" dirty="0" smtClean="0"/>
              <a:t>keempat </a:t>
            </a:r>
            <a:r>
              <a:rPr lang="sv-SE" sz="2800" dirty="0"/>
              <a:t>badan tersebut untuk </a:t>
            </a:r>
            <a:r>
              <a:rPr lang="sv-SE" sz="2800" dirty="0" smtClean="0"/>
              <a:t>melakukan</a:t>
            </a:r>
            <a:r>
              <a:rPr lang="id-ID" sz="2800" dirty="0" smtClean="0"/>
              <a:t> penyesuaian </a:t>
            </a:r>
            <a:r>
              <a:rPr lang="id-ID" sz="2800" dirty="0"/>
              <a:t>dengan UU SJSN. (S-P-K-K)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2079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0" y="598676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2)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Pasal 52 ayat (2) UU SJSN memerintah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kan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kepada</a:t>
            </a:r>
            <a:r>
              <a:rPr lang="id-ID" sz="2400" dirty="0" smtClean="0"/>
              <a:t> </a:t>
            </a:r>
            <a:r>
              <a:rPr lang="sv-SE" sz="2400" dirty="0" smtClean="0"/>
              <a:t>keempat </a:t>
            </a:r>
            <a:r>
              <a:rPr lang="sv-SE" sz="2400" dirty="0"/>
              <a:t>badan tersebut untuk </a:t>
            </a:r>
            <a:r>
              <a:rPr lang="sv-SE" sz="2400" dirty="0" smtClean="0"/>
              <a:t>melakukan</a:t>
            </a:r>
            <a:r>
              <a:rPr lang="id-ID" sz="2400" dirty="0" smtClean="0"/>
              <a:t> penyesuaian </a:t>
            </a:r>
            <a:r>
              <a:rPr lang="id-ID" sz="2400" dirty="0"/>
              <a:t>dengan UU SJSN. (S-P-K-K)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000" dirty="0"/>
              <a:t>Pasal 52 ayat (2) UU SJSN memerintah </a:t>
            </a:r>
            <a:r>
              <a:rPr lang="id-ID" sz="2000" dirty="0" smtClean="0"/>
              <a:t>keempat badan </a:t>
            </a:r>
            <a:r>
              <a:rPr lang="id-ID" sz="2000" dirty="0"/>
              <a:t>tersebut untuk melakukan </a:t>
            </a:r>
            <a:r>
              <a:rPr lang="id-ID" sz="2000" dirty="0" smtClean="0"/>
              <a:t>penyesuaian dengan </a:t>
            </a:r>
            <a:r>
              <a:rPr lang="id-ID" sz="2000" dirty="0"/>
              <a:t>UU SJSN. (</a:t>
            </a:r>
            <a:r>
              <a:rPr lang="id-ID" sz="2000" dirty="0" smtClean="0"/>
              <a:t>S-P-O-K)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Pasal </a:t>
            </a:r>
            <a:r>
              <a:rPr lang="id-ID" sz="2000" dirty="0"/>
              <a:t>52 ayat (2) UU SJSN memerintahkan </a:t>
            </a:r>
            <a:r>
              <a:rPr lang="id-ID" sz="2000" dirty="0" smtClean="0"/>
              <a:t>penyesuaian dengan </a:t>
            </a:r>
            <a:r>
              <a:rPr lang="id-ID" sz="2000" dirty="0"/>
              <a:t>UU SJSN kepada keempat </a:t>
            </a:r>
            <a:r>
              <a:rPr lang="id-ID" sz="2000" dirty="0" smtClean="0"/>
              <a:t>badan tersebut</a:t>
            </a:r>
            <a:r>
              <a:rPr lang="id-ID" sz="2000" dirty="0"/>
              <a:t>. (</a:t>
            </a:r>
            <a:r>
              <a:rPr lang="id-ID" sz="2000" dirty="0" smtClean="0"/>
              <a:t>S-P-O-K</a:t>
            </a:r>
            <a:r>
              <a:rPr lang="id-ID" sz="2000" dirty="0"/>
              <a:t>)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1977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3)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Pemerintah secara eksplisit berniat </a:t>
            </a:r>
            <a:r>
              <a:rPr lang="id-ID" sz="2800" dirty="0" smtClean="0"/>
              <a:t>mengatur </a:t>
            </a:r>
            <a:r>
              <a:rPr lang="it-IT" sz="2800" dirty="0" smtClean="0"/>
              <a:t>agar </a:t>
            </a:r>
            <a:r>
              <a:rPr lang="it-IT" sz="2800" dirty="0"/>
              <a:t>setiap orang di negara ini </a:t>
            </a:r>
            <a:r>
              <a:rPr lang="it-IT" sz="2800" dirty="0" smtClean="0"/>
              <a:t>mendapatkan</a:t>
            </a:r>
            <a:r>
              <a:rPr lang="id-ID" sz="2800" dirty="0" smtClean="0"/>
              <a:t> layanan </a:t>
            </a:r>
            <a:r>
              <a:rPr lang="id-ID" sz="2800" dirty="0"/>
              <a:t>kesehatan dasar secara </a:t>
            </a:r>
            <a:r>
              <a:rPr lang="id-ID" sz="2800" dirty="0" smtClean="0"/>
              <a:t>cuma-cuma, </a:t>
            </a:r>
            <a:r>
              <a:rPr lang="fi-FI" sz="2800" dirty="0" smtClean="0"/>
              <a:t>jaminan </a:t>
            </a:r>
            <a:r>
              <a:rPr lang="fi-FI" sz="2800" dirty="0"/>
              <a:t>hari tua, jaminan pensiun, dan </a:t>
            </a:r>
            <a:r>
              <a:rPr lang="fi-FI" sz="2800" dirty="0" smtClean="0"/>
              <a:t>santunan</a:t>
            </a:r>
            <a:r>
              <a:rPr lang="id-ID" sz="2800" dirty="0" smtClean="0"/>
              <a:t> akibat </a:t>
            </a:r>
            <a:r>
              <a:rPr lang="id-ID" sz="2800" dirty="0"/>
              <a:t>kecelakaan.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4253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0" y="598676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Pemerintah secara eksplisit berniat </a:t>
            </a:r>
            <a:r>
              <a:rPr lang="id-ID" sz="2400" dirty="0" smtClean="0"/>
              <a:t>mengatur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agar</a:t>
            </a:r>
            <a:r>
              <a:rPr lang="it-IT" sz="2400" dirty="0" smtClean="0"/>
              <a:t> </a:t>
            </a:r>
            <a:r>
              <a:rPr lang="it-IT" sz="2400" dirty="0"/>
              <a:t>setiap orang di negara ini </a:t>
            </a:r>
            <a:r>
              <a:rPr lang="it-IT" sz="2400" dirty="0" smtClean="0"/>
              <a:t>mendapatkan</a:t>
            </a:r>
            <a:r>
              <a:rPr lang="id-ID" sz="2400" dirty="0" smtClean="0"/>
              <a:t> layanan </a:t>
            </a:r>
            <a:r>
              <a:rPr lang="id-ID" sz="2400" dirty="0"/>
              <a:t>kesehatan dasar secara </a:t>
            </a:r>
            <a:r>
              <a:rPr lang="id-ID" sz="2400" dirty="0" smtClean="0"/>
              <a:t>cuma-cuma, </a:t>
            </a:r>
            <a:r>
              <a:rPr lang="fi-FI" sz="2400" dirty="0" smtClean="0"/>
              <a:t>jaminan </a:t>
            </a:r>
            <a:r>
              <a:rPr lang="fi-FI" sz="2400" dirty="0"/>
              <a:t>hari tua, jaminan pensiun, dan </a:t>
            </a:r>
            <a:r>
              <a:rPr lang="fi-FI" sz="2400" dirty="0" smtClean="0"/>
              <a:t>santunan</a:t>
            </a:r>
            <a:r>
              <a:rPr lang="id-ID" sz="2400" dirty="0" smtClean="0"/>
              <a:t> akibat </a:t>
            </a:r>
            <a:r>
              <a:rPr lang="id-ID" sz="2400" dirty="0"/>
              <a:t>kecelakaan.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Pemerintah secara eksplisit berniat </a:t>
            </a:r>
            <a:r>
              <a:rPr lang="id-ID" sz="2400" dirty="0" smtClean="0"/>
              <a:t>mengatur </a:t>
            </a:r>
            <a:r>
              <a:rPr lang="it-IT" sz="2400" dirty="0" smtClean="0"/>
              <a:t>setiap </a:t>
            </a:r>
            <a:r>
              <a:rPr lang="it-IT" sz="2400" dirty="0"/>
              <a:t>orang di negara ini agar </a:t>
            </a:r>
            <a:r>
              <a:rPr lang="it-IT" sz="2400" dirty="0" smtClean="0"/>
              <a:t>mendapatkan</a:t>
            </a:r>
            <a:r>
              <a:rPr lang="id-ID" sz="2400" dirty="0" smtClean="0"/>
              <a:t> layanan </a:t>
            </a:r>
            <a:r>
              <a:rPr lang="id-ID" sz="2400" dirty="0"/>
              <a:t>kesehatan dasar secara </a:t>
            </a:r>
            <a:r>
              <a:rPr lang="id-ID" sz="2400" dirty="0" smtClean="0"/>
              <a:t>cuma-cuma, </a:t>
            </a:r>
            <a:r>
              <a:rPr lang="fi-FI" sz="2400" dirty="0" smtClean="0"/>
              <a:t>jaminan </a:t>
            </a:r>
            <a:r>
              <a:rPr lang="fi-FI" sz="2400" dirty="0"/>
              <a:t>hari tua, jaminan pensiun, dan </a:t>
            </a:r>
            <a:r>
              <a:rPr lang="fi-FI" sz="2400" dirty="0" smtClean="0"/>
              <a:t>santunan</a:t>
            </a:r>
            <a:r>
              <a:rPr lang="id-ID" sz="2400" dirty="0" smtClean="0"/>
              <a:t> akibat </a:t>
            </a:r>
            <a:r>
              <a:rPr lang="id-ID" sz="2400" dirty="0"/>
              <a:t>kecelakaan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343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371600"/>
            <a:ext cx="10972800" cy="762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KALIMAT EFEKTIF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590800"/>
            <a:ext cx="10972800" cy="3535364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/>
              <a:t>Kalimat yang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dapat mengungkapkan gagasan</a:t>
            </a:r>
            <a:r>
              <a:rPr lang="id-ID" dirty="0" smtClean="0"/>
              <a:t> sesuai dengan yang diharapkan oleh si penulis dan si pembaca.</a:t>
            </a:r>
          </a:p>
          <a:p>
            <a:pPr marL="0" indent="0" algn="ctr">
              <a:buNone/>
            </a:pPr>
            <a:r>
              <a:rPr lang="id-ID" dirty="0" smtClean="0"/>
              <a:t>(Sasangka, 2015)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27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Penyebab lain ketidakjelasan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0" y="1371600"/>
            <a:ext cx="1082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Ketidakjelasan struktur kalimat yang </a:t>
            </a:r>
            <a:r>
              <a:rPr lang="id-ID" sz="2400" dirty="0" smtClean="0"/>
              <a:t>mengakibatkan </a:t>
            </a:r>
            <a:r>
              <a:rPr lang="sv-SE" sz="2400" dirty="0" smtClean="0"/>
              <a:t>ketidakefektifan </a:t>
            </a:r>
            <a:r>
              <a:rPr lang="sv-SE" sz="2400" dirty="0"/>
              <a:t>dapat pula disebabkan oleh </a:t>
            </a:r>
            <a:r>
              <a:rPr lang="sv-SE" sz="2400" dirty="0" smtClean="0"/>
              <a:t>penggunaan</a:t>
            </a:r>
            <a:r>
              <a:rPr lang="id-ID" sz="2400" dirty="0" smtClean="0"/>
              <a:t> konjungsi </a:t>
            </a:r>
            <a:r>
              <a:rPr lang="id-ID" sz="2400" dirty="0"/>
              <a:t>subordinatif yang berlebihan sehingga </a:t>
            </a:r>
            <a:r>
              <a:rPr lang="id-ID" sz="2400" dirty="0" smtClean="0"/>
              <a:t>menyebabkan ketidakjelasan </a:t>
            </a:r>
            <a:r>
              <a:rPr lang="id-ID" sz="2400" dirty="0"/>
              <a:t>klausa utama dalam kalimat tersebut,</a:t>
            </a:r>
          </a:p>
          <a:p>
            <a:r>
              <a:rPr lang="it-IT" sz="2400" dirty="0"/>
              <a:t>seperti penggunaan penghubung berikut secara berlebihan</a:t>
            </a:r>
            <a:r>
              <a:rPr lang="it-IT" sz="2400" dirty="0" smtClean="0"/>
              <a:t>.</a:t>
            </a:r>
            <a:endParaRPr lang="id-ID" sz="2400" dirty="0" smtClean="0"/>
          </a:p>
          <a:p>
            <a:endParaRPr lang="it-IT" sz="2400" dirty="0"/>
          </a:p>
          <a:p>
            <a:r>
              <a:rPr lang="id-ID" sz="2400" i="1" dirty="0"/>
              <a:t>jika …, maka ….</a:t>
            </a:r>
          </a:p>
          <a:p>
            <a:r>
              <a:rPr lang="id-ID" sz="2400" i="1" dirty="0"/>
              <a:t>kalau …, maka ….</a:t>
            </a:r>
          </a:p>
          <a:p>
            <a:r>
              <a:rPr lang="id-ID" sz="2400" i="1" dirty="0"/>
              <a:t>karena …, maka ….</a:t>
            </a:r>
          </a:p>
          <a:p>
            <a:r>
              <a:rPr lang="id-ID" sz="2400" i="1" dirty="0"/>
              <a:t>walaupun …, tetapi ….</a:t>
            </a:r>
          </a:p>
          <a:p>
            <a:r>
              <a:rPr lang="id-ID" sz="2400" i="1" dirty="0"/>
              <a:t>walaupun …, namun ….</a:t>
            </a:r>
          </a:p>
          <a:p>
            <a:r>
              <a:rPr lang="id-ID" sz="2400" i="1" dirty="0"/>
              <a:t>meskipun …, tetapi ….</a:t>
            </a:r>
          </a:p>
          <a:p>
            <a:r>
              <a:rPr lang="id-ID" sz="2400" i="1" dirty="0"/>
              <a:t>meskipun …, namun </a:t>
            </a:r>
            <a:r>
              <a:rPr lang="id-ID" sz="2400" dirty="0"/>
              <a:t>….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4709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Jika keadaan semacam itu dibiarkan </a:t>
            </a:r>
            <a:r>
              <a:rPr lang="id-ID" sz="2800" dirty="0" smtClean="0"/>
              <a:t>berlarutlarut, maka </a:t>
            </a:r>
            <a:r>
              <a:rPr lang="id-ID" sz="2800" dirty="0"/>
              <a:t>masyarakat di daerah itu bisa </a:t>
            </a:r>
            <a:r>
              <a:rPr lang="id-ID" sz="2800" dirty="0" smtClean="0"/>
              <a:t>kehilangan </a:t>
            </a:r>
            <a:r>
              <a:rPr lang="sv-SE" sz="2800" dirty="0" smtClean="0"/>
              <a:t>kesabaran </a:t>
            </a:r>
            <a:r>
              <a:rPr lang="sv-SE" sz="2800" dirty="0"/>
              <a:t>dan bisa bertindak anarkistis</a:t>
            </a:r>
            <a:r>
              <a:rPr lang="sv-SE" sz="2800" dirty="0" smtClean="0"/>
              <a:t>.</a:t>
            </a:r>
            <a:r>
              <a:rPr lang="id-ID" sz="2800" dirty="0" smtClean="0"/>
              <a:t> </a:t>
            </a:r>
            <a:r>
              <a:rPr lang="id-ID" sz="2800" i="1" dirty="0" smtClean="0"/>
              <a:t>(</a:t>
            </a:r>
            <a:r>
              <a:rPr lang="id-ID" sz="2800" i="1" dirty="0"/>
              <a:t>klausa subordinatif + klausa subordinatif)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24326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0" y="598676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4)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Jika</a:t>
            </a:r>
            <a:r>
              <a:rPr lang="id-ID" sz="2400" dirty="0"/>
              <a:t> keadaan semacam itu dibiarkan </a:t>
            </a:r>
            <a:r>
              <a:rPr lang="id-ID" sz="2400" dirty="0" smtClean="0"/>
              <a:t>berlarut-larut,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maka</a:t>
            </a:r>
            <a:r>
              <a:rPr lang="id-ID" sz="2400" dirty="0" smtClean="0"/>
              <a:t> </a:t>
            </a:r>
            <a:r>
              <a:rPr lang="id-ID" sz="2400" dirty="0"/>
              <a:t>masyarakat di daerah itu bisa </a:t>
            </a:r>
            <a:r>
              <a:rPr lang="id-ID" sz="2400" dirty="0" smtClean="0"/>
              <a:t>kehilangan </a:t>
            </a:r>
            <a:r>
              <a:rPr lang="sv-SE" sz="2400" dirty="0" smtClean="0"/>
              <a:t>kesabaran </a:t>
            </a:r>
            <a:r>
              <a:rPr lang="sv-SE" sz="2400" dirty="0"/>
              <a:t>dan bisa bertindak anarkistis.</a:t>
            </a:r>
          </a:p>
          <a:p>
            <a:r>
              <a:rPr lang="id-ID" sz="2400" i="1" dirty="0"/>
              <a:t>(klausa subordinatif + klausa subordinatif)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Jika keadaan semacam itu dibiarkan </a:t>
            </a:r>
            <a:r>
              <a:rPr lang="id-ID" sz="2400" dirty="0" smtClean="0"/>
              <a:t>berlarut-larut, masyarakat </a:t>
            </a:r>
            <a:r>
              <a:rPr lang="id-ID" sz="2400" dirty="0"/>
              <a:t>di daerah itu bisa </a:t>
            </a:r>
            <a:r>
              <a:rPr lang="id-ID" sz="2400" dirty="0" smtClean="0"/>
              <a:t>kehilangan </a:t>
            </a:r>
            <a:r>
              <a:rPr lang="id-ID" sz="2400" dirty="0"/>
              <a:t>kesabaran dan bisa bertindak anarkhis. </a:t>
            </a:r>
            <a:r>
              <a:rPr lang="id-ID" sz="2400" i="1" dirty="0"/>
              <a:t>(</a:t>
            </a:r>
            <a:r>
              <a:rPr lang="id-ID" sz="2400" i="1" dirty="0" smtClean="0"/>
              <a:t>klausa subordinatif </a:t>
            </a:r>
            <a:r>
              <a:rPr lang="id-ID" sz="2400" i="1" dirty="0"/>
              <a:t>+ klausa </a:t>
            </a:r>
            <a:r>
              <a:rPr lang="id-ID" sz="2400" i="1" dirty="0" smtClean="0"/>
              <a:t>utama)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Masyarakat </a:t>
            </a:r>
            <a:r>
              <a:rPr lang="id-ID" sz="2400" dirty="0"/>
              <a:t>di daerah itu bisa kehilangan </a:t>
            </a:r>
            <a:r>
              <a:rPr lang="id-ID" sz="2400" dirty="0" smtClean="0"/>
              <a:t>kesabaran </a:t>
            </a:r>
            <a:r>
              <a:rPr lang="sv-SE" sz="2400" dirty="0" smtClean="0"/>
              <a:t>dan </a:t>
            </a:r>
            <a:r>
              <a:rPr lang="sv-SE" sz="2400" dirty="0"/>
              <a:t>bisa bertindak anarkistis jika </a:t>
            </a:r>
            <a:r>
              <a:rPr lang="sv-SE" sz="2400" dirty="0" smtClean="0"/>
              <a:t>keadaan</a:t>
            </a:r>
            <a:r>
              <a:rPr lang="id-ID" sz="2400" dirty="0" smtClean="0"/>
              <a:t> semacam </a:t>
            </a:r>
            <a:r>
              <a:rPr lang="id-ID" sz="2400" dirty="0"/>
              <a:t>itu dibiarkan berlarut-larut</a:t>
            </a:r>
            <a:r>
              <a:rPr lang="id-ID" sz="2400" dirty="0" smtClean="0"/>
              <a:t>. </a:t>
            </a:r>
            <a:r>
              <a:rPr lang="id-ID" sz="2400" i="1" dirty="0" smtClean="0"/>
              <a:t>(</a:t>
            </a:r>
            <a:r>
              <a:rPr lang="id-ID" sz="2400" i="1" dirty="0"/>
              <a:t>klausa utama + klausa subordinatif)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6405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5)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Kalau dahulu masalah itu segera diatasi, </a:t>
            </a:r>
            <a:r>
              <a:rPr lang="id-ID" sz="2800" dirty="0" smtClean="0"/>
              <a:t>maka pemerintah </a:t>
            </a:r>
            <a:r>
              <a:rPr lang="id-ID" sz="2800" dirty="0"/>
              <a:t>tidak akan repot seperti sekarang ini.</a:t>
            </a:r>
          </a:p>
          <a:p>
            <a:r>
              <a:rPr lang="id-ID" sz="2800" i="1" dirty="0"/>
              <a:t>(klausa subordinatif + klausa subordinatif)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36875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0" y="598676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5)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Kalau</a:t>
            </a:r>
            <a:r>
              <a:rPr lang="id-ID" sz="2400" dirty="0"/>
              <a:t> dahulu masalah itu segera diatasi,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maka</a:t>
            </a:r>
            <a:r>
              <a:rPr lang="id-ID" sz="2400" dirty="0" smtClean="0"/>
              <a:t> pemerintah </a:t>
            </a:r>
            <a:r>
              <a:rPr lang="id-ID" sz="2400" dirty="0"/>
              <a:t>tidak akan repot seperti sekarang ini.</a:t>
            </a:r>
          </a:p>
          <a:p>
            <a:r>
              <a:rPr lang="id-ID" sz="2400" i="1" dirty="0"/>
              <a:t>(klausa subordinatif + klausa subordinatif)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Kalau dahulu masalah itu segera diatasi, </a:t>
            </a:r>
            <a:r>
              <a:rPr lang="id-ID" sz="2400" dirty="0" smtClean="0"/>
              <a:t>pemerintah tidak </a:t>
            </a:r>
            <a:r>
              <a:rPr lang="id-ID" sz="2400" dirty="0"/>
              <a:t>akan repot seperti sekarang ini</a:t>
            </a:r>
            <a:r>
              <a:rPr lang="id-ID" sz="2400" dirty="0" smtClean="0"/>
              <a:t>. </a:t>
            </a:r>
            <a:r>
              <a:rPr lang="id-ID" sz="2400" i="1" dirty="0" smtClean="0"/>
              <a:t>(</a:t>
            </a:r>
            <a:r>
              <a:rPr lang="id-ID" sz="2400" i="1" dirty="0"/>
              <a:t>klausa subordinatif + klausa </a:t>
            </a:r>
            <a:r>
              <a:rPr lang="id-ID" sz="2400" i="1" dirty="0" smtClean="0"/>
              <a:t>utama)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Pemerintah </a:t>
            </a:r>
            <a:r>
              <a:rPr lang="id-ID" sz="2400" dirty="0"/>
              <a:t>tidak akan repot seperti sekarang </a:t>
            </a:r>
            <a:r>
              <a:rPr lang="id-ID" sz="2400" dirty="0" smtClean="0"/>
              <a:t>ini kalau </a:t>
            </a:r>
            <a:r>
              <a:rPr lang="id-ID" sz="2400" dirty="0"/>
              <a:t>dahulu masalah itu segera diatasi. </a:t>
            </a:r>
            <a:r>
              <a:rPr lang="id-ID" sz="2400" i="1" dirty="0"/>
              <a:t>(</a:t>
            </a:r>
            <a:r>
              <a:rPr lang="id-ID" sz="2400" i="1" dirty="0" smtClean="0"/>
              <a:t>klausa utama </a:t>
            </a:r>
            <a:r>
              <a:rPr lang="id-ID" sz="2400" i="1" dirty="0"/>
              <a:t>+ klausa subordinatif)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3303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Walaupun telah diberi ganti rugi, tetapi </a:t>
            </a:r>
            <a:r>
              <a:rPr lang="id-ID" sz="2800" dirty="0" smtClean="0"/>
              <a:t>masyarakat Desa </a:t>
            </a:r>
            <a:r>
              <a:rPr lang="id-ID" sz="2800" dirty="0"/>
              <a:t>Porong tetap menderita lahir </a:t>
            </a:r>
            <a:r>
              <a:rPr lang="id-ID" sz="2800" dirty="0" smtClean="0"/>
              <a:t>dan batin</a:t>
            </a:r>
            <a:r>
              <a:rPr lang="id-ID" sz="2800" dirty="0"/>
              <a:t>.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10910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0" y="598676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6)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Walaupun</a:t>
            </a:r>
            <a:r>
              <a:rPr lang="id-ID" sz="2400" dirty="0"/>
              <a:t> telah diberi ganti rugi,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tetapi</a:t>
            </a:r>
            <a:r>
              <a:rPr lang="id-ID" sz="2400" dirty="0"/>
              <a:t> </a:t>
            </a:r>
            <a:r>
              <a:rPr lang="id-ID" sz="2400" dirty="0" smtClean="0"/>
              <a:t>masyarakat Desa </a:t>
            </a:r>
            <a:r>
              <a:rPr lang="id-ID" sz="2400" dirty="0"/>
              <a:t>Porong tetap menderita lahir </a:t>
            </a:r>
            <a:r>
              <a:rPr lang="id-ID" sz="2400" dirty="0" smtClean="0"/>
              <a:t>dan batin</a:t>
            </a:r>
            <a:r>
              <a:rPr lang="id-ID" sz="2400" dirty="0"/>
              <a:t>.</a:t>
            </a:r>
            <a:endParaRPr lang="id-ID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Walaupun telah diberi ganti rugi, </a:t>
            </a:r>
            <a:r>
              <a:rPr lang="id-ID" sz="2400" dirty="0" smtClean="0"/>
              <a:t>masyarakat Desa </a:t>
            </a:r>
            <a:r>
              <a:rPr lang="id-ID" sz="2400" dirty="0"/>
              <a:t>Porong tetap menderita lahir dan batin</a:t>
            </a:r>
            <a:r>
              <a:rPr lang="id-ID" sz="2400" dirty="0" smtClean="0"/>
              <a:t>. </a:t>
            </a:r>
            <a:r>
              <a:rPr lang="id-ID" sz="2400" i="1" dirty="0" smtClean="0"/>
              <a:t>(</a:t>
            </a:r>
            <a:r>
              <a:rPr lang="id-ID" sz="2400" i="1" dirty="0"/>
              <a:t>klausa subordinatif + klausa </a:t>
            </a:r>
            <a:r>
              <a:rPr lang="id-ID" sz="2400" i="1" dirty="0" smtClean="0"/>
              <a:t>utama)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Masyarakat </a:t>
            </a:r>
            <a:r>
              <a:rPr lang="id-ID" sz="2400" dirty="0"/>
              <a:t>Desa Porong tetap menderita </a:t>
            </a:r>
            <a:r>
              <a:rPr lang="id-ID" sz="2400" dirty="0" smtClean="0"/>
              <a:t>lahir </a:t>
            </a:r>
            <a:r>
              <a:rPr lang="it-IT" sz="2400" dirty="0" smtClean="0"/>
              <a:t>dan </a:t>
            </a:r>
            <a:r>
              <a:rPr lang="it-IT" sz="2400" dirty="0"/>
              <a:t>batin walaupun telah diberi ganti rugi</a:t>
            </a:r>
            <a:r>
              <a:rPr lang="it-IT" sz="2400" dirty="0" smtClean="0"/>
              <a:t>.</a:t>
            </a:r>
            <a:r>
              <a:rPr lang="id-ID" sz="2400" dirty="0" smtClean="0"/>
              <a:t> </a:t>
            </a:r>
            <a:r>
              <a:rPr lang="id-ID" sz="2400" i="1" dirty="0" smtClean="0"/>
              <a:t>(</a:t>
            </a:r>
            <a:r>
              <a:rPr lang="id-ID" sz="2400" i="1" dirty="0"/>
              <a:t>klausa utama + klausa subordinatif)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4851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7)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/>
              <a:t>Menurut rencana, pelatihan karyawan akan </a:t>
            </a:r>
            <a:r>
              <a:rPr lang="fi-FI" sz="2800" dirty="0" smtClean="0"/>
              <a:t>dilaksanakan</a:t>
            </a:r>
            <a:r>
              <a:rPr lang="id-ID" sz="2800" dirty="0" smtClean="0"/>
              <a:t> bulan </a:t>
            </a:r>
            <a:r>
              <a:rPr lang="id-ID" sz="2800" dirty="0"/>
              <a:t>ini, tetapi karena </a:t>
            </a:r>
            <a:r>
              <a:rPr lang="id-ID" sz="2800" dirty="0" smtClean="0"/>
              <a:t>presiden </a:t>
            </a:r>
            <a:r>
              <a:rPr lang="sv-SE" sz="2800" dirty="0" smtClean="0"/>
              <a:t>direksi </a:t>
            </a:r>
            <a:r>
              <a:rPr lang="sv-SE" sz="2800" dirty="0"/>
              <a:t>sedang bertugas ke luar negeri, </a:t>
            </a:r>
            <a:r>
              <a:rPr lang="sv-SE" sz="2800" dirty="0" smtClean="0"/>
              <a:t>maka</a:t>
            </a:r>
            <a:r>
              <a:rPr lang="id-ID" sz="2800" dirty="0" smtClean="0"/>
              <a:t> </a:t>
            </a:r>
            <a:r>
              <a:rPr lang="es-ES" sz="2800" dirty="0" err="1" smtClean="0"/>
              <a:t>diundur</a:t>
            </a:r>
            <a:r>
              <a:rPr lang="es-ES" sz="2800" dirty="0" smtClean="0"/>
              <a:t> </a:t>
            </a:r>
            <a:r>
              <a:rPr lang="es-ES" sz="2800" dirty="0"/>
              <a:t>pada </a:t>
            </a:r>
            <a:r>
              <a:rPr lang="es-ES" sz="2800" dirty="0" err="1"/>
              <a:t>pertengahan</a:t>
            </a:r>
            <a:r>
              <a:rPr lang="es-ES" sz="2800" dirty="0"/>
              <a:t> </a:t>
            </a:r>
            <a:r>
              <a:rPr lang="es-ES" sz="2800" dirty="0" err="1"/>
              <a:t>bulan</a:t>
            </a:r>
            <a:r>
              <a:rPr lang="es-ES" sz="2800" dirty="0"/>
              <a:t> </a:t>
            </a:r>
            <a:r>
              <a:rPr lang="es-ES" sz="2800" dirty="0" err="1"/>
              <a:t>depan</a:t>
            </a:r>
            <a:r>
              <a:rPr lang="es-ES" sz="2800" dirty="0"/>
              <a:t>.</a:t>
            </a:r>
          </a:p>
          <a:p>
            <a:r>
              <a:rPr lang="id-ID" sz="2800" i="1" dirty="0"/>
              <a:t>(K-S-P-K + tetapi + K {Konj-S-P-K} + K {Konj-P-K})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403386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0" y="156002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Kejelasan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7)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50800" y="769204"/>
            <a:ext cx="1211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/>
              <a:t>Menurut rencana, pelatihan karyawan akan </a:t>
            </a:r>
            <a:r>
              <a:rPr lang="fi-FI" sz="2400" dirty="0" smtClean="0"/>
              <a:t>dilaksanakan</a:t>
            </a:r>
            <a:r>
              <a:rPr lang="id-ID" sz="2400" dirty="0" smtClean="0"/>
              <a:t> bulan </a:t>
            </a:r>
            <a:r>
              <a:rPr lang="id-ID" sz="2400" dirty="0"/>
              <a:t>ini,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tetapi</a:t>
            </a:r>
            <a:r>
              <a:rPr lang="id-ID" sz="2400" dirty="0"/>
              <a:t> karena </a:t>
            </a:r>
            <a:r>
              <a:rPr lang="id-ID" sz="2400" dirty="0" smtClean="0"/>
              <a:t>presiden </a:t>
            </a:r>
            <a:r>
              <a:rPr lang="sv-SE" sz="2400" dirty="0" smtClean="0"/>
              <a:t>direksi </a:t>
            </a:r>
            <a:r>
              <a:rPr lang="sv-SE" sz="2400" dirty="0"/>
              <a:t>sedang bertugas ke luar negeri, </a:t>
            </a:r>
            <a:r>
              <a:rPr lang="sv-SE" sz="2400" dirty="0" smtClean="0">
                <a:solidFill>
                  <a:schemeClr val="accent6">
                    <a:lumMod val="75000"/>
                  </a:schemeClr>
                </a:solidFill>
              </a:rPr>
              <a:t>maka</a:t>
            </a:r>
            <a:r>
              <a:rPr lang="id-ID" sz="2400" dirty="0" smtClean="0"/>
              <a:t> </a:t>
            </a:r>
            <a:r>
              <a:rPr lang="es-ES" sz="2400" dirty="0" err="1" smtClean="0"/>
              <a:t>diundur</a:t>
            </a:r>
            <a:r>
              <a:rPr lang="es-ES" sz="2400" dirty="0" smtClean="0"/>
              <a:t> </a:t>
            </a:r>
            <a:r>
              <a:rPr lang="es-ES" sz="2400" dirty="0"/>
              <a:t>pada </a:t>
            </a:r>
            <a:r>
              <a:rPr lang="es-ES" sz="2400" dirty="0" err="1"/>
              <a:t>pertengahan</a:t>
            </a:r>
            <a:r>
              <a:rPr lang="es-ES" sz="2400" dirty="0"/>
              <a:t> </a:t>
            </a:r>
            <a:r>
              <a:rPr lang="es-ES" sz="2400" dirty="0" err="1"/>
              <a:t>bulan</a:t>
            </a:r>
            <a:r>
              <a:rPr lang="es-ES" sz="2400" dirty="0"/>
              <a:t> </a:t>
            </a:r>
            <a:r>
              <a:rPr lang="es-ES" sz="2400" dirty="0" err="1"/>
              <a:t>depan</a:t>
            </a:r>
            <a:r>
              <a:rPr lang="es-ES" sz="2400" dirty="0" smtClean="0"/>
              <a:t>.</a:t>
            </a:r>
            <a:r>
              <a:rPr lang="id-ID" sz="2400" dirty="0" smtClean="0"/>
              <a:t> </a:t>
            </a:r>
            <a:r>
              <a:rPr lang="id-ID" sz="2400" i="1" dirty="0" smtClean="0"/>
              <a:t>(</a:t>
            </a:r>
            <a:r>
              <a:rPr lang="id-ID" sz="2400" i="1" dirty="0"/>
              <a:t>K-S-P-K + tetapi + K {Konj-S-P-K} + K {Konj-P-K})</a:t>
            </a:r>
          </a:p>
        </p:txBody>
      </p:sp>
      <p:sp>
        <p:nvSpPr>
          <p:cNvPr id="4" name="Rectangle 3"/>
          <p:cNvSpPr/>
          <p:nvPr/>
        </p:nvSpPr>
        <p:spPr>
          <a:xfrm>
            <a:off x="50800" y="2298680"/>
            <a:ext cx="11912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400" dirty="0"/>
              <a:t>Menurut rencana, pelatihan karyawan akan </a:t>
            </a:r>
            <a:r>
              <a:rPr lang="fi-FI" sz="2400" dirty="0" smtClean="0"/>
              <a:t>dilaksanakan</a:t>
            </a:r>
            <a:r>
              <a:rPr lang="id-ID" sz="2400" dirty="0" smtClean="0"/>
              <a:t> </a:t>
            </a:r>
            <a:r>
              <a:rPr lang="fi-FI" sz="2400" dirty="0" smtClean="0"/>
              <a:t>bulan </a:t>
            </a:r>
            <a:r>
              <a:rPr lang="fi-FI" sz="2400" dirty="0"/>
              <a:t>ini, tetapi pelatihan </a:t>
            </a:r>
            <a:r>
              <a:rPr lang="fi-FI" sz="2400" dirty="0" smtClean="0"/>
              <a:t>tersebut</a:t>
            </a:r>
            <a:r>
              <a:rPr lang="id-ID" sz="2400" dirty="0" smtClean="0"/>
              <a:t> diundur </a:t>
            </a:r>
            <a:r>
              <a:rPr lang="id-ID" sz="2400" dirty="0"/>
              <a:t>pada pertengahan bulan depan </a:t>
            </a:r>
            <a:r>
              <a:rPr lang="id-ID" sz="2400" dirty="0" smtClean="0"/>
              <a:t>karena </a:t>
            </a:r>
            <a:r>
              <a:rPr lang="sv-SE" sz="2400" dirty="0" smtClean="0"/>
              <a:t>presiden </a:t>
            </a:r>
            <a:r>
              <a:rPr lang="sv-SE" sz="2400" dirty="0"/>
              <a:t>direksi sedang bertugas ke luar negeri</a:t>
            </a:r>
            <a:r>
              <a:rPr lang="sv-SE" sz="2400" dirty="0" smtClean="0"/>
              <a:t>.</a:t>
            </a:r>
            <a:r>
              <a:rPr lang="id-ID" sz="2400" dirty="0" smtClean="0"/>
              <a:t> </a:t>
            </a:r>
            <a:r>
              <a:rPr lang="id-ID" sz="2400" i="1" dirty="0" smtClean="0"/>
              <a:t>(</a:t>
            </a:r>
            <a:r>
              <a:rPr lang="id-ID" sz="2400" i="1" dirty="0"/>
              <a:t>K-S-P-K + tetapi + S-P-K-K {Konj-S-P-K</a:t>
            </a:r>
            <a:r>
              <a:rPr lang="id-ID" sz="2400" i="1" dirty="0" smtClean="0"/>
              <a:t>}).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Menurut </a:t>
            </a:r>
            <a:r>
              <a:rPr lang="fi-FI" sz="2400" dirty="0"/>
              <a:t>rencana, pelatihan karyawan akan </a:t>
            </a:r>
            <a:r>
              <a:rPr lang="fi-FI" sz="2400" dirty="0" smtClean="0"/>
              <a:t>dilaksanakan</a:t>
            </a:r>
            <a:r>
              <a:rPr lang="id-ID" sz="2400" dirty="0" smtClean="0"/>
              <a:t> bulan </a:t>
            </a:r>
            <a:r>
              <a:rPr lang="id-ID" sz="2400" dirty="0"/>
              <a:t>ini, tetapi karena </a:t>
            </a:r>
            <a:r>
              <a:rPr lang="id-ID" sz="2400" dirty="0" smtClean="0"/>
              <a:t>presiden </a:t>
            </a:r>
            <a:r>
              <a:rPr lang="sv-SE" sz="2400" dirty="0" smtClean="0"/>
              <a:t>direksi </a:t>
            </a:r>
            <a:r>
              <a:rPr lang="sv-SE" sz="2400" dirty="0"/>
              <a:t>sedang bertugas ke luar negeri, </a:t>
            </a:r>
            <a:r>
              <a:rPr lang="sv-SE" sz="2400" dirty="0" smtClean="0"/>
              <a:t>pelatihan</a:t>
            </a:r>
            <a:r>
              <a:rPr lang="id-ID" sz="2400" dirty="0" smtClean="0"/>
              <a:t> </a:t>
            </a:r>
            <a:r>
              <a:rPr lang="es-ES" sz="2400" dirty="0" err="1" smtClean="0"/>
              <a:t>itu</a:t>
            </a:r>
            <a:r>
              <a:rPr lang="es-ES" sz="2400" dirty="0" smtClean="0"/>
              <a:t> </a:t>
            </a:r>
            <a:r>
              <a:rPr lang="es-ES" sz="2400" dirty="0" err="1"/>
              <a:t>diundur</a:t>
            </a:r>
            <a:r>
              <a:rPr lang="es-ES" sz="2400" dirty="0"/>
              <a:t> pada </a:t>
            </a:r>
            <a:r>
              <a:rPr lang="es-ES" sz="2400" dirty="0" err="1"/>
              <a:t>pertengahan</a:t>
            </a:r>
            <a:r>
              <a:rPr lang="es-ES" sz="2400" dirty="0"/>
              <a:t> </a:t>
            </a:r>
            <a:r>
              <a:rPr lang="es-ES" sz="2400" dirty="0" err="1"/>
              <a:t>bulan</a:t>
            </a:r>
            <a:r>
              <a:rPr lang="es-ES" sz="2400" dirty="0"/>
              <a:t> </a:t>
            </a:r>
            <a:r>
              <a:rPr lang="es-ES" sz="2400" dirty="0" err="1"/>
              <a:t>depan</a:t>
            </a:r>
            <a:r>
              <a:rPr lang="es-ES" sz="2400" dirty="0" smtClean="0"/>
              <a:t>.</a:t>
            </a:r>
            <a:r>
              <a:rPr lang="id-ID" sz="2400" dirty="0" smtClean="0"/>
              <a:t> </a:t>
            </a:r>
            <a:r>
              <a:rPr lang="id-ID" sz="2400" i="1" dirty="0" smtClean="0"/>
              <a:t>(</a:t>
            </a:r>
            <a:r>
              <a:rPr lang="id-ID" sz="2400" i="1" dirty="0"/>
              <a:t>K-S-P-K + tetapi + K{Konj-S-P-K}-</a:t>
            </a:r>
            <a:r>
              <a:rPr lang="id-ID" sz="2400" i="1" dirty="0" smtClean="0"/>
              <a:t>S-P-K)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Pelatihan </a:t>
            </a:r>
            <a:r>
              <a:rPr lang="fi-FI" sz="2400" dirty="0"/>
              <a:t>karyawan akan dilaksanakan bulan </a:t>
            </a:r>
            <a:r>
              <a:rPr lang="fi-FI" sz="2400" dirty="0" smtClean="0"/>
              <a:t>ini</a:t>
            </a:r>
            <a:r>
              <a:rPr lang="id-ID" sz="2400" dirty="0" smtClean="0"/>
              <a:t> menurut </a:t>
            </a:r>
            <a:r>
              <a:rPr lang="id-ID" sz="2400" dirty="0"/>
              <a:t>rencana, tetapi (pelatihan tersebut) </a:t>
            </a:r>
            <a:r>
              <a:rPr lang="id-ID" sz="2400" dirty="0" smtClean="0"/>
              <a:t>diundur pada </a:t>
            </a:r>
            <a:r>
              <a:rPr lang="id-ID" sz="2400" dirty="0"/>
              <a:t>pertengahan bulan depan </a:t>
            </a:r>
            <a:r>
              <a:rPr lang="id-ID" sz="2400" dirty="0" smtClean="0"/>
              <a:t>karena </a:t>
            </a:r>
            <a:r>
              <a:rPr lang="sv-SE" sz="2400" dirty="0" smtClean="0"/>
              <a:t>presiden </a:t>
            </a:r>
            <a:r>
              <a:rPr lang="sv-SE" sz="2400" dirty="0"/>
              <a:t>direksi sedang bertugas ke luar negeri</a:t>
            </a:r>
            <a:r>
              <a:rPr lang="sv-SE" sz="2400" dirty="0" smtClean="0"/>
              <a:t>.</a:t>
            </a:r>
            <a:r>
              <a:rPr lang="id-ID" sz="2400" dirty="0" smtClean="0"/>
              <a:t> </a:t>
            </a:r>
            <a:r>
              <a:rPr lang="id-ID" sz="2400" i="1" dirty="0" smtClean="0"/>
              <a:t>(</a:t>
            </a:r>
            <a:r>
              <a:rPr lang="id-ID" sz="2400" i="1" dirty="0"/>
              <a:t>S-P-K-K + tetapi + (S)-P-K-K {Konj-S-P-K}).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28712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 Sifat Kehematan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397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Ciri Kalimat Efektif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803160"/>
              </p:ext>
            </p:extLst>
          </p:nvPr>
        </p:nvGraphicFramePr>
        <p:xfrm>
          <a:off x="609600" y="1447800"/>
          <a:ext cx="10972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92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Kehematan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Pemberian penghargaan dapat diberikan </a:t>
            </a:r>
            <a:r>
              <a:rPr lang="id-ID" sz="2800" dirty="0" smtClean="0"/>
              <a:t>dalam </a:t>
            </a:r>
            <a:r>
              <a:rPr lang="fi-FI" sz="2800" dirty="0" smtClean="0"/>
              <a:t>bentuk </a:t>
            </a:r>
            <a:r>
              <a:rPr lang="fi-FI" sz="2800" dirty="0"/>
              <a:t>tanda jasa, kenaikan pangkat </a:t>
            </a:r>
            <a:r>
              <a:rPr lang="fi-FI" sz="2800" dirty="0" smtClean="0"/>
              <a:t>istimewa,</a:t>
            </a:r>
            <a:r>
              <a:rPr lang="id-ID" sz="2800" dirty="0" smtClean="0"/>
              <a:t> uang</a:t>
            </a:r>
            <a:r>
              <a:rPr lang="id-ID" sz="2800" dirty="0"/>
              <a:t>, piagam, dan/atau bentuk </a:t>
            </a:r>
            <a:r>
              <a:rPr lang="id-ID" sz="2800" dirty="0" smtClean="0"/>
              <a:t>penghargaan lain</a:t>
            </a:r>
            <a:r>
              <a:rPr lang="id-ID" sz="2800" dirty="0"/>
              <a:t>.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14660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0" y="598676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Kehematan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1)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Pemberian</a:t>
            </a:r>
            <a:r>
              <a:rPr lang="id-ID" sz="2400" dirty="0"/>
              <a:t> penghargaan dapat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diberikan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id-ID" sz="2400" dirty="0" smtClean="0"/>
              <a:t> </a:t>
            </a:r>
            <a:r>
              <a:rPr lang="fi-FI" sz="2400" dirty="0" smtClean="0"/>
              <a:t>bentuk </a:t>
            </a:r>
            <a:r>
              <a:rPr lang="fi-FI" sz="2400" dirty="0"/>
              <a:t>tanda jasa, kenaikan pangkat </a:t>
            </a:r>
            <a:r>
              <a:rPr lang="fi-FI" sz="2400" dirty="0" smtClean="0"/>
              <a:t>istimewa,</a:t>
            </a:r>
            <a:r>
              <a:rPr lang="id-ID" sz="2400" dirty="0" smtClean="0"/>
              <a:t> uang</a:t>
            </a:r>
            <a:r>
              <a:rPr lang="id-ID" sz="2400" dirty="0"/>
              <a:t>, piagam, dan/atau bentuk </a:t>
            </a:r>
            <a:r>
              <a:rPr lang="id-ID" sz="2400" dirty="0" smtClean="0"/>
              <a:t>penghargaan lain</a:t>
            </a:r>
            <a:r>
              <a:rPr lang="id-ID" sz="2400" dirty="0"/>
              <a:t>.</a:t>
            </a:r>
            <a:endParaRPr lang="id-ID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Pemberian penghargaan dapat berbentuk </a:t>
            </a:r>
            <a:r>
              <a:rPr lang="id-ID" sz="2400" dirty="0" smtClean="0"/>
              <a:t>tanda jasa</a:t>
            </a:r>
            <a:r>
              <a:rPr lang="id-ID" sz="2400" dirty="0"/>
              <a:t>, kenaikan pangkat istimewa, uang, </a:t>
            </a:r>
            <a:r>
              <a:rPr lang="id-ID" sz="2400" dirty="0" smtClean="0"/>
              <a:t>piagam, dan/atau </a:t>
            </a:r>
            <a:r>
              <a:rPr lang="id-ID" sz="2400" dirty="0"/>
              <a:t>bentuk penghargaan </a:t>
            </a:r>
            <a:r>
              <a:rPr lang="id-ID" sz="2400" dirty="0" smtClean="0"/>
              <a:t>lain.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Penghargaan </a:t>
            </a:r>
            <a:r>
              <a:rPr lang="id-ID" sz="2400" dirty="0"/>
              <a:t>dapat diberikan dalam </a:t>
            </a:r>
            <a:r>
              <a:rPr lang="id-ID" sz="2400" dirty="0" smtClean="0"/>
              <a:t>bentuk </a:t>
            </a:r>
            <a:r>
              <a:rPr lang="fi-FI" sz="2400" dirty="0" smtClean="0"/>
              <a:t>tanda </a:t>
            </a:r>
            <a:r>
              <a:rPr lang="fi-FI" sz="2400" dirty="0"/>
              <a:t>jasa, kenaikan pangkat istimewa, </a:t>
            </a:r>
            <a:r>
              <a:rPr lang="fi-FI" sz="2400" dirty="0" smtClean="0"/>
              <a:t>uang,</a:t>
            </a:r>
            <a:r>
              <a:rPr lang="id-ID" sz="2400" dirty="0" smtClean="0"/>
              <a:t> piagam</a:t>
            </a:r>
            <a:r>
              <a:rPr lang="id-ID" sz="2400" dirty="0"/>
              <a:t>, dan/atau bentuk penghargaan lain.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11031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Kehematan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2)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Gaji karyawan yang telah diangkat oleh </a:t>
            </a:r>
            <a:r>
              <a:rPr lang="id-ID" sz="2800" dirty="0" smtClean="0"/>
              <a:t>yayasan digaji </a:t>
            </a:r>
            <a:r>
              <a:rPr lang="id-ID" sz="2800" dirty="0"/>
              <a:t>berdasarkan perjanjian kerja yang </a:t>
            </a:r>
            <a:r>
              <a:rPr lang="id-ID" sz="2800" dirty="0" smtClean="0"/>
              <a:t>telah ditandatangani </a:t>
            </a:r>
            <a:r>
              <a:rPr lang="id-ID" sz="2800" dirty="0"/>
              <a:t>sebelumnya.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37865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0" y="598676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Kehematan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2)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Gaji</a:t>
            </a:r>
            <a:r>
              <a:rPr lang="id-ID" sz="2400" dirty="0"/>
              <a:t> karyawan yang telah diangkat oleh </a:t>
            </a:r>
            <a:r>
              <a:rPr lang="id-ID" sz="2400" dirty="0" smtClean="0"/>
              <a:t>yayasan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digaji</a:t>
            </a:r>
            <a:r>
              <a:rPr lang="id-ID" sz="2400" dirty="0" smtClean="0"/>
              <a:t> </a:t>
            </a:r>
            <a:r>
              <a:rPr lang="id-ID" sz="2400" dirty="0"/>
              <a:t>berdasarkan perjanjian kerja yang </a:t>
            </a:r>
            <a:r>
              <a:rPr lang="id-ID" sz="2400" dirty="0" smtClean="0"/>
              <a:t>telah ditandatangani </a:t>
            </a:r>
            <a:r>
              <a:rPr lang="id-ID" sz="2400" dirty="0"/>
              <a:t>sebelumnya.</a:t>
            </a:r>
            <a:endParaRPr lang="id-ID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Gaji karyawan yang telah diangkat oleh </a:t>
            </a:r>
            <a:r>
              <a:rPr lang="id-ID" sz="2400" dirty="0" smtClean="0"/>
              <a:t>yayasan dibayarkan </a:t>
            </a:r>
            <a:r>
              <a:rPr lang="id-ID" sz="2400" dirty="0"/>
              <a:t>berdasarkan perjanjian kerja </a:t>
            </a:r>
            <a:r>
              <a:rPr lang="id-ID" sz="2400" dirty="0" smtClean="0"/>
              <a:t>yang telah </a:t>
            </a:r>
            <a:r>
              <a:rPr lang="id-ID" sz="2400" dirty="0"/>
              <a:t>ditandatangani </a:t>
            </a:r>
            <a:r>
              <a:rPr lang="id-ID" sz="2400" dirty="0" smtClean="0"/>
              <a:t>sebelumnya.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Karyawan </a:t>
            </a:r>
            <a:r>
              <a:rPr lang="id-ID" sz="2400" dirty="0"/>
              <a:t>yang telah diangkat oleh </a:t>
            </a:r>
            <a:r>
              <a:rPr lang="id-ID" sz="2400" dirty="0" smtClean="0"/>
              <a:t>yayasan digaji </a:t>
            </a:r>
            <a:r>
              <a:rPr lang="id-ID" sz="2400" dirty="0"/>
              <a:t>berdasarkan perjanjian kerja yang </a:t>
            </a:r>
            <a:r>
              <a:rPr lang="id-ID" sz="2400" dirty="0" smtClean="0"/>
              <a:t>telah ditandatangani </a:t>
            </a:r>
            <a:r>
              <a:rPr lang="id-ID" sz="2400" dirty="0"/>
              <a:t>sebelumnya.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6517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Kehematan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3)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Berdasarkan penjelasan sebagaimana tersebut </a:t>
            </a:r>
            <a:r>
              <a:rPr lang="id-ID" sz="2800" dirty="0" smtClean="0"/>
              <a:t>di atas</a:t>
            </a:r>
            <a:r>
              <a:rPr lang="id-ID" sz="2800" dirty="0"/>
              <a:t>, penelitian ini ingin mengungkapkan </a:t>
            </a:r>
            <a:r>
              <a:rPr lang="id-ID" sz="2800" dirty="0" smtClean="0"/>
              <a:t>beberapa temuan-temuan </a:t>
            </a:r>
            <a:r>
              <a:rPr lang="id-ID" sz="2800" dirty="0"/>
              <a:t>sebagai </a:t>
            </a:r>
            <a:r>
              <a:rPr lang="id-ID" sz="2800" dirty="0" smtClean="0"/>
              <a:t>berikut: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37045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0" y="598676"/>
            <a:ext cx="54102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Kehematan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3)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Berdasarkan penjelasan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sebagaimana</a:t>
            </a:r>
            <a:r>
              <a:rPr lang="id-ID" sz="2400" dirty="0"/>
              <a:t>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tersebut</a:t>
            </a:r>
            <a:r>
              <a:rPr lang="id-ID" sz="2400" dirty="0"/>
              <a:t>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di atas</a:t>
            </a:r>
            <a:r>
              <a:rPr lang="id-ID" sz="2400" dirty="0"/>
              <a:t>, penelitian ini ingin mengungkapkan </a:t>
            </a:r>
            <a:r>
              <a:rPr lang="id-ID" sz="2400" dirty="0" smtClean="0"/>
              <a:t>beberapa temuan-temuan </a:t>
            </a:r>
            <a:r>
              <a:rPr lang="id-ID" sz="2400" dirty="0"/>
              <a:t>sebagai berikut</a:t>
            </a:r>
            <a:endParaRPr lang="id-ID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Berdasarkan penjelasan tersebut, penelitian </a:t>
            </a:r>
            <a:r>
              <a:rPr lang="id-ID" sz="2400" dirty="0" smtClean="0"/>
              <a:t>ini ingin </a:t>
            </a:r>
            <a:r>
              <a:rPr lang="id-ID" sz="2400" dirty="0"/>
              <a:t>mengungkapkan beberapa temuan, </a:t>
            </a:r>
            <a:r>
              <a:rPr lang="id-ID" sz="2400" dirty="0" smtClean="0"/>
              <a:t>yaitu sebagai berikut.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Berdasarkan </a:t>
            </a:r>
            <a:r>
              <a:rPr lang="id-ID" sz="2400" dirty="0"/>
              <a:t>penjelasan di atas, penelitian </a:t>
            </a:r>
            <a:r>
              <a:rPr lang="id-ID" sz="2400" dirty="0" smtClean="0"/>
              <a:t>ini ingin </a:t>
            </a:r>
            <a:r>
              <a:rPr lang="id-ID" sz="2400" dirty="0"/>
              <a:t>mengungkapkan temuan-temuan </a:t>
            </a:r>
            <a:r>
              <a:rPr lang="id-ID" sz="2400" dirty="0" smtClean="0"/>
              <a:t>sebagai berikut.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Berdasarkan </a:t>
            </a:r>
            <a:r>
              <a:rPr lang="id-ID" sz="2400" dirty="0"/>
              <a:t>penjelasan di atas, penelitian </a:t>
            </a:r>
            <a:r>
              <a:rPr lang="id-ID" sz="2400" dirty="0" smtClean="0"/>
              <a:t>ini ingin </a:t>
            </a:r>
            <a:r>
              <a:rPr lang="id-ID" sz="2400" dirty="0"/>
              <a:t>mengungkapkan beberapa temuan berikut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35119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 Sifat Kesejajaran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216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Kesejajaran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Buku itu dibuat oleh Badan Bahasa dan </a:t>
            </a:r>
            <a:r>
              <a:rPr lang="id-ID" sz="2800" dirty="0" smtClean="0"/>
              <a:t>Gramedia </a:t>
            </a:r>
            <a:r>
              <a:rPr lang="nl-NL" sz="2800" dirty="0" smtClean="0"/>
              <a:t>yang </a:t>
            </a:r>
            <a:r>
              <a:rPr lang="nl-NL" sz="2800" dirty="0"/>
              <a:t>menerbitkannya. (S-P dan P-S)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280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598676"/>
            <a:ext cx="56134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Kesejajaran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Buku itu dibuat oleh Badan Bahasa dan </a:t>
            </a:r>
            <a:r>
              <a:rPr lang="id-ID" sz="2400" dirty="0" smtClean="0"/>
              <a:t>Gramedia </a:t>
            </a:r>
            <a:r>
              <a:rPr lang="nl-NL" sz="2400" dirty="0" smtClean="0"/>
              <a:t>yang </a:t>
            </a:r>
            <a:r>
              <a:rPr lang="nl-NL" sz="2400" dirty="0"/>
              <a:t>menerbitkannya. </a:t>
            </a:r>
            <a:r>
              <a:rPr lang="nl-NL" sz="2400" i="1" dirty="0"/>
              <a:t>(S-P dan P-S)</a:t>
            </a:r>
            <a:endParaRPr lang="id-ID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Buku itu dibuat oleh Badan Bahasa dan </a:t>
            </a:r>
            <a:r>
              <a:rPr lang="id-ID" sz="2400" dirty="0" smtClean="0"/>
              <a:t>diterbitkan oleh </a:t>
            </a:r>
            <a:r>
              <a:rPr lang="id-ID" sz="2400" dirty="0"/>
              <a:t>Gramedia. (S-P-Pel dan </a:t>
            </a:r>
            <a:r>
              <a:rPr lang="id-ID" sz="2400" dirty="0" smtClean="0"/>
              <a:t>S-P-Pel)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Badan </a:t>
            </a:r>
            <a:r>
              <a:rPr lang="id-ID" sz="2400" dirty="0"/>
              <a:t>Bahasa yang membuat buku itu dan </a:t>
            </a:r>
            <a:r>
              <a:rPr lang="id-ID" sz="2400" dirty="0" smtClean="0"/>
              <a:t>Gramedia </a:t>
            </a:r>
            <a:r>
              <a:rPr lang="nl-NL" sz="2400" dirty="0" smtClean="0"/>
              <a:t>yang </a:t>
            </a:r>
            <a:r>
              <a:rPr lang="nl-NL" sz="2400" dirty="0"/>
              <a:t>menerbitkannya. (P-S dan </a:t>
            </a:r>
            <a:r>
              <a:rPr lang="nl-NL" sz="2400" dirty="0" smtClean="0"/>
              <a:t>P-S)</a:t>
            </a:r>
            <a:endParaRPr lang="id-ID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Yang </a:t>
            </a:r>
            <a:r>
              <a:rPr lang="id-ID" sz="2400" dirty="0"/>
              <a:t>membuat buku itu Badan Bahasa dan </a:t>
            </a:r>
            <a:r>
              <a:rPr lang="id-ID" sz="2400" dirty="0" smtClean="0"/>
              <a:t>yang </a:t>
            </a:r>
            <a:r>
              <a:rPr lang="nl-NL" sz="2400" dirty="0" smtClean="0"/>
              <a:t>menerbitkannya </a:t>
            </a:r>
            <a:r>
              <a:rPr lang="nl-NL" sz="2400" dirty="0"/>
              <a:t>Gramedia. (S-P dan S-P)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23923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Kesejajaran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2)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Tugas tersebut dilakukan dalam </a:t>
            </a:r>
            <a:r>
              <a:rPr lang="id-ID" sz="2800" dirty="0" smtClean="0"/>
              <a:t>rangka peningkatan </a:t>
            </a:r>
            <a:r>
              <a:rPr lang="id-ID" sz="2800" dirty="0"/>
              <a:t>keberterimaan produk </a:t>
            </a:r>
            <a:r>
              <a:rPr lang="id-ID" sz="2800" dirty="0" smtClean="0"/>
              <a:t>nasional, mendorong </a:t>
            </a:r>
            <a:r>
              <a:rPr lang="id-ID" sz="2800" dirty="0"/>
              <a:t>produktivitas dan daya guna </a:t>
            </a:r>
            <a:r>
              <a:rPr lang="id-ID" sz="2800" dirty="0" smtClean="0"/>
              <a:t>produksi, serta </a:t>
            </a:r>
            <a:r>
              <a:rPr lang="id-ID" sz="2800" dirty="0"/>
              <a:t>menjamin mutu barang dan </a:t>
            </a:r>
            <a:r>
              <a:rPr lang="id-ID" sz="2800" dirty="0" smtClean="0"/>
              <a:t>jasa sehingga </a:t>
            </a:r>
            <a:r>
              <a:rPr lang="id-ID" sz="2800" dirty="0"/>
              <a:t>meningkatkan daya saing.</a:t>
            </a:r>
          </a:p>
          <a:p>
            <a:r>
              <a:rPr lang="id-ID" sz="2800" i="1" dirty="0"/>
              <a:t>(S-P-K{FPrep + FN, + FV, + konj + FV})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3124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 Sifat Kelugasan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155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598676"/>
            <a:ext cx="5613400" cy="4572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Kesejajaran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(Contoh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2)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226403"/>
            <a:ext cx="1211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Tugas tersebut dilakukan dalam rangka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peningkatan</a:t>
            </a:r>
            <a:r>
              <a:rPr lang="id-ID" sz="2400" dirty="0"/>
              <a:t> keberterimaan produk nasional, mendorong produktivitas dan daya guna produksi, serta menjamin mutu barang dan jasa sehingga meningkatkan daya saing.</a:t>
            </a:r>
          </a:p>
          <a:p>
            <a:r>
              <a:rPr lang="id-ID" sz="2400" i="1" dirty="0"/>
              <a:t>(S-P-K{FPrep + FN, + FV, + konj + FV})</a:t>
            </a:r>
            <a:endParaRPr lang="id-ID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2855655"/>
            <a:ext cx="1051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Tugas tersebut dilakukan dalam rangka </a:t>
            </a:r>
            <a:r>
              <a:rPr lang="id-ID" sz="2400" dirty="0" smtClean="0"/>
              <a:t>meningkatkan keberterimaan </a:t>
            </a:r>
            <a:r>
              <a:rPr lang="id-ID" sz="2400" dirty="0"/>
              <a:t>produk nasional, </a:t>
            </a:r>
            <a:r>
              <a:rPr lang="id-ID" sz="2400" dirty="0" smtClean="0"/>
              <a:t>mendorong produktivitas </a:t>
            </a:r>
            <a:r>
              <a:rPr lang="id-ID" sz="2400" dirty="0"/>
              <a:t>dan daya guna </a:t>
            </a:r>
            <a:r>
              <a:rPr lang="id-ID" sz="2400" dirty="0" smtClean="0"/>
              <a:t>produksi, </a:t>
            </a:r>
            <a:r>
              <a:rPr lang="fi-FI" sz="2400" dirty="0" smtClean="0"/>
              <a:t>serta </a:t>
            </a:r>
            <a:r>
              <a:rPr lang="fi-FI" sz="2400" dirty="0"/>
              <a:t>menjamin mutu barang dan jasa </a:t>
            </a:r>
            <a:r>
              <a:rPr lang="fi-FI" sz="2400" dirty="0" smtClean="0"/>
              <a:t>sehingga</a:t>
            </a:r>
            <a:r>
              <a:rPr lang="id-ID" sz="2400" dirty="0" smtClean="0"/>
              <a:t> meningkatkan </a:t>
            </a:r>
            <a:r>
              <a:rPr lang="id-ID" sz="2400" dirty="0"/>
              <a:t>daya saing</a:t>
            </a:r>
            <a:r>
              <a:rPr lang="id-ID" sz="2400" dirty="0" smtClean="0"/>
              <a:t>. </a:t>
            </a:r>
            <a:r>
              <a:rPr lang="id-ID" sz="2400" i="1" dirty="0" smtClean="0"/>
              <a:t>(</a:t>
            </a:r>
            <a:r>
              <a:rPr lang="id-ID" sz="2400" i="1" dirty="0"/>
              <a:t>S-P-K-{FPrep + FV, + FV, + konj + FV</a:t>
            </a:r>
            <a:r>
              <a:rPr lang="id-ID" sz="2400" i="1" dirty="0" smtClean="0"/>
              <a:t>})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Tugas </a:t>
            </a:r>
            <a:r>
              <a:rPr lang="id-ID" sz="2400" dirty="0"/>
              <a:t>tersebut dilakukan dalam rangka </a:t>
            </a:r>
            <a:r>
              <a:rPr lang="id-ID" sz="2400" dirty="0" smtClean="0"/>
              <a:t>peningkatan keberterimaan </a:t>
            </a:r>
            <a:r>
              <a:rPr lang="id-ID" sz="2400" dirty="0"/>
              <a:t>produk nasional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id-ID" sz="2400" dirty="0"/>
              <a:t> </a:t>
            </a:r>
            <a:r>
              <a:rPr lang="id-ID" sz="2400" dirty="0" smtClean="0"/>
              <a:t>mendorong produktivitas </a:t>
            </a:r>
            <a:r>
              <a:rPr lang="id-ID" sz="2400" dirty="0"/>
              <a:t>dan daya guna </a:t>
            </a:r>
            <a:r>
              <a:rPr lang="id-ID" sz="2400" dirty="0" smtClean="0"/>
              <a:t>produksi </a:t>
            </a:r>
            <a:r>
              <a:rPr lang="fi-FI" sz="2400" dirty="0" smtClean="0"/>
              <a:t>serta </a:t>
            </a:r>
            <a:r>
              <a:rPr lang="fi-FI" sz="2400" dirty="0"/>
              <a:t>untuk menjamin mutu barang dan </a:t>
            </a:r>
            <a:r>
              <a:rPr lang="fi-FI" sz="2400" dirty="0" smtClean="0"/>
              <a:t>jasa</a:t>
            </a:r>
            <a:r>
              <a:rPr lang="id-ID" sz="2400" dirty="0" smtClean="0"/>
              <a:t> sehingga </a:t>
            </a:r>
            <a:r>
              <a:rPr lang="id-ID" sz="2400" dirty="0"/>
              <a:t>meningkatkan daya saing</a:t>
            </a:r>
            <a:r>
              <a:rPr lang="id-ID" sz="2400" dirty="0" smtClean="0"/>
              <a:t>. </a:t>
            </a:r>
            <a:r>
              <a:rPr lang="id-ID" sz="2400" i="1" dirty="0" smtClean="0"/>
              <a:t>(</a:t>
            </a:r>
            <a:r>
              <a:rPr lang="id-ID" sz="2400" i="1" dirty="0"/>
              <a:t>SP-K-K-{FPrep + FV, + konj + FV})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24087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Kelugasan (Contoh 1)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latin typeface="Book Antiqua" panose="02040602050305030304" pitchFamily="18" charset="0"/>
              </a:rPr>
              <a:t>Terus meningkatnya permintaan </a:t>
            </a:r>
            <a:r>
              <a:rPr lang="id-ID" sz="2400" dirty="0" smtClean="0">
                <a:latin typeface="Book Antiqua" panose="02040602050305030304" pitchFamily="18" charset="0"/>
              </a:rPr>
              <a:t>terhadap produk </a:t>
            </a:r>
            <a:r>
              <a:rPr lang="id-ID" sz="2400" dirty="0">
                <a:latin typeface="Book Antiqua" panose="02040602050305030304" pitchFamily="18" charset="0"/>
              </a:rPr>
              <a:t>kertas, mau tidak mau memaksa </a:t>
            </a:r>
            <a:r>
              <a:rPr lang="id-ID" sz="2400" dirty="0" smtClean="0">
                <a:latin typeface="Book Antiqua" panose="02040602050305030304" pitchFamily="18" charset="0"/>
              </a:rPr>
              <a:t>industri kertas </a:t>
            </a:r>
            <a:r>
              <a:rPr lang="id-ID" sz="2400" dirty="0">
                <a:latin typeface="Book Antiqua" panose="02040602050305030304" pitchFamily="18" charset="0"/>
              </a:rPr>
              <a:t>menambah produksinya dan </a:t>
            </a:r>
            <a:r>
              <a:rPr lang="id-ID" sz="2400" dirty="0" smtClean="0">
                <a:latin typeface="Book Antiqua" panose="02040602050305030304" pitchFamily="18" charset="0"/>
              </a:rPr>
              <a:t>lebih </a:t>
            </a:r>
            <a:r>
              <a:rPr lang="fi-FI" sz="2400" dirty="0" smtClean="0">
                <a:latin typeface="Book Antiqua" panose="02040602050305030304" pitchFamily="18" charset="0"/>
              </a:rPr>
              <a:t>meningkatkan </a:t>
            </a:r>
            <a:r>
              <a:rPr lang="fi-FI" sz="2400" dirty="0">
                <a:latin typeface="Book Antiqua" panose="02040602050305030304" pitchFamily="18" charset="0"/>
              </a:rPr>
              <a:t>mutu kertas itu sendiri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1748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Kelugasan (Contoh 1)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1706940"/>
            <a:ext cx="1036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latin typeface="Book Antiqua" panose="02040602050305030304" pitchFamily="18" charset="0"/>
              </a:rPr>
              <a:t>Terus meningkatnya permintaan </a:t>
            </a:r>
            <a:r>
              <a:rPr lang="id-ID" sz="2400" dirty="0" smtClean="0">
                <a:latin typeface="Book Antiqua" panose="02040602050305030304" pitchFamily="18" charset="0"/>
              </a:rPr>
              <a:t>terhadap produk </a:t>
            </a:r>
            <a:r>
              <a:rPr lang="id-ID" sz="2400" dirty="0">
                <a:latin typeface="Book Antiqua" panose="02040602050305030304" pitchFamily="18" charset="0"/>
              </a:rPr>
              <a:t>kertas,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  <a:t>mau tidak mau </a:t>
            </a:r>
            <a:r>
              <a:rPr lang="id-ID" sz="2400" dirty="0">
                <a:latin typeface="Book Antiqua" panose="02040602050305030304" pitchFamily="18" charset="0"/>
              </a:rPr>
              <a:t>memaksa </a:t>
            </a:r>
            <a:r>
              <a:rPr lang="id-ID" sz="2400" dirty="0" smtClean="0">
                <a:latin typeface="Book Antiqua" panose="02040602050305030304" pitchFamily="18" charset="0"/>
              </a:rPr>
              <a:t>industri kertas </a:t>
            </a:r>
            <a:r>
              <a:rPr lang="id-ID" sz="2400" dirty="0">
                <a:latin typeface="Book Antiqua" panose="02040602050305030304" pitchFamily="18" charset="0"/>
              </a:rPr>
              <a:t>menambah produksi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  <a:t>nya</a:t>
            </a:r>
            <a:r>
              <a:rPr lang="id-ID" sz="2400" dirty="0">
                <a:latin typeface="Book Antiqua" panose="02040602050305030304" pitchFamily="18" charset="0"/>
              </a:rPr>
              <a:t> dan </a:t>
            </a:r>
            <a:r>
              <a:rPr lang="id-ID" sz="2400" dirty="0" smtClean="0">
                <a:latin typeface="Book Antiqua" panose="02040602050305030304" pitchFamily="18" charset="0"/>
              </a:rPr>
              <a:t>lebih </a:t>
            </a:r>
            <a:r>
              <a:rPr lang="fi-FI" sz="2400" dirty="0" smtClean="0">
                <a:latin typeface="Book Antiqua" panose="02040602050305030304" pitchFamily="18" charset="0"/>
              </a:rPr>
              <a:t>meningkatkan </a:t>
            </a:r>
            <a:r>
              <a:rPr lang="fi-FI" sz="2400" dirty="0">
                <a:latin typeface="Book Antiqua" panose="02040602050305030304" pitchFamily="18" charset="0"/>
              </a:rPr>
              <a:t>mutu </a:t>
            </a:r>
            <a:r>
              <a:rPr lang="fi-FI" sz="2400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  <a:t>kertas itu sendiri</a:t>
            </a:r>
            <a:endParaRPr lang="id-ID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3242609"/>
            <a:ext cx="9753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2400" dirty="0">
                <a:latin typeface="Book Antiqua" panose="02040602050305030304" pitchFamily="18" charset="0"/>
              </a:rPr>
              <a:t>Terus meningkatnya permintaan terhadap </a:t>
            </a:r>
            <a:r>
              <a:rPr lang="sv-SE" sz="2400" dirty="0" smtClean="0">
                <a:latin typeface="Book Antiqua" panose="02040602050305030304" pitchFamily="18" charset="0"/>
              </a:rPr>
              <a:t>produk</a:t>
            </a:r>
            <a:r>
              <a:rPr lang="id-ID" sz="2400" dirty="0" smtClean="0">
                <a:latin typeface="Book Antiqua" panose="02040602050305030304" pitchFamily="18" charset="0"/>
              </a:rPr>
              <a:t> kertas </a:t>
            </a:r>
            <a:r>
              <a:rPr lang="id-ID" sz="2400" dirty="0">
                <a:latin typeface="Book Antiqua" panose="02040602050305030304" pitchFamily="18" charset="0"/>
              </a:rPr>
              <a:t>memaksa industri kertas menambah </a:t>
            </a:r>
            <a:r>
              <a:rPr lang="id-ID" sz="2400" dirty="0" smtClean="0">
                <a:latin typeface="Book Antiqua" panose="02040602050305030304" pitchFamily="18" charset="0"/>
              </a:rPr>
              <a:t>produksi dan </a:t>
            </a:r>
            <a:r>
              <a:rPr lang="id-ID" sz="2400" dirty="0">
                <a:latin typeface="Book Antiqua" panose="02040602050305030304" pitchFamily="18" charset="0"/>
              </a:rPr>
              <a:t>meningkatkan mutunya.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ok Antiqua" panose="02040602050305030304" pitchFamily="18" charset="0"/>
              </a:rPr>
              <a:t>Permintaan </a:t>
            </a:r>
            <a:r>
              <a:rPr lang="id-ID" sz="2400" dirty="0">
                <a:latin typeface="Book Antiqua" panose="02040602050305030304" pitchFamily="18" charset="0"/>
              </a:rPr>
              <a:t>terhadap produk kertas yang </a:t>
            </a:r>
            <a:r>
              <a:rPr lang="id-ID" sz="2400" dirty="0" smtClean="0">
                <a:latin typeface="Book Antiqua" panose="02040602050305030304" pitchFamily="18" charset="0"/>
              </a:rPr>
              <a:t>terus </a:t>
            </a:r>
            <a:r>
              <a:rPr lang="sv-SE" sz="2400" dirty="0" smtClean="0">
                <a:latin typeface="Book Antiqua" panose="02040602050305030304" pitchFamily="18" charset="0"/>
              </a:rPr>
              <a:t>meningkat </a:t>
            </a:r>
            <a:r>
              <a:rPr lang="sv-SE" sz="2400" dirty="0">
                <a:latin typeface="Book Antiqua" panose="02040602050305030304" pitchFamily="18" charset="0"/>
              </a:rPr>
              <a:t>memaksa industri kertas </a:t>
            </a:r>
            <a:r>
              <a:rPr lang="sv-SE" sz="2400" dirty="0" smtClean="0">
                <a:latin typeface="Book Antiqua" panose="02040602050305030304" pitchFamily="18" charset="0"/>
              </a:rPr>
              <a:t>menambah</a:t>
            </a:r>
            <a:r>
              <a:rPr lang="id-ID" sz="2400" dirty="0" smtClean="0">
                <a:latin typeface="Book Antiqua" panose="02040602050305030304" pitchFamily="18" charset="0"/>
              </a:rPr>
              <a:t> produksi </a:t>
            </a:r>
            <a:r>
              <a:rPr lang="id-ID" sz="2400" dirty="0">
                <a:latin typeface="Book Antiqua" panose="02040602050305030304" pitchFamily="18" charset="0"/>
              </a:rPr>
              <a:t>dan meningkatkan mutunya.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Book Antiqua" panose="02040602050305030304" pitchFamily="18" charset="0"/>
              </a:rPr>
              <a:t>Peningkatan </a:t>
            </a:r>
            <a:r>
              <a:rPr lang="id-ID" sz="2400" dirty="0">
                <a:latin typeface="Book Antiqua" panose="02040602050305030304" pitchFamily="18" charset="0"/>
              </a:rPr>
              <a:t>permintaan terhadap produk </a:t>
            </a:r>
            <a:r>
              <a:rPr lang="id-ID" sz="2400" dirty="0" smtClean="0">
                <a:latin typeface="Book Antiqua" panose="02040602050305030304" pitchFamily="18" charset="0"/>
              </a:rPr>
              <a:t>kertas memaksa </a:t>
            </a:r>
            <a:r>
              <a:rPr lang="id-ID" sz="2400" dirty="0">
                <a:latin typeface="Book Antiqua" panose="02040602050305030304" pitchFamily="18" charset="0"/>
              </a:rPr>
              <a:t>industri kertas untuk menambah </a:t>
            </a:r>
            <a:r>
              <a:rPr lang="id-ID" sz="2400" dirty="0" smtClean="0">
                <a:latin typeface="Book Antiqua" panose="02040602050305030304" pitchFamily="18" charset="0"/>
              </a:rPr>
              <a:t>produksi dan </a:t>
            </a:r>
            <a:r>
              <a:rPr lang="id-ID" sz="2400" dirty="0">
                <a:latin typeface="Book Antiqua" panose="02040602050305030304" pitchFamily="18" charset="0"/>
              </a:rPr>
              <a:t>meningkatkan mutunya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040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Kelugasan (Contoh 2)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000071"/>
            <a:ext cx="1082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Berdasarkan penelitian yang dilakukan pada </a:t>
            </a:r>
            <a:r>
              <a:rPr lang="id-ID" sz="2400" dirty="0" smtClean="0"/>
              <a:t>PT Grand </a:t>
            </a:r>
            <a:r>
              <a:rPr lang="id-ID" sz="2400" dirty="0"/>
              <a:t>Shoe Industry yang berdiri pada </a:t>
            </a:r>
            <a:r>
              <a:rPr lang="id-ID" sz="2400" dirty="0" smtClean="0"/>
              <a:t>tanggal 23 </a:t>
            </a:r>
            <a:r>
              <a:rPr lang="id-ID" sz="2400" dirty="0"/>
              <a:t>Maret 1975 oleh Bapak Suwarno </a:t>
            </a:r>
            <a:r>
              <a:rPr lang="id-ID" sz="2400" dirty="0" smtClean="0"/>
              <a:t>Martodiharjo yang </a:t>
            </a:r>
            <a:r>
              <a:rPr lang="id-ID" sz="2400" dirty="0"/>
              <a:t>berlokasi di Jalan Sosial No. 4, Jakarta Barat.</a:t>
            </a:r>
          </a:p>
        </p:txBody>
      </p:sp>
    </p:spTree>
    <p:extLst>
      <p:ext uri="{BB962C8B-B14F-4D97-AF65-F5344CB8AC3E}">
        <p14:creationId xmlns:p14="http://schemas.microsoft.com/office/powerpoint/2010/main" val="38655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Kelugasan (Contoh 2)</a:t>
            </a:r>
            <a:endParaRPr lang="id-ID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1371600"/>
            <a:ext cx="1036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Berdasarkan penelitian yang dilakukan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pada</a:t>
            </a:r>
            <a:r>
              <a:rPr lang="id-ID" sz="2400" dirty="0"/>
              <a:t> PT Grand Shoe Industry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yang</a:t>
            </a:r>
            <a:r>
              <a:rPr lang="id-ID" sz="2400" dirty="0"/>
              <a:t> berdiri pada tanggal 23 Maret 1975 oleh Bapak Suwarno Martodiharjo </a:t>
            </a:r>
            <a:r>
              <a:rPr lang="id-ID" sz="2400" dirty="0">
                <a:solidFill>
                  <a:schemeClr val="accent6">
                    <a:lumMod val="75000"/>
                  </a:schemeClr>
                </a:solidFill>
              </a:rPr>
              <a:t>yang</a:t>
            </a:r>
            <a:r>
              <a:rPr lang="id-ID" sz="2400" dirty="0"/>
              <a:t> berlokasi di Jalan Sosial No. 4, Jakarta Barat.</a:t>
            </a:r>
            <a:endParaRPr lang="id-ID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819400"/>
            <a:ext cx="10668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2000" dirty="0">
                <a:latin typeface="Book Antiqua" panose="02040602050305030304" pitchFamily="18" charset="0"/>
              </a:rPr>
              <a:t>Berdasarkan penelitian, PT Grand Shoe </a:t>
            </a:r>
            <a:r>
              <a:rPr lang="sv-SE" sz="2000" dirty="0" smtClean="0">
                <a:latin typeface="Book Antiqua" panose="02040602050305030304" pitchFamily="18" charset="0"/>
              </a:rPr>
              <a:t>Industry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didirikan </a:t>
            </a:r>
            <a:r>
              <a:rPr lang="sv-SE" sz="2000" dirty="0">
                <a:latin typeface="Book Antiqua" panose="02040602050305030304" pitchFamily="18" charset="0"/>
              </a:rPr>
              <a:t>oleh Bapak Suwarno </a:t>
            </a:r>
            <a:r>
              <a:rPr lang="sv-SE" sz="2000" dirty="0" smtClean="0">
                <a:latin typeface="Book Antiqua" panose="02040602050305030304" pitchFamily="18" charset="0"/>
              </a:rPr>
              <a:t>Martodiharj</a:t>
            </a:r>
            <a:r>
              <a:rPr lang="id-ID" sz="2000" dirty="0" smtClean="0">
                <a:latin typeface="Book Antiqua" panose="02040602050305030304" pitchFamily="18" charset="0"/>
              </a:rPr>
              <a:t>o </a:t>
            </a:r>
            <a:r>
              <a:rPr lang="sv-SE" sz="2000" dirty="0" smtClean="0">
                <a:latin typeface="Book Antiqua" panose="02040602050305030304" pitchFamily="18" charset="0"/>
              </a:rPr>
              <a:t>pada </a:t>
            </a:r>
            <a:r>
              <a:rPr lang="sv-SE" sz="2000" dirty="0">
                <a:latin typeface="Book Antiqua" panose="02040602050305030304" pitchFamily="18" charset="0"/>
              </a:rPr>
              <a:t>tanggal 23 Maret 1975 dan berlokasi di </a:t>
            </a:r>
            <a:r>
              <a:rPr lang="sv-SE" sz="2000" dirty="0" smtClean="0">
                <a:latin typeface="Book Antiqua" panose="02040602050305030304" pitchFamily="18" charset="0"/>
              </a:rPr>
              <a:t>Jalan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Sosial </a:t>
            </a:r>
            <a:r>
              <a:rPr lang="sv-SE" sz="2000" dirty="0">
                <a:latin typeface="Book Antiqua" panose="02040602050305030304" pitchFamily="18" charset="0"/>
              </a:rPr>
              <a:t>No. 4, Jakarta Barat.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dirty="0" smtClean="0">
                <a:latin typeface="Book Antiqua" panose="02040602050305030304" pitchFamily="18" charset="0"/>
              </a:rPr>
              <a:t>Berdasarkan </a:t>
            </a:r>
            <a:r>
              <a:rPr lang="sv-SE" sz="2000" dirty="0">
                <a:latin typeface="Book Antiqua" panose="02040602050305030304" pitchFamily="18" charset="0"/>
              </a:rPr>
              <a:t>penelitian, PT Grand Shoe </a:t>
            </a:r>
            <a:r>
              <a:rPr lang="sv-SE" sz="2000" dirty="0" smtClean="0">
                <a:latin typeface="Book Antiqua" panose="02040602050305030304" pitchFamily="18" charset="0"/>
              </a:rPr>
              <a:t>Industr</a:t>
            </a:r>
            <a:r>
              <a:rPr lang="id-ID" sz="2000" dirty="0" smtClean="0">
                <a:latin typeface="Book Antiqua" panose="02040602050305030304" pitchFamily="18" charset="0"/>
              </a:rPr>
              <a:t>y </a:t>
            </a:r>
            <a:r>
              <a:rPr lang="sv-SE" sz="2000" dirty="0" smtClean="0">
                <a:latin typeface="Book Antiqua" panose="02040602050305030304" pitchFamily="18" charset="0"/>
              </a:rPr>
              <a:t>yang </a:t>
            </a:r>
            <a:r>
              <a:rPr lang="sv-SE" sz="2000" dirty="0">
                <a:latin typeface="Book Antiqua" panose="02040602050305030304" pitchFamily="18" charset="0"/>
              </a:rPr>
              <a:t>berlokasi di Jalan Sosial No. 4, Jakarta </a:t>
            </a:r>
            <a:r>
              <a:rPr lang="sv-SE" sz="2000" dirty="0" smtClean="0">
                <a:latin typeface="Book Antiqua" panose="02040602050305030304" pitchFamily="18" charset="0"/>
              </a:rPr>
              <a:t>Barat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didirikan </a:t>
            </a:r>
            <a:r>
              <a:rPr lang="sv-SE" sz="2000" dirty="0">
                <a:latin typeface="Book Antiqua" panose="02040602050305030304" pitchFamily="18" charset="0"/>
              </a:rPr>
              <a:t>oleh Bapak Suwarno </a:t>
            </a:r>
            <a:r>
              <a:rPr lang="sv-SE" sz="2000" dirty="0" smtClean="0">
                <a:latin typeface="Book Antiqua" panose="02040602050305030304" pitchFamily="18" charset="0"/>
              </a:rPr>
              <a:t>Martodiharjo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pada </a:t>
            </a:r>
            <a:r>
              <a:rPr lang="sv-SE" sz="2000" dirty="0">
                <a:latin typeface="Book Antiqua" panose="02040602050305030304" pitchFamily="18" charset="0"/>
              </a:rPr>
              <a:t>tanggal 23 Maret 1975.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dirty="0" smtClean="0">
                <a:latin typeface="Book Antiqua" panose="02040602050305030304" pitchFamily="18" charset="0"/>
              </a:rPr>
              <a:t>PT </a:t>
            </a:r>
            <a:r>
              <a:rPr lang="sv-SE" sz="2000" dirty="0">
                <a:latin typeface="Book Antiqua" panose="02040602050305030304" pitchFamily="18" charset="0"/>
              </a:rPr>
              <a:t>Grand Shoe Industry, berdasarkan </a:t>
            </a:r>
            <a:r>
              <a:rPr lang="sv-SE" sz="2000" dirty="0" smtClean="0">
                <a:latin typeface="Book Antiqua" panose="02040602050305030304" pitchFamily="18" charset="0"/>
              </a:rPr>
              <a:t>penelitian,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didirikan </a:t>
            </a:r>
            <a:r>
              <a:rPr lang="sv-SE" sz="2000" dirty="0">
                <a:latin typeface="Book Antiqua" panose="02040602050305030304" pitchFamily="18" charset="0"/>
              </a:rPr>
              <a:t>oleh Bpk. Suwarno Martodiharjo </a:t>
            </a:r>
            <a:r>
              <a:rPr lang="sv-SE" sz="2000" dirty="0" smtClean="0">
                <a:latin typeface="Book Antiqua" panose="02040602050305030304" pitchFamily="18" charset="0"/>
              </a:rPr>
              <a:t>pada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tanggal </a:t>
            </a:r>
            <a:r>
              <a:rPr lang="sv-SE" sz="2000" dirty="0">
                <a:latin typeface="Book Antiqua" panose="02040602050305030304" pitchFamily="18" charset="0"/>
              </a:rPr>
              <a:t>23 Maret 1975 dan berlokasi di </a:t>
            </a:r>
            <a:r>
              <a:rPr lang="sv-SE" sz="2000" dirty="0" smtClean="0">
                <a:latin typeface="Book Antiqua" panose="02040602050305030304" pitchFamily="18" charset="0"/>
              </a:rPr>
              <a:t>Jalan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Sosial </a:t>
            </a:r>
            <a:r>
              <a:rPr lang="sv-SE" sz="2000" dirty="0">
                <a:latin typeface="Book Antiqua" panose="02040602050305030304" pitchFamily="18" charset="0"/>
              </a:rPr>
              <a:t>No. 4, Jakarta Barat.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dirty="0" smtClean="0">
                <a:latin typeface="Book Antiqua" panose="02040602050305030304" pitchFamily="18" charset="0"/>
              </a:rPr>
              <a:t>PT </a:t>
            </a:r>
            <a:r>
              <a:rPr lang="sv-SE" sz="2000" dirty="0">
                <a:latin typeface="Book Antiqua" panose="02040602050305030304" pitchFamily="18" charset="0"/>
              </a:rPr>
              <a:t>Grand Shoe Industry yang didirikan </a:t>
            </a:r>
            <a:r>
              <a:rPr lang="sv-SE" sz="2000" dirty="0" smtClean="0">
                <a:latin typeface="Book Antiqua" panose="02040602050305030304" pitchFamily="18" charset="0"/>
              </a:rPr>
              <a:t>oleh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Bpk</a:t>
            </a:r>
            <a:r>
              <a:rPr lang="sv-SE" sz="2000" dirty="0">
                <a:latin typeface="Book Antiqua" panose="02040602050305030304" pitchFamily="18" charset="0"/>
              </a:rPr>
              <a:t>. Suwarno Martodiharjo pada tanggal </a:t>
            </a:r>
            <a:r>
              <a:rPr lang="sv-SE" sz="2000" dirty="0" smtClean="0">
                <a:latin typeface="Book Antiqua" panose="02040602050305030304" pitchFamily="18" charset="0"/>
              </a:rPr>
              <a:t>23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Maret </a:t>
            </a:r>
            <a:r>
              <a:rPr lang="sv-SE" sz="2000" dirty="0">
                <a:latin typeface="Book Antiqua" panose="02040602050305030304" pitchFamily="18" charset="0"/>
              </a:rPr>
              <a:t>1975, berdasarkan penelitian, berlokasi </a:t>
            </a:r>
            <a:r>
              <a:rPr lang="sv-SE" sz="2000" dirty="0" smtClean="0">
                <a:latin typeface="Book Antiqua" panose="02040602050305030304" pitchFamily="18" charset="0"/>
              </a:rPr>
              <a:t>di</a:t>
            </a:r>
            <a:r>
              <a:rPr lang="id-ID" sz="2000" dirty="0" smtClean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Jalan </a:t>
            </a:r>
            <a:r>
              <a:rPr lang="sv-SE" sz="2000" dirty="0">
                <a:latin typeface="Book Antiqua" panose="02040602050305030304" pitchFamily="18" charset="0"/>
              </a:rPr>
              <a:t>Sosial No. 4, Jakarta Barat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6812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2587</Words>
  <Application>Microsoft Office PowerPoint</Application>
  <PresentationFormat>Widescreen</PresentationFormat>
  <Paragraphs>192</Paragraphs>
  <Slides>51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Book Antiqua</vt:lpstr>
      <vt:lpstr>Calibri</vt:lpstr>
      <vt:lpstr>Office Theme</vt:lpstr>
      <vt:lpstr>PowerPoint Presentation</vt:lpstr>
      <vt:lpstr>REFERENSI</vt:lpstr>
      <vt:lpstr>KALIMAT EFEKTIF</vt:lpstr>
      <vt:lpstr>Ciri Kalimat Efektif</vt:lpstr>
      <vt:lpstr>Contoh Sifat Kelugasan</vt:lpstr>
      <vt:lpstr>Kelugasan (Contoh 1)</vt:lpstr>
      <vt:lpstr>Kelugasan (Contoh 1)</vt:lpstr>
      <vt:lpstr>Kelugasan (Contoh 2)</vt:lpstr>
      <vt:lpstr>Kelugasan (Contoh 2)</vt:lpstr>
      <vt:lpstr>Kelugasan (Contoh 3)</vt:lpstr>
      <vt:lpstr>Kelugasan (Contoh 3)</vt:lpstr>
      <vt:lpstr>Contoh Sifat Ketepatan</vt:lpstr>
      <vt:lpstr>Ketepatan (Contoh 1)</vt:lpstr>
      <vt:lpstr>Ketepatan (Contoh 1)</vt:lpstr>
      <vt:lpstr>Ketepatan (Contoh 2)</vt:lpstr>
      <vt:lpstr>Ketepatan (Contoh 2)</vt:lpstr>
      <vt:lpstr>Ketepatan (Contoh 3)</vt:lpstr>
      <vt:lpstr>Ketepatan (Contoh 3)</vt:lpstr>
      <vt:lpstr>Ketepatan (Contoh 4)</vt:lpstr>
      <vt:lpstr>Ketepatan (Contoh 4)</vt:lpstr>
      <vt:lpstr>Ketepatan (Contoh 5)</vt:lpstr>
      <vt:lpstr>Ketepatan (Contoh 5)</vt:lpstr>
      <vt:lpstr>Contoh Sifat Kejelasan</vt:lpstr>
      <vt:lpstr>Kejelasan (Contoh 1)</vt:lpstr>
      <vt:lpstr>Kejelasan (Contoh 1)</vt:lpstr>
      <vt:lpstr>Kejelasan (Contoh 2)</vt:lpstr>
      <vt:lpstr>Kejelasan (Contoh 2)</vt:lpstr>
      <vt:lpstr>Kejelasan (Contoh 3)</vt:lpstr>
      <vt:lpstr>Kejelasan (Contoh 3)</vt:lpstr>
      <vt:lpstr>Penyebab lain ketidakjelasan</vt:lpstr>
      <vt:lpstr>Kejelasan (Contoh 4)</vt:lpstr>
      <vt:lpstr>Kejelasan (Contoh 4)</vt:lpstr>
      <vt:lpstr>Kejelasan (Contoh 5)</vt:lpstr>
      <vt:lpstr>Kejelasan (Contoh 5)</vt:lpstr>
      <vt:lpstr>Kejelasan (Contoh 6)</vt:lpstr>
      <vt:lpstr>Kejelasan (Contoh 6)</vt:lpstr>
      <vt:lpstr>Kejelasan (Contoh 7)</vt:lpstr>
      <vt:lpstr>Kejelasan (Contoh 7)</vt:lpstr>
      <vt:lpstr>Contoh Sifat Kehematan</vt:lpstr>
      <vt:lpstr>Kehematan (Contoh 1)</vt:lpstr>
      <vt:lpstr>Kehematan (Contoh 1)</vt:lpstr>
      <vt:lpstr>Kehematan (Contoh 2)</vt:lpstr>
      <vt:lpstr>Kehematan (Contoh 2)</vt:lpstr>
      <vt:lpstr>Kehematan (Contoh 3)</vt:lpstr>
      <vt:lpstr>Kehematan (Contoh 3)</vt:lpstr>
      <vt:lpstr>Contoh Sifat Kesejajaran</vt:lpstr>
      <vt:lpstr>Kesejajaran (Contoh 1)</vt:lpstr>
      <vt:lpstr>Kesejajaran (Contoh 1)</vt:lpstr>
      <vt:lpstr>Kesejajaran (Contoh 2)</vt:lpstr>
      <vt:lpstr>Kesejajaran (Contoh 2)</vt:lpstr>
      <vt:lpstr>TERIMA KASIH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384</cp:revision>
  <dcterms:created xsi:type="dcterms:W3CDTF">2010-08-24T06:47:44Z</dcterms:created>
  <dcterms:modified xsi:type="dcterms:W3CDTF">2018-06-03T17:15:55Z</dcterms:modified>
</cp:coreProperties>
</file>