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6" r:id="rId2"/>
    <p:sldId id="335" r:id="rId3"/>
    <p:sldId id="424" r:id="rId4"/>
    <p:sldId id="429" r:id="rId5"/>
    <p:sldId id="430" r:id="rId6"/>
    <p:sldId id="433" r:id="rId7"/>
    <p:sldId id="431" r:id="rId8"/>
    <p:sldId id="432" r:id="rId9"/>
    <p:sldId id="434" r:id="rId10"/>
    <p:sldId id="396" r:id="rId11"/>
    <p:sldId id="425" r:id="rId12"/>
    <p:sldId id="368" r:id="rId13"/>
    <p:sldId id="365" r:id="rId14"/>
    <p:sldId id="426" r:id="rId15"/>
    <p:sldId id="427" r:id="rId16"/>
    <p:sldId id="428" r:id="rId17"/>
    <p:sldId id="378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 varScale="1">
        <p:scale>
          <a:sx n="66" d="100"/>
          <a:sy n="66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F89359-95C4-44F5-9986-5313F121A8CF}" type="datetimeFigureOut">
              <a:rPr lang="id-ID"/>
              <a:pPr>
                <a:defRPr/>
              </a:pPr>
              <a:t>01/04/2018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AFBF018-D3A2-4856-B078-0A7BF6D139B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9804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6C27FB-4E1E-4654-AFCF-085B0681E59F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48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B4D99D-2AF0-4630-A766-3C5E3D7C31B6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98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1C65FC-1E80-4FD4-AF06-03C4B9DE8CBE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4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72E14A-412C-4F3D-B2FB-4D803C9D1476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1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D5D2C-AA79-4453-A1C4-1D975F28D7E9}" type="datetime1">
              <a:rPr lang="en-US"/>
              <a:pPr>
                <a:defRPr/>
              </a:pPr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4B656-58AA-4CB2-B913-F16A558EA5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1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9B60C-D782-4FC9-8D88-F0B86F5D69AA}" type="datetime1">
              <a:rPr lang="en-US"/>
              <a:pPr>
                <a:defRPr/>
              </a:pPr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24A47-F1CD-4C9E-9151-9B0DF33D9F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0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6771-388F-42E5-8AAC-B01810625228}" type="datetime1">
              <a:rPr lang="en-US"/>
              <a:pPr>
                <a:defRPr/>
              </a:pPr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088EB-04A0-4AB0-9DD4-C5039273AF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6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4130E-98E3-4AF9-9AB1-6F48DB2CF1EE}" type="datetime1">
              <a:rPr lang="en-US"/>
              <a:pPr>
                <a:defRPr/>
              </a:pPr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680E8-5354-445A-B1A4-3BBD37BAC8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4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3A60-628B-41F8-8F91-74A5A55DEC0A}" type="datetime1">
              <a:rPr lang="en-US"/>
              <a:pPr>
                <a:defRPr/>
              </a:pPr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63D98-6095-4EBC-9963-CDB123FE29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2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5CCB9-6065-4184-93F2-9D4B87FDAB47}" type="datetime1">
              <a:rPr lang="en-US"/>
              <a:pPr>
                <a:defRPr/>
              </a:pPr>
              <a:t>4/1/2018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919D-E92C-4121-9ECB-A28A7C3FEC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5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941-500A-4A6F-9543-4E8D11973E6B}" type="datetime1">
              <a:rPr lang="en-US"/>
              <a:pPr>
                <a:defRPr/>
              </a:pPr>
              <a:t>4/1/2018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E9103-F387-4A10-A2ED-BFC512D652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4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11C1-79B2-42E2-B0B0-7B5AA5C9A90E}" type="datetime1">
              <a:rPr lang="en-US"/>
              <a:pPr>
                <a:defRPr/>
              </a:pPr>
              <a:t>4/1/2018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638DA-4E0F-4BA3-8B6D-94B9753868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8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32470-FAA3-49D0-87CB-A4B21E4CCBD1}" type="datetime1">
              <a:rPr lang="en-US"/>
              <a:pPr>
                <a:defRPr/>
              </a:pPr>
              <a:t>4/1/2018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9B0A5-777E-442C-B07B-9BB02D2574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5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B1B6-E332-430C-8895-F571C75EA4D0}" type="datetime1">
              <a:rPr lang="en-US"/>
              <a:pPr>
                <a:defRPr/>
              </a:pPr>
              <a:t>4/1/2018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BF210-8734-49CE-A329-6CDCED507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2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FFE89-F4CB-4E66-B1B5-ACDDC0D32039}" type="datetime1">
              <a:rPr lang="en-US"/>
              <a:pPr>
                <a:defRPr/>
              </a:pPr>
              <a:t>4/1/2018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6BF4B-FAAF-4E73-86FC-C121260CBE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9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E408AB-DA9F-4267-B609-5E6B1AA3A578}" type="datetime1">
              <a:rPr lang="en-US"/>
              <a:pPr>
                <a:defRPr/>
              </a:pPr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A6BE688A-EF8B-4E48-AA8E-EA7CF2BA38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journal3.undip.ac.id/index.php/jkm" TargetMode="External"/><Relationship Id="rId3" Type="http://schemas.openxmlformats.org/officeDocument/2006/relationships/hyperlink" Target="http://id.portalgaruda.org/" TargetMode="External"/><Relationship Id="rId7" Type="http://schemas.openxmlformats.org/officeDocument/2006/relationships/hyperlink" Target="https://jurnal.ugm.ac.id/bkm" TargetMode="External"/><Relationship Id="rId2" Type="http://schemas.openxmlformats.org/officeDocument/2006/relationships/hyperlink" Target="https://scholar.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journal.undip.ac.id/index.php/jkli/index" TargetMode="External"/><Relationship Id="rId5" Type="http://schemas.openxmlformats.org/officeDocument/2006/relationships/hyperlink" Target="https://journal.unnes.ac.id/nju/index.php/kemas" TargetMode="External"/><Relationship Id="rId4" Type="http://schemas.openxmlformats.org/officeDocument/2006/relationships/hyperlink" Target="http://journal.fkm.ui.ac.id/kesma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epository.uinjkt.ac.id/dspace/" TargetMode="External"/><Relationship Id="rId3" Type="http://schemas.openxmlformats.org/officeDocument/2006/relationships/hyperlink" Target="http://repository.ui.ac.id/" TargetMode="External"/><Relationship Id="rId7" Type="http://schemas.openxmlformats.org/officeDocument/2006/relationships/hyperlink" Target="http://lib.ub.ac.id/en/repository-ub/" TargetMode="External"/><Relationship Id="rId2" Type="http://schemas.openxmlformats.org/officeDocument/2006/relationships/hyperlink" Target="http://library.esaunggul.ac.i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prints.undip.ac.id/" TargetMode="External"/><Relationship Id="rId5" Type="http://schemas.openxmlformats.org/officeDocument/2006/relationships/hyperlink" Target="http://repository.ugm.ac.id/" TargetMode="External"/><Relationship Id="rId4" Type="http://schemas.openxmlformats.org/officeDocument/2006/relationships/hyperlink" Target="http://www.lib.ui.ac.id/" TargetMode="External"/><Relationship Id="rId9" Type="http://schemas.openxmlformats.org/officeDocument/2006/relationships/hyperlink" Target="http://repository.unhas.ac.id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o.org/global/lang--en/index.htm" TargetMode="External"/><Relationship Id="rId7" Type="http://schemas.openxmlformats.org/officeDocument/2006/relationships/hyperlink" Target="https://kemenkes.go.id/" TargetMode="External"/><Relationship Id="rId2" Type="http://schemas.openxmlformats.org/officeDocument/2006/relationships/hyperlink" Target="http://www.who.int/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pha.org/" TargetMode="External"/><Relationship Id="rId5" Type="http://schemas.openxmlformats.org/officeDocument/2006/relationships/hyperlink" Target="https://www.osha.gov/" TargetMode="External"/><Relationship Id="rId4" Type="http://schemas.openxmlformats.org/officeDocument/2006/relationships/hyperlink" Target="https://www.cdc.gov/niosh/index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746625" y="3657600"/>
            <a:ext cx="5638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Penelusuran dan Membaca Kepustakaan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SESI-5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tx2"/>
                </a:solidFill>
              </a:rPr>
              <a:t>Ade Heryana, SST, MKM</a:t>
            </a:r>
            <a:endParaRPr lang="en-US" sz="2000" b="1" dirty="0">
              <a:solidFill>
                <a:schemeClr val="tx2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Prodi Kesmas FIKES UEU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5562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FF00"/>
                </a:solidFill>
              </a:rPr>
              <a:t>Mata Kuliah:</a:t>
            </a:r>
          </a:p>
          <a:p>
            <a:pPr algn="ctr"/>
            <a:r>
              <a:rPr lang="id-ID" b="1" dirty="0" smtClean="0">
                <a:solidFill>
                  <a:srgbClr val="FFFF00"/>
                </a:solidFill>
              </a:rPr>
              <a:t>PENULISAN ILMIAH</a:t>
            </a:r>
            <a:endParaRPr lang="id-ID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2" y="0"/>
            <a:ext cx="12120638" cy="6817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9" y="1828800"/>
            <a:ext cx="10972800" cy="580571"/>
          </a:xfrm>
        </p:spPr>
        <p:txBody>
          <a:bodyPr/>
          <a:lstStyle/>
          <a:p>
            <a:pPr algn="l"/>
            <a:r>
              <a:rPr lang="id-ID" b="1" dirty="0" smtClean="0"/>
              <a:t>Manfaat Membaca Kepustakaan</a:t>
            </a:r>
            <a:endParaRPr lang="id-ID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30238" y="2527518"/>
            <a:ext cx="1153643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/>
              <a:t>Membantu dalam penentuan topik penelitian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/>
              <a:t>Mengevaluasi materi pendukung topik penelitian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/>
              <a:t>Membantu dalam memperdalam pemilihan alternatif topik penelitian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/>
              <a:t>Mengetahui gaya penulisan seorang pengarang buku 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4564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144"/>
            <a:ext cx="10210800" cy="680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2971800" cy="564244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BEDAKAN !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74044"/>
            <a:ext cx="5181600" cy="1295399"/>
          </a:xfrm>
          <a:solidFill>
            <a:schemeClr val="bg1"/>
          </a:solidFill>
        </p:spPr>
        <p:txBody>
          <a:bodyPr/>
          <a:lstStyle/>
          <a:p>
            <a:r>
              <a:rPr lang="id-ID" dirty="0" smtClean="0"/>
              <a:t>Membaca buku fiksi</a:t>
            </a:r>
          </a:p>
          <a:p>
            <a:r>
              <a:rPr lang="id-ID" dirty="0" smtClean="0"/>
              <a:t>Membaca buku non fiksi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314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24"/>
            <a:ext cx="12181114" cy="63005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271897"/>
            <a:ext cx="10972800" cy="1143000"/>
          </a:xfrm>
        </p:spPr>
        <p:txBody>
          <a:bodyPr/>
          <a:lstStyle/>
          <a:p>
            <a:r>
              <a:rPr lang="id-ID" b="1" dirty="0" smtClean="0">
                <a:solidFill>
                  <a:srgbClr val="FFFF00"/>
                </a:solidFill>
              </a:rPr>
              <a:t>Empat Langkah Membaca dengan baik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0324" y="4414897"/>
            <a:ext cx="711517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sz="3200" dirty="0" smtClean="0"/>
              <a:t>Konsentrasi dalam membaca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3200" dirty="0" smtClean="0"/>
              <a:t>Membaca buku sepintas lalu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3200" dirty="0" smtClean="0"/>
              <a:t>Membaca materi yang sudah dipilih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3200" dirty="0" smtClean="0"/>
              <a:t>Menyalin materi </a:t>
            </a:r>
            <a:endParaRPr lang="id-ID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67" y="29029"/>
            <a:ext cx="10214390" cy="6814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685800"/>
            <a:ext cx="10972800" cy="732971"/>
          </a:xfrm>
        </p:spPr>
        <p:txBody>
          <a:bodyPr/>
          <a:lstStyle/>
          <a:p>
            <a:pPr algn="r"/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Konsentrasi Membaca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3276600"/>
            <a:ext cx="10515600" cy="3258457"/>
          </a:xfrm>
          <a:solidFill>
            <a:schemeClr val="bg1"/>
          </a:solidFill>
        </p:spPr>
        <p:txBody>
          <a:bodyPr/>
          <a:lstStyle/>
          <a:p>
            <a:r>
              <a:rPr lang="id-ID" dirty="0" smtClean="0"/>
              <a:t>Membaca di tempat yang membuat Anda konsentrasi. Anda harus identifikasi tipikal kepribadian (tempat sepi, dengan musik, sambil nonton?)</a:t>
            </a:r>
          </a:p>
          <a:p>
            <a:r>
              <a:rPr lang="id-ID" dirty="0" smtClean="0"/>
              <a:t>Posisi tubuh santai</a:t>
            </a:r>
          </a:p>
          <a:p>
            <a:r>
              <a:rPr lang="id-ID" dirty="0" smtClean="0"/>
              <a:t>Gunakan pen penanda (stabillo atau pensil) atau langsung mengetik pada komputer/laptop</a:t>
            </a:r>
          </a:p>
          <a:p>
            <a:endParaRPr lang="id-ID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55" y="1874725"/>
            <a:ext cx="6559074" cy="3443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6553200" cy="838200"/>
          </a:xfrm>
        </p:spPr>
        <p:txBody>
          <a:bodyPr/>
          <a:lstStyle/>
          <a:p>
            <a:pPr algn="l"/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Membaca Sepintas Lalu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38943"/>
            <a:ext cx="6070332" cy="4525963"/>
          </a:xfrm>
        </p:spPr>
        <p:txBody>
          <a:bodyPr/>
          <a:lstStyle/>
          <a:p>
            <a:r>
              <a:rPr lang="id-ID" sz="2800" dirty="0" smtClean="0"/>
              <a:t>Mulai dengan membaca Kesimpulan pada setiap Bab</a:t>
            </a:r>
          </a:p>
          <a:p>
            <a:r>
              <a:rPr lang="id-ID" sz="2800" dirty="0" smtClean="0"/>
              <a:t>Mempelajari judul atau sub judul pada setiap Bab yang dipilih</a:t>
            </a:r>
          </a:p>
          <a:p>
            <a:r>
              <a:rPr lang="id-ID" sz="2800" dirty="0" smtClean="0"/>
              <a:t>Buat kalimat pertanyaan pada setiap judul/subjudul Bab</a:t>
            </a:r>
          </a:p>
          <a:p>
            <a:r>
              <a:rPr lang="id-ID" sz="2800" dirty="0" smtClean="0"/>
              <a:t>Baca 2-3 paragraf awal atau 2-3 paragraf akhir (biasanya ide tiap paragraf ada di lokasi tersebut)</a:t>
            </a:r>
          </a:p>
          <a:p>
            <a:r>
              <a:rPr lang="id-ID" sz="2800" dirty="0" smtClean="0"/>
              <a:t>Baca indeks buku (memastikan ada topik yang tidak tertinggal)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716718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-12797"/>
            <a:ext cx="10341429" cy="6870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22417"/>
            <a:ext cx="10134600" cy="732971"/>
          </a:xfrm>
        </p:spPr>
        <p:txBody>
          <a:bodyPr/>
          <a:lstStyle/>
          <a:p>
            <a:pPr algn="l"/>
            <a:r>
              <a:rPr lang="id-ID" b="1" dirty="0" smtClean="0">
                <a:solidFill>
                  <a:srgbClr val="FFFF00"/>
                </a:solidFill>
              </a:rPr>
              <a:t>Membaca Materi yang Sudah Dipilih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1"/>
            <a:ext cx="10972800" cy="2819399"/>
          </a:xfrm>
          <a:solidFill>
            <a:schemeClr val="bg1"/>
          </a:solidFill>
        </p:spPr>
        <p:txBody>
          <a:bodyPr/>
          <a:lstStyle/>
          <a:p>
            <a:r>
              <a:rPr lang="id-ID" sz="2800" dirty="0" smtClean="0"/>
              <a:t>Pada tahap ini jangan memperlambat membaca, Anda diharapkan benar-benar membaca untuk mendapat pemahaman</a:t>
            </a:r>
          </a:p>
          <a:p>
            <a:r>
              <a:rPr lang="id-ID" sz="2800" dirty="0" smtClean="0"/>
              <a:t>Tandai kalimat yang merupakan pertanyaan dari sub judul atau ide-ide yang dianggap penting</a:t>
            </a:r>
          </a:p>
          <a:p>
            <a:r>
              <a:rPr lang="id-ID" sz="2800" dirty="0" smtClean="0"/>
              <a:t>Tandai/lingkari kata-kata atau istilah yang membingungkan</a:t>
            </a:r>
          </a:p>
          <a:p>
            <a:r>
              <a:rPr lang="id-ID" sz="2800" dirty="0" smtClean="0"/>
              <a:t>Beri tanda tanya pada kalimat yang membingungkan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202311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2620"/>
            <a:ext cx="10134600" cy="6750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343399"/>
            <a:ext cx="10972800" cy="1143000"/>
          </a:xfrm>
        </p:spPr>
        <p:txBody>
          <a:bodyPr/>
          <a:lstStyle/>
          <a:p>
            <a:pPr algn="l"/>
            <a:r>
              <a:rPr lang="id-ID" b="1" dirty="0" smtClean="0"/>
              <a:t>Menyalin Materi (isi buku) 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14600"/>
            <a:ext cx="10972800" cy="1828799"/>
          </a:xfrm>
          <a:solidFill>
            <a:schemeClr val="bg1"/>
          </a:solidFill>
        </p:spPr>
        <p:txBody>
          <a:bodyPr/>
          <a:lstStyle/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Membaca ulang materi pada buku</a:t>
            </a:r>
          </a:p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Membaca kembali halaman yang dianggap penting</a:t>
            </a:r>
          </a:p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Menuliskan ide pada karya tulis Anda</a:t>
            </a:r>
            <a:endParaRPr lang="id-ID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41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1995487" y="30480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5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  <a:endParaRPr lang="id-ID" sz="5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2057400" y="914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UTLINE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2362201" y="1905001"/>
            <a:ext cx="7010400" cy="3809999"/>
          </a:xfrm>
        </p:spPr>
        <p:txBody>
          <a:bodyPr/>
          <a:lstStyle/>
          <a:p>
            <a:r>
              <a:rPr lang="id-ID" sz="2400" dirty="0" smtClean="0"/>
              <a:t>Pengantar kepustakaan</a:t>
            </a:r>
          </a:p>
          <a:p>
            <a:r>
              <a:rPr lang="id-ID" sz="2400" dirty="0" smtClean="0"/>
              <a:t>Jenis kepustakaan</a:t>
            </a:r>
          </a:p>
          <a:p>
            <a:r>
              <a:rPr lang="id-ID" sz="2400" dirty="0" smtClean="0"/>
              <a:t>Penelusuran kepustakaan</a:t>
            </a:r>
          </a:p>
          <a:p>
            <a:r>
              <a:rPr lang="id-ID" sz="2400" dirty="0" smtClean="0"/>
              <a:t>Membaca kepustakaan yang efektif</a:t>
            </a:r>
            <a:endParaRPr lang="id-ID" sz="2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752"/>
            <a:ext cx="12039600" cy="6772275"/>
          </a:xfrm>
        </p:spPr>
      </p:pic>
    </p:spTree>
    <p:extLst>
      <p:ext uri="{BB962C8B-B14F-4D97-AF65-F5344CB8AC3E}">
        <p14:creationId xmlns:p14="http://schemas.microsoft.com/office/powerpoint/2010/main" val="10611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9430"/>
            <a:ext cx="8991600" cy="6735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55440"/>
            <a:ext cx="10972800" cy="1142999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Setiap informasi yang Anda gunakan dan Anda publikasikan 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HARUS</a:t>
            </a:r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 mencantumkan referensi/kepustakaan</a:t>
            </a:r>
            <a:endParaRPr lang="id-ID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1371600"/>
            <a:ext cx="10972800" cy="1143000"/>
          </a:xfrm>
        </p:spPr>
        <p:txBody>
          <a:bodyPr/>
          <a:lstStyle/>
          <a:p>
            <a:r>
              <a:rPr lang="id-ID" b="1" dirty="0" smtClean="0">
                <a:solidFill>
                  <a:srgbClr val="FFFF00"/>
                </a:solidFill>
              </a:rPr>
              <a:t>Kepustakaan/Referensi</a:t>
            </a:r>
            <a:endParaRPr lang="id-ID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5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Jenis Kepustakaan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657599"/>
          </a:xfrm>
        </p:spPr>
        <p:txBody>
          <a:bodyPr/>
          <a:lstStyle/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Jurnal penelitian</a:t>
            </a:r>
          </a:p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Buku teks</a:t>
            </a:r>
          </a:p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Disertasi/Tesis/Skripsi</a:t>
            </a:r>
          </a:p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Prosiding </a:t>
            </a:r>
          </a:p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Paper yang belum terpublikasi</a:t>
            </a:r>
          </a:p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Website terpercaya</a:t>
            </a:r>
          </a:p>
        </p:txBody>
      </p:sp>
    </p:spTree>
    <p:extLst>
      <p:ext uri="{BB962C8B-B14F-4D97-AF65-F5344CB8AC3E}">
        <p14:creationId xmlns:p14="http://schemas.microsoft.com/office/powerpoint/2010/main" val="299219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Penelusuran Kepustakaan secara Digital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Pahami “Kata Kunci” atau “Keyword”</a:t>
            </a:r>
          </a:p>
          <a:p>
            <a:r>
              <a:rPr lang="id-ID" dirty="0" smtClean="0"/>
              <a:t>Index Jurnal</a:t>
            </a:r>
          </a:p>
          <a:p>
            <a:r>
              <a:rPr lang="id-ID" dirty="0" smtClean="0"/>
              <a:t>Jurnal digital</a:t>
            </a:r>
          </a:p>
          <a:p>
            <a:r>
              <a:rPr lang="id-ID" dirty="0" smtClean="0"/>
              <a:t>Repository</a:t>
            </a:r>
          </a:p>
          <a:p>
            <a:r>
              <a:rPr lang="id-ID" dirty="0" smtClean="0"/>
              <a:t>Website resmi institusi kesehatan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39770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Jurnal Penelitian (Digital)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11430000" cy="4525963"/>
          </a:xfrm>
        </p:spPr>
        <p:txBody>
          <a:bodyPr/>
          <a:lstStyle/>
          <a:p>
            <a:r>
              <a:rPr lang="id-ID" sz="2400" dirty="0" smtClean="0"/>
              <a:t>Google </a:t>
            </a:r>
            <a:r>
              <a:rPr lang="id-ID" sz="2400" dirty="0"/>
              <a:t>Scholar </a:t>
            </a:r>
            <a:r>
              <a:rPr lang="id-ID" sz="2400" dirty="0">
                <a:hlinkClick r:id="rId2"/>
              </a:rPr>
              <a:t>https://scholar.google.com</a:t>
            </a:r>
            <a:r>
              <a:rPr lang="id-ID" sz="2400" dirty="0" smtClean="0">
                <a:hlinkClick r:id="rId2"/>
              </a:rPr>
              <a:t>/</a:t>
            </a:r>
            <a:endParaRPr lang="id-ID" sz="2400" dirty="0" smtClean="0"/>
          </a:p>
          <a:p>
            <a:r>
              <a:rPr lang="id-ID" sz="2400" dirty="0"/>
              <a:t>Portal Garuda </a:t>
            </a:r>
            <a:r>
              <a:rPr lang="id-ID" sz="2400" dirty="0">
                <a:hlinkClick r:id="rId3"/>
              </a:rPr>
              <a:t>http://id.portalgaruda.org</a:t>
            </a:r>
            <a:r>
              <a:rPr lang="id-ID" sz="2400" dirty="0" smtClean="0">
                <a:hlinkClick r:id="rId3"/>
              </a:rPr>
              <a:t>/</a:t>
            </a:r>
            <a:endParaRPr lang="id-ID" sz="2400" dirty="0"/>
          </a:p>
          <a:p>
            <a:r>
              <a:rPr lang="id-ID" sz="2400" dirty="0" smtClean="0"/>
              <a:t>Jurnal </a:t>
            </a:r>
            <a:r>
              <a:rPr lang="id-ID" sz="2400" dirty="0"/>
              <a:t>Kesehatan Masyarakat UI </a:t>
            </a:r>
            <a:r>
              <a:rPr lang="id-ID" sz="2400" dirty="0">
                <a:hlinkClick r:id="rId4"/>
              </a:rPr>
              <a:t>http://</a:t>
            </a:r>
            <a:r>
              <a:rPr lang="id-ID" sz="2400" dirty="0" smtClean="0">
                <a:hlinkClick r:id="rId4"/>
              </a:rPr>
              <a:t>journal.fkm.ui.ac.id/kesmas</a:t>
            </a:r>
            <a:endParaRPr lang="id-ID" sz="2400" dirty="0" smtClean="0"/>
          </a:p>
          <a:p>
            <a:r>
              <a:rPr lang="id-ID" sz="2400" dirty="0"/>
              <a:t>Jurnal Kemas Unnes </a:t>
            </a:r>
            <a:r>
              <a:rPr lang="id-ID" sz="2400" dirty="0">
                <a:hlinkClick r:id="rId5"/>
              </a:rPr>
              <a:t>https://</a:t>
            </a:r>
            <a:r>
              <a:rPr lang="id-ID" sz="2400" dirty="0" smtClean="0">
                <a:hlinkClick r:id="rId5"/>
              </a:rPr>
              <a:t>journal.unnes.ac.id/nju/index.php/kemas</a:t>
            </a:r>
            <a:endParaRPr lang="id-ID" sz="2400" dirty="0" smtClean="0"/>
          </a:p>
          <a:p>
            <a:r>
              <a:rPr lang="id-ID" sz="2400" dirty="0"/>
              <a:t>Jurnal Kesling Indonesia Undip </a:t>
            </a:r>
            <a:r>
              <a:rPr lang="id-ID" sz="2400" dirty="0">
                <a:hlinkClick r:id="rId6"/>
              </a:rPr>
              <a:t>https://</a:t>
            </a:r>
            <a:r>
              <a:rPr lang="id-ID" sz="2400" dirty="0" smtClean="0">
                <a:hlinkClick r:id="rId6"/>
              </a:rPr>
              <a:t>ejournal.undip.ac.id/index.php/jkli/index</a:t>
            </a:r>
            <a:endParaRPr lang="id-ID" sz="2400" dirty="0" smtClean="0"/>
          </a:p>
          <a:p>
            <a:r>
              <a:rPr lang="id-ID" sz="2400" dirty="0"/>
              <a:t>Berita Kedokteran Masyarakat UGM </a:t>
            </a:r>
            <a:r>
              <a:rPr lang="id-ID" sz="2400" dirty="0">
                <a:hlinkClick r:id="rId7"/>
              </a:rPr>
              <a:t>https://</a:t>
            </a:r>
            <a:r>
              <a:rPr lang="id-ID" sz="2400" dirty="0" smtClean="0">
                <a:hlinkClick r:id="rId7"/>
              </a:rPr>
              <a:t>jurnal.ugm.ac.id/bkm</a:t>
            </a:r>
            <a:endParaRPr lang="id-ID" sz="2400" dirty="0" smtClean="0"/>
          </a:p>
          <a:p>
            <a:r>
              <a:rPr lang="id-ID" sz="2400" dirty="0"/>
              <a:t>Jurnal Kesmas UNDIP </a:t>
            </a:r>
            <a:r>
              <a:rPr lang="id-ID" sz="2400" dirty="0">
                <a:hlinkClick r:id="rId8"/>
              </a:rPr>
              <a:t>https://</a:t>
            </a:r>
            <a:r>
              <a:rPr lang="id-ID" sz="2400" dirty="0" smtClean="0">
                <a:hlinkClick r:id="rId8"/>
              </a:rPr>
              <a:t>ejournal3.undip.ac.id/index.php/jkm</a:t>
            </a:r>
            <a:endParaRPr lang="id-ID" sz="2400" dirty="0" smtClean="0"/>
          </a:p>
          <a:p>
            <a:endParaRPr lang="id-ID" sz="2400" dirty="0" smtClean="0"/>
          </a:p>
          <a:p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61548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Perpustakaan Digital/Repository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Perpustakaan UEU </a:t>
            </a:r>
            <a:r>
              <a:rPr lang="id-ID" dirty="0">
                <a:hlinkClick r:id="rId2"/>
              </a:rPr>
              <a:t>http://library.esaunggul.ac.id</a:t>
            </a:r>
            <a:r>
              <a:rPr lang="id-ID" dirty="0" smtClean="0">
                <a:hlinkClick r:id="rId2"/>
              </a:rPr>
              <a:t>/</a:t>
            </a:r>
            <a:endParaRPr lang="id-ID" dirty="0" smtClean="0"/>
          </a:p>
          <a:p>
            <a:r>
              <a:rPr lang="id-ID" dirty="0"/>
              <a:t>Repository UI </a:t>
            </a:r>
            <a:r>
              <a:rPr lang="id-ID" dirty="0">
                <a:hlinkClick r:id="rId3"/>
              </a:rPr>
              <a:t>http://repository.ui.ac.id</a:t>
            </a:r>
            <a:r>
              <a:rPr lang="id-ID" dirty="0" smtClean="0">
                <a:hlinkClick r:id="rId3"/>
              </a:rPr>
              <a:t>/</a:t>
            </a:r>
            <a:endParaRPr lang="id-ID" dirty="0" smtClean="0"/>
          </a:p>
          <a:p>
            <a:r>
              <a:rPr lang="id-ID" dirty="0"/>
              <a:t>Perpustakaan UI </a:t>
            </a:r>
            <a:r>
              <a:rPr lang="id-ID" dirty="0">
                <a:hlinkClick r:id="rId4"/>
              </a:rPr>
              <a:t>http://www.lib.ui.ac.id</a:t>
            </a:r>
            <a:r>
              <a:rPr lang="id-ID" dirty="0" smtClean="0">
                <a:hlinkClick r:id="rId4"/>
              </a:rPr>
              <a:t>/</a:t>
            </a:r>
            <a:endParaRPr lang="id-ID" dirty="0" smtClean="0"/>
          </a:p>
          <a:p>
            <a:r>
              <a:rPr lang="id-ID" dirty="0"/>
              <a:t>Repository UGM </a:t>
            </a:r>
            <a:r>
              <a:rPr lang="id-ID" dirty="0">
                <a:hlinkClick r:id="rId5"/>
              </a:rPr>
              <a:t>http://repository.ugm.ac.id</a:t>
            </a:r>
            <a:r>
              <a:rPr lang="id-ID" dirty="0" smtClean="0">
                <a:hlinkClick r:id="rId5"/>
              </a:rPr>
              <a:t>/</a:t>
            </a:r>
            <a:endParaRPr lang="id-ID" dirty="0" smtClean="0"/>
          </a:p>
          <a:p>
            <a:r>
              <a:rPr lang="id-ID" dirty="0"/>
              <a:t>Reposiroty UNDIP </a:t>
            </a:r>
            <a:r>
              <a:rPr lang="id-ID" dirty="0">
                <a:hlinkClick r:id="rId6"/>
              </a:rPr>
              <a:t>http://eprints.undip.ac.id</a:t>
            </a:r>
            <a:r>
              <a:rPr lang="id-ID" dirty="0" smtClean="0">
                <a:hlinkClick r:id="rId6"/>
              </a:rPr>
              <a:t>/</a:t>
            </a:r>
            <a:endParaRPr lang="id-ID" dirty="0" smtClean="0"/>
          </a:p>
          <a:p>
            <a:r>
              <a:rPr lang="id-ID" dirty="0"/>
              <a:t>Repository UNIBRAW </a:t>
            </a:r>
            <a:r>
              <a:rPr lang="id-ID" dirty="0">
                <a:hlinkClick r:id="rId7"/>
              </a:rPr>
              <a:t>http://lib.ub.ac.id/en/repository-ub</a:t>
            </a:r>
            <a:r>
              <a:rPr lang="id-ID" dirty="0" smtClean="0">
                <a:hlinkClick r:id="rId7"/>
              </a:rPr>
              <a:t>/</a:t>
            </a:r>
            <a:endParaRPr lang="id-ID" dirty="0" smtClean="0"/>
          </a:p>
          <a:p>
            <a:r>
              <a:rPr lang="id-ID" dirty="0"/>
              <a:t>Repository UIN </a:t>
            </a:r>
            <a:r>
              <a:rPr lang="id-ID" dirty="0">
                <a:hlinkClick r:id="rId8"/>
              </a:rPr>
              <a:t>http://repository.uinjkt.ac.id/dspace</a:t>
            </a:r>
            <a:r>
              <a:rPr lang="id-ID" dirty="0" smtClean="0">
                <a:hlinkClick r:id="rId8"/>
              </a:rPr>
              <a:t>/</a:t>
            </a:r>
            <a:endParaRPr lang="id-ID" dirty="0" smtClean="0"/>
          </a:p>
          <a:p>
            <a:r>
              <a:rPr lang="id-ID" dirty="0"/>
              <a:t>Repository UNHAS </a:t>
            </a:r>
            <a:r>
              <a:rPr lang="id-ID" dirty="0">
                <a:hlinkClick r:id="rId9"/>
              </a:rPr>
              <a:t>http://repository.unhas.ac.id</a:t>
            </a:r>
            <a:r>
              <a:rPr lang="id-ID" dirty="0" smtClean="0">
                <a:hlinkClick r:id="rId9"/>
              </a:rPr>
              <a:t>/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111056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Situs Resmi / Official Website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WHO </a:t>
            </a:r>
            <a:r>
              <a:rPr lang="id-ID" dirty="0">
                <a:hlinkClick r:id="rId2"/>
              </a:rPr>
              <a:t>http://www.who.int/en</a:t>
            </a:r>
            <a:r>
              <a:rPr lang="id-ID" dirty="0" smtClean="0">
                <a:hlinkClick r:id="rId2"/>
              </a:rPr>
              <a:t>/</a:t>
            </a:r>
            <a:endParaRPr lang="id-ID" dirty="0" smtClean="0"/>
          </a:p>
          <a:p>
            <a:r>
              <a:rPr lang="id-ID" dirty="0"/>
              <a:t>ILO </a:t>
            </a:r>
            <a:r>
              <a:rPr lang="id-ID" dirty="0">
                <a:hlinkClick r:id="rId3"/>
              </a:rPr>
              <a:t>http://www.ilo.org/global/lang--</a:t>
            </a:r>
            <a:r>
              <a:rPr lang="id-ID" dirty="0" smtClean="0">
                <a:hlinkClick r:id="rId3"/>
              </a:rPr>
              <a:t>en/index.htm</a:t>
            </a:r>
            <a:endParaRPr lang="id-ID" dirty="0" smtClean="0"/>
          </a:p>
          <a:p>
            <a:r>
              <a:rPr lang="id-ID" dirty="0"/>
              <a:t>CDC/NIOSH </a:t>
            </a:r>
            <a:r>
              <a:rPr lang="id-ID" dirty="0">
                <a:hlinkClick r:id="rId4"/>
              </a:rPr>
              <a:t>https://</a:t>
            </a:r>
            <a:r>
              <a:rPr lang="id-ID" dirty="0" smtClean="0">
                <a:hlinkClick r:id="rId4"/>
              </a:rPr>
              <a:t>www.cdc.gov/niosh/index.htm</a:t>
            </a:r>
            <a:endParaRPr lang="id-ID" dirty="0" smtClean="0"/>
          </a:p>
          <a:p>
            <a:r>
              <a:rPr lang="id-ID" dirty="0"/>
              <a:t>OSHA </a:t>
            </a:r>
            <a:r>
              <a:rPr lang="id-ID" dirty="0">
                <a:hlinkClick r:id="rId5"/>
              </a:rPr>
              <a:t>https://www.osha.gov</a:t>
            </a:r>
            <a:r>
              <a:rPr lang="id-ID" dirty="0" smtClean="0">
                <a:hlinkClick r:id="rId5"/>
              </a:rPr>
              <a:t>/</a:t>
            </a:r>
            <a:endParaRPr lang="id-ID" dirty="0" smtClean="0"/>
          </a:p>
          <a:p>
            <a:r>
              <a:rPr lang="id-ID" dirty="0" smtClean="0"/>
              <a:t>APHA </a:t>
            </a:r>
            <a:r>
              <a:rPr lang="id-ID" dirty="0" smtClean="0">
                <a:hlinkClick r:id="rId6"/>
              </a:rPr>
              <a:t>https://www.apha.org/</a:t>
            </a:r>
            <a:endParaRPr lang="id-ID" dirty="0" smtClean="0"/>
          </a:p>
          <a:p>
            <a:r>
              <a:rPr lang="id-ID" dirty="0" smtClean="0"/>
              <a:t>Kemenkes RI </a:t>
            </a:r>
            <a:r>
              <a:rPr lang="id-ID" dirty="0" smtClean="0">
                <a:hlinkClick r:id="rId7"/>
              </a:rPr>
              <a:t>https://kemenkes.go.id</a:t>
            </a:r>
            <a:endParaRPr lang="id-ID" dirty="0" smtClean="0"/>
          </a:p>
          <a:p>
            <a:r>
              <a:rPr lang="id-ID" dirty="0" smtClean="0"/>
              <a:t>dsb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67968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441</Words>
  <Application>Microsoft Office PowerPoint</Application>
  <PresentationFormat>Widescreen</PresentationFormat>
  <Paragraphs>88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OUTLINE</vt:lpstr>
      <vt:lpstr>PowerPoint Presentation</vt:lpstr>
      <vt:lpstr>Kepustakaan/Referensi</vt:lpstr>
      <vt:lpstr>Jenis Kepustakaan</vt:lpstr>
      <vt:lpstr>Penelusuran Kepustakaan secara Digital</vt:lpstr>
      <vt:lpstr>Jurnal Penelitian (Digital)</vt:lpstr>
      <vt:lpstr>Perpustakaan Digital/Repository</vt:lpstr>
      <vt:lpstr>Situs Resmi / Official Website</vt:lpstr>
      <vt:lpstr>Manfaat Membaca Kepustakaan</vt:lpstr>
      <vt:lpstr>BEDAKAN !</vt:lpstr>
      <vt:lpstr>Empat Langkah Membaca dengan baik</vt:lpstr>
      <vt:lpstr>Konsentrasi Membaca</vt:lpstr>
      <vt:lpstr>Membaca Sepintas Lalu</vt:lpstr>
      <vt:lpstr>Membaca Materi yang Sudah Dipilih</vt:lpstr>
      <vt:lpstr>Menyalin Materi (isi buku) </vt:lpstr>
      <vt:lpstr>TERIMA KASIH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ASUS</cp:lastModifiedBy>
  <cp:revision>316</cp:revision>
  <dcterms:created xsi:type="dcterms:W3CDTF">2010-08-24T06:47:44Z</dcterms:created>
  <dcterms:modified xsi:type="dcterms:W3CDTF">2018-04-01T18:51:15Z</dcterms:modified>
</cp:coreProperties>
</file>