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16" r:id="rId2"/>
    <p:sldId id="388" r:id="rId3"/>
    <p:sldId id="387" r:id="rId4"/>
    <p:sldId id="380" r:id="rId5"/>
    <p:sldId id="400" r:id="rId6"/>
    <p:sldId id="391" r:id="rId7"/>
    <p:sldId id="393" r:id="rId8"/>
    <p:sldId id="401" r:id="rId9"/>
    <p:sldId id="402" r:id="rId10"/>
    <p:sldId id="403" r:id="rId11"/>
    <p:sldId id="378" r:id="rId1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722EC5-6E34-4BB9-883A-D51520D04F66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01983037-89B1-41C0-AC16-A49A57656DCB}">
      <dgm:prSet phldrT="[Text]"/>
      <dgm:spPr/>
      <dgm:t>
        <a:bodyPr/>
        <a:lstStyle/>
        <a:p>
          <a:r>
            <a:rPr lang="id-ID" dirty="0" smtClean="0"/>
            <a:t>Pemakaian Huruf</a:t>
          </a:r>
          <a:endParaRPr lang="id-ID" dirty="0"/>
        </a:p>
      </dgm:t>
    </dgm:pt>
    <dgm:pt modelId="{B4C1E7EB-6AD5-45EC-A952-66072B887EF0}" type="parTrans" cxnId="{8777B71D-2EAF-44F4-AB38-9BAF109707BE}">
      <dgm:prSet/>
      <dgm:spPr/>
      <dgm:t>
        <a:bodyPr/>
        <a:lstStyle/>
        <a:p>
          <a:endParaRPr lang="id-ID"/>
        </a:p>
      </dgm:t>
    </dgm:pt>
    <dgm:pt modelId="{39ABCBB0-CBCF-45D3-8226-2EC661AE7E08}" type="sibTrans" cxnId="{8777B71D-2EAF-44F4-AB38-9BAF109707BE}">
      <dgm:prSet/>
      <dgm:spPr/>
      <dgm:t>
        <a:bodyPr/>
        <a:lstStyle/>
        <a:p>
          <a:endParaRPr lang="id-ID"/>
        </a:p>
      </dgm:t>
    </dgm:pt>
    <dgm:pt modelId="{4BD1B45F-49A4-4D6D-8468-E01CAC30A9DC}">
      <dgm:prSet phldrT="[Text]"/>
      <dgm:spPr/>
      <dgm:t>
        <a:bodyPr/>
        <a:lstStyle/>
        <a:p>
          <a:r>
            <a:rPr lang="id-ID" dirty="0" smtClean="0"/>
            <a:t>Penulisan Kata</a:t>
          </a:r>
          <a:endParaRPr lang="id-ID" dirty="0"/>
        </a:p>
      </dgm:t>
    </dgm:pt>
    <dgm:pt modelId="{85FCFBFB-902E-40FA-A182-6DB9E84CD0FF}" type="parTrans" cxnId="{FE5910EB-01A6-4828-A95D-92835C4F563A}">
      <dgm:prSet/>
      <dgm:spPr/>
      <dgm:t>
        <a:bodyPr/>
        <a:lstStyle/>
        <a:p>
          <a:endParaRPr lang="id-ID"/>
        </a:p>
      </dgm:t>
    </dgm:pt>
    <dgm:pt modelId="{6CF64375-F911-4F3F-90F2-08EEFDB0BE2E}" type="sibTrans" cxnId="{FE5910EB-01A6-4828-A95D-92835C4F563A}">
      <dgm:prSet/>
      <dgm:spPr/>
      <dgm:t>
        <a:bodyPr/>
        <a:lstStyle/>
        <a:p>
          <a:endParaRPr lang="id-ID"/>
        </a:p>
      </dgm:t>
    </dgm:pt>
    <dgm:pt modelId="{41472FA8-1487-4A94-8202-A994208B812C}">
      <dgm:prSet phldrT="[Text]"/>
      <dgm:spPr/>
      <dgm:t>
        <a:bodyPr/>
        <a:lstStyle/>
        <a:p>
          <a:r>
            <a:rPr lang="id-ID" dirty="0" smtClean="0"/>
            <a:t>Pemakaian Tanda Baca</a:t>
          </a:r>
          <a:endParaRPr lang="id-ID" dirty="0"/>
        </a:p>
      </dgm:t>
    </dgm:pt>
    <dgm:pt modelId="{6ACD4547-4E94-46CC-90A6-37C6170718C9}" type="parTrans" cxnId="{B73717E5-6464-444D-8350-0D896E1C8871}">
      <dgm:prSet/>
      <dgm:spPr/>
      <dgm:t>
        <a:bodyPr/>
        <a:lstStyle/>
        <a:p>
          <a:endParaRPr lang="id-ID"/>
        </a:p>
      </dgm:t>
    </dgm:pt>
    <dgm:pt modelId="{2120B2E9-30E2-4E8B-B852-79296893DD14}" type="sibTrans" cxnId="{B73717E5-6464-444D-8350-0D896E1C8871}">
      <dgm:prSet/>
      <dgm:spPr/>
      <dgm:t>
        <a:bodyPr/>
        <a:lstStyle/>
        <a:p>
          <a:endParaRPr lang="id-ID"/>
        </a:p>
      </dgm:t>
    </dgm:pt>
    <dgm:pt modelId="{13BDD9B8-A107-4B10-A83E-24104DE7269B}">
      <dgm:prSet phldrT="[Text]"/>
      <dgm:spPr/>
      <dgm:t>
        <a:bodyPr/>
        <a:lstStyle/>
        <a:p>
          <a:r>
            <a:rPr lang="id-ID" dirty="0" smtClean="0"/>
            <a:t>Penulisan Unsur Serapan</a:t>
          </a:r>
          <a:endParaRPr lang="id-ID" dirty="0"/>
        </a:p>
      </dgm:t>
    </dgm:pt>
    <dgm:pt modelId="{DD59AADE-2106-4370-8313-65951BBFF6BE}" type="parTrans" cxnId="{B83F14E4-2017-47D8-B6C4-187723C13D31}">
      <dgm:prSet/>
      <dgm:spPr/>
      <dgm:t>
        <a:bodyPr/>
        <a:lstStyle/>
        <a:p>
          <a:endParaRPr lang="id-ID"/>
        </a:p>
      </dgm:t>
    </dgm:pt>
    <dgm:pt modelId="{45AE1713-5B31-4DCB-9EFB-4830F31AD330}" type="sibTrans" cxnId="{B83F14E4-2017-47D8-B6C4-187723C13D31}">
      <dgm:prSet/>
      <dgm:spPr/>
      <dgm:t>
        <a:bodyPr/>
        <a:lstStyle/>
        <a:p>
          <a:endParaRPr lang="id-ID"/>
        </a:p>
      </dgm:t>
    </dgm:pt>
    <dgm:pt modelId="{3C3B2150-1C7F-4924-B00D-5EC34789036F}" type="pres">
      <dgm:prSet presAssocID="{A0722EC5-6E34-4BB9-883A-D51520D04F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663DAB-7050-427C-9470-69F336AE8A16}" type="pres">
      <dgm:prSet presAssocID="{01983037-89B1-41C0-AC16-A49A57656DCB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905FBD2-601B-4D8B-9ABA-3C1A337577A4}" type="pres">
      <dgm:prSet presAssocID="{39ABCBB0-CBCF-45D3-8226-2EC661AE7E08}" presName="sibTrans" presStyleCnt="0"/>
      <dgm:spPr/>
    </dgm:pt>
    <dgm:pt modelId="{C2443295-AE7F-4C56-8298-8455C05087B5}" type="pres">
      <dgm:prSet presAssocID="{4BD1B45F-49A4-4D6D-8468-E01CAC30A9D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60D43FF-DE28-4A89-888A-8DD7BCADC907}" type="pres">
      <dgm:prSet presAssocID="{6CF64375-F911-4F3F-90F2-08EEFDB0BE2E}" presName="sibTrans" presStyleCnt="0"/>
      <dgm:spPr/>
    </dgm:pt>
    <dgm:pt modelId="{5D1BB067-37B0-44EB-92CA-B2CB16DD7629}" type="pres">
      <dgm:prSet presAssocID="{41472FA8-1487-4A94-8202-A994208B812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155B1AB-BCD7-4D4D-A110-14219B2083AA}" type="pres">
      <dgm:prSet presAssocID="{2120B2E9-30E2-4E8B-B852-79296893DD14}" presName="sibTrans" presStyleCnt="0"/>
      <dgm:spPr/>
    </dgm:pt>
    <dgm:pt modelId="{797CFB17-D7D1-4A85-BAE5-1075F5EA21F3}" type="pres">
      <dgm:prSet presAssocID="{13BDD9B8-A107-4B10-A83E-24104DE7269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83F14E4-2017-47D8-B6C4-187723C13D31}" srcId="{A0722EC5-6E34-4BB9-883A-D51520D04F66}" destId="{13BDD9B8-A107-4B10-A83E-24104DE7269B}" srcOrd="3" destOrd="0" parTransId="{DD59AADE-2106-4370-8313-65951BBFF6BE}" sibTransId="{45AE1713-5B31-4DCB-9EFB-4830F31AD330}"/>
    <dgm:cxn modelId="{8777B71D-2EAF-44F4-AB38-9BAF109707BE}" srcId="{A0722EC5-6E34-4BB9-883A-D51520D04F66}" destId="{01983037-89B1-41C0-AC16-A49A57656DCB}" srcOrd="0" destOrd="0" parTransId="{B4C1E7EB-6AD5-45EC-A952-66072B887EF0}" sibTransId="{39ABCBB0-CBCF-45D3-8226-2EC661AE7E08}"/>
    <dgm:cxn modelId="{48D5DF5F-5FAB-4C3E-A2D7-20AAB8969C90}" type="presOf" srcId="{41472FA8-1487-4A94-8202-A994208B812C}" destId="{5D1BB067-37B0-44EB-92CA-B2CB16DD7629}" srcOrd="0" destOrd="0" presId="urn:microsoft.com/office/officeart/2005/8/layout/default"/>
    <dgm:cxn modelId="{B73717E5-6464-444D-8350-0D896E1C8871}" srcId="{A0722EC5-6E34-4BB9-883A-D51520D04F66}" destId="{41472FA8-1487-4A94-8202-A994208B812C}" srcOrd="2" destOrd="0" parTransId="{6ACD4547-4E94-46CC-90A6-37C6170718C9}" sibTransId="{2120B2E9-30E2-4E8B-B852-79296893DD14}"/>
    <dgm:cxn modelId="{BA0B13A4-996C-44A0-A6FC-A09CD04C16A2}" type="presOf" srcId="{4BD1B45F-49A4-4D6D-8468-E01CAC30A9DC}" destId="{C2443295-AE7F-4C56-8298-8455C05087B5}" srcOrd="0" destOrd="0" presId="urn:microsoft.com/office/officeart/2005/8/layout/default"/>
    <dgm:cxn modelId="{9C60C0E7-4C33-4034-B7E1-AD46B34C963F}" type="presOf" srcId="{13BDD9B8-A107-4B10-A83E-24104DE7269B}" destId="{797CFB17-D7D1-4A85-BAE5-1075F5EA21F3}" srcOrd="0" destOrd="0" presId="urn:microsoft.com/office/officeart/2005/8/layout/default"/>
    <dgm:cxn modelId="{8C6F3926-90E8-4489-8DC1-8C727665E961}" type="presOf" srcId="{A0722EC5-6E34-4BB9-883A-D51520D04F66}" destId="{3C3B2150-1C7F-4924-B00D-5EC34789036F}" srcOrd="0" destOrd="0" presId="urn:microsoft.com/office/officeart/2005/8/layout/default"/>
    <dgm:cxn modelId="{FE5910EB-01A6-4828-A95D-92835C4F563A}" srcId="{A0722EC5-6E34-4BB9-883A-D51520D04F66}" destId="{4BD1B45F-49A4-4D6D-8468-E01CAC30A9DC}" srcOrd="1" destOrd="0" parTransId="{85FCFBFB-902E-40FA-A182-6DB9E84CD0FF}" sibTransId="{6CF64375-F911-4F3F-90F2-08EEFDB0BE2E}"/>
    <dgm:cxn modelId="{337D2CCE-B1D5-44A2-8892-737702D8A7A4}" type="presOf" srcId="{01983037-89B1-41C0-AC16-A49A57656DCB}" destId="{BC663DAB-7050-427C-9470-69F336AE8A16}" srcOrd="0" destOrd="0" presId="urn:microsoft.com/office/officeart/2005/8/layout/default"/>
    <dgm:cxn modelId="{D624D687-CFC6-43E8-B2F9-2877AF32CD6D}" type="presParOf" srcId="{3C3B2150-1C7F-4924-B00D-5EC34789036F}" destId="{BC663DAB-7050-427C-9470-69F336AE8A16}" srcOrd="0" destOrd="0" presId="urn:microsoft.com/office/officeart/2005/8/layout/default"/>
    <dgm:cxn modelId="{FD1EBB86-73FD-44B5-A0DA-6D4313B6D997}" type="presParOf" srcId="{3C3B2150-1C7F-4924-B00D-5EC34789036F}" destId="{4905FBD2-601B-4D8B-9ABA-3C1A337577A4}" srcOrd="1" destOrd="0" presId="urn:microsoft.com/office/officeart/2005/8/layout/default"/>
    <dgm:cxn modelId="{7FAB6BCC-E078-4BF2-8856-9A3F135C8B27}" type="presParOf" srcId="{3C3B2150-1C7F-4924-B00D-5EC34789036F}" destId="{C2443295-AE7F-4C56-8298-8455C05087B5}" srcOrd="2" destOrd="0" presId="urn:microsoft.com/office/officeart/2005/8/layout/default"/>
    <dgm:cxn modelId="{8862F5BE-F469-4198-AD72-1377C4AF7B82}" type="presParOf" srcId="{3C3B2150-1C7F-4924-B00D-5EC34789036F}" destId="{A60D43FF-DE28-4A89-888A-8DD7BCADC907}" srcOrd="3" destOrd="0" presId="urn:microsoft.com/office/officeart/2005/8/layout/default"/>
    <dgm:cxn modelId="{AA4EB38A-B037-4275-883B-96E6A8FD2D69}" type="presParOf" srcId="{3C3B2150-1C7F-4924-B00D-5EC34789036F}" destId="{5D1BB067-37B0-44EB-92CA-B2CB16DD7629}" srcOrd="4" destOrd="0" presId="urn:microsoft.com/office/officeart/2005/8/layout/default"/>
    <dgm:cxn modelId="{B68FCCFE-B424-4B30-8D29-189F71BBEBD1}" type="presParOf" srcId="{3C3B2150-1C7F-4924-B00D-5EC34789036F}" destId="{A155B1AB-BCD7-4D4D-A110-14219B2083AA}" srcOrd="5" destOrd="0" presId="urn:microsoft.com/office/officeart/2005/8/layout/default"/>
    <dgm:cxn modelId="{10B0CDAC-E77F-4E70-BAD9-7F94B0DAA37E}" type="presParOf" srcId="{3C3B2150-1C7F-4924-B00D-5EC34789036F}" destId="{797CFB17-D7D1-4A85-BAE5-1075F5EA21F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722EC5-6E34-4BB9-883A-D51520D04F66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01983037-89B1-41C0-AC16-A49A57656DCB}">
      <dgm:prSet phldrT="[Text]"/>
      <dgm:spPr/>
      <dgm:t>
        <a:bodyPr/>
        <a:lstStyle/>
        <a:p>
          <a:r>
            <a:rPr lang="id-ID" dirty="0" smtClean="0"/>
            <a:t>Pemakaian Tanda Baca</a:t>
          </a:r>
          <a:endParaRPr lang="id-ID" dirty="0"/>
        </a:p>
      </dgm:t>
    </dgm:pt>
    <dgm:pt modelId="{B4C1E7EB-6AD5-45EC-A952-66072B887EF0}" type="parTrans" cxnId="{8777B71D-2EAF-44F4-AB38-9BAF109707BE}">
      <dgm:prSet/>
      <dgm:spPr/>
      <dgm:t>
        <a:bodyPr/>
        <a:lstStyle/>
        <a:p>
          <a:endParaRPr lang="id-ID"/>
        </a:p>
      </dgm:t>
    </dgm:pt>
    <dgm:pt modelId="{39ABCBB0-CBCF-45D3-8226-2EC661AE7E08}" type="sibTrans" cxnId="{8777B71D-2EAF-44F4-AB38-9BAF109707BE}">
      <dgm:prSet/>
      <dgm:spPr/>
      <dgm:t>
        <a:bodyPr/>
        <a:lstStyle/>
        <a:p>
          <a:endParaRPr lang="id-ID"/>
        </a:p>
      </dgm:t>
    </dgm:pt>
    <dgm:pt modelId="{3C3B2150-1C7F-4924-B00D-5EC34789036F}" type="pres">
      <dgm:prSet presAssocID="{A0722EC5-6E34-4BB9-883A-D51520D04F6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663DAB-7050-427C-9470-69F336AE8A16}" type="pres">
      <dgm:prSet presAssocID="{01983037-89B1-41C0-AC16-A49A57656DCB}" presName="node" presStyleLbl="node1" presStyleIdx="0" presStyleCnt="1" custScaleX="63158" custScaleY="56439" custLinFactNeighborX="0" custLinFactNeighborY="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777B71D-2EAF-44F4-AB38-9BAF109707BE}" srcId="{A0722EC5-6E34-4BB9-883A-D51520D04F66}" destId="{01983037-89B1-41C0-AC16-A49A57656DCB}" srcOrd="0" destOrd="0" parTransId="{B4C1E7EB-6AD5-45EC-A952-66072B887EF0}" sibTransId="{39ABCBB0-CBCF-45D3-8226-2EC661AE7E08}"/>
    <dgm:cxn modelId="{5153160D-C35B-4ADB-87A4-B2721D9EFBBD}" type="presOf" srcId="{A0722EC5-6E34-4BB9-883A-D51520D04F66}" destId="{3C3B2150-1C7F-4924-B00D-5EC34789036F}" srcOrd="0" destOrd="0" presId="urn:microsoft.com/office/officeart/2005/8/layout/default"/>
    <dgm:cxn modelId="{565D6B30-9737-40E2-9CB9-F67D98B26CFA}" type="presOf" srcId="{01983037-89B1-41C0-AC16-A49A57656DCB}" destId="{BC663DAB-7050-427C-9470-69F336AE8A16}" srcOrd="0" destOrd="0" presId="urn:microsoft.com/office/officeart/2005/8/layout/default"/>
    <dgm:cxn modelId="{6B548152-F584-4693-93AF-F5D9BE5ACB01}" type="presParOf" srcId="{3C3B2150-1C7F-4924-B00D-5EC34789036F}" destId="{BC663DAB-7050-427C-9470-69F336AE8A1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01/07/2018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7/1/2018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Penulisan Huruf Sesuai PUEBI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SESI-8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</a:t>
            </a:r>
            <a:r>
              <a:rPr lang="id-ID" sz="2000" b="1" dirty="0" smtClean="0">
                <a:solidFill>
                  <a:schemeClr val="tx2"/>
                </a:solidFill>
              </a:rPr>
              <a:t>SSt, </a:t>
            </a:r>
            <a:r>
              <a:rPr lang="id-ID" sz="2000" b="1" dirty="0">
                <a:solidFill>
                  <a:schemeClr val="tx2"/>
                </a:solidFill>
              </a:rPr>
              <a:t>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29200" y="55626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>
                <a:solidFill>
                  <a:srgbClr val="FFFF00"/>
                </a:solidFill>
              </a:rPr>
              <a:t>Mata Kuliah:</a:t>
            </a:r>
          </a:p>
          <a:p>
            <a:pPr algn="ctr"/>
            <a:r>
              <a:rPr lang="id-ID" b="1" dirty="0" smtClean="0">
                <a:solidFill>
                  <a:srgbClr val="FFFF00"/>
                </a:solidFill>
              </a:rPr>
              <a:t>PENULISAN ILMIAH</a:t>
            </a:r>
            <a:endParaRPr lang="id-ID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1304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Tanda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Titik Dua (:)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dipakai pada: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2533"/>
            <a:ext cx="10515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Dipakai pada akhir suatu pernyataan lengkap yang diikuti pemerincian dan penjelasan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Dipakai jika perincian atau penjelasan itu merupakan pelengkap yang mengakhiri pernyataan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Dipakai sesudah kata atau ungkapan yang memerlukan pemerian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Dipakai dalam naskah drama sesudah kata yang menunjukkan pelaku dalam percakapan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Dipakai </a:t>
            </a:r>
            <a:r>
              <a:rPr lang="id-ID" sz="2800" dirty="0"/>
              <a:t>di antara (a) jilid atau nomor dan halaman, (b) surah dan ayat dalam kitab suci, (c) judul dan anak judul suatu karangan, serta (d) nama kota dan penerbit dalam daftar pustaka</a:t>
            </a:r>
            <a:endParaRPr lang="id-ID" sz="2800" dirty="0" smtClean="0"/>
          </a:p>
          <a:p>
            <a:pPr marL="514350" indent="-514350">
              <a:buFont typeface="+mj-lt"/>
              <a:buAutoNum type="arabicPeriod"/>
            </a:pPr>
            <a:endParaRPr lang="id-ID" sz="28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Tanda </a:t>
            </a:r>
            <a:r>
              <a:rPr lang="id-ID" sz="2800" b="1" dirty="0" smtClean="0">
                <a:solidFill>
                  <a:srgbClr val="FFFF00"/>
                </a:solidFill>
              </a:rPr>
              <a:t>Titik Dua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79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0480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5400" b="1" dirty="0" smtClean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54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1371600"/>
            <a:ext cx="10972800" cy="762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REFERENSI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829" y="2971800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id-ID" dirty="0" smtClean="0"/>
              <a:t>Kemendikbud RI. 2015. </a:t>
            </a:r>
            <a:r>
              <a:rPr lang="id-ID" i="1" dirty="0" smtClean="0"/>
              <a:t>Pedoman Umum Ejaan Bahasa Indonesia</a:t>
            </a:r>
            <a:r>
              <a:rPr lang="id-ID" dirty="0" smtClean="0"/>
              <a:t>. Jakarta: Kemendikbud</a:t>
            </a:r>
            <a:endParaRPr lang="id-ID" sz="1600" i="1" dirty="0" smtClean="0"/>
          </a:p>
          <a:p>
            <a:pPr marL="0" indent="0">
              <a:buNone/>
            </a:pP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246391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59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95400"/>
            <a:ext cx="12192000" cy="1143000"/>
          </a:xfrm>
        </p:spPr>
        <p:txBody>
          <a:bodyPr/>
          <a:lstStyle/>
          <a:p>
            <a:r>
              <a:rPr lang="id-ID" sz="6000" b="1" dirty="0" smtClean="0">
                <a:solidFill>
                  <a:schemeClr val="accent6">
                    <a:lumMod val="75000"/>
                  </a:schemeClr>
                </a:solidFill>
              </a:rPr>
              <a:t>Pedoman Umum Ejaan Bahasa Indonesia (PUEBI)</a:t>
            </a:r>
            <a:endParaRPr lang="id-ID" sz="6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85912" y="3124200"/>
            <a:ext cx="9172575" cy="1447799"/>
          </a:xfrm>
        </p:spPr>
        <p:txBody>
          <a:bodyPr/>
          <a:lstStyle/>
          <a:p>
            <a:r>
              <a:rPr lang="id-ID" sz="4400" dirty="0" smtClean="0"/>
              <a:t>Permendikbud RI No.50 tahun 2015</a:t>
            </a:r>
          </a:p>
          <a:p>
            <a:r>
              <a:rPr lang="id-ID" sz="4400" dirty="0" smtClean="0"/>
              <a:t>Menggantikan Pedoman Umum Ejaan Yang Disempurnakan (PUEYD) tahun 2009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2039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38200" y="533400"/>
            <a:ext cx="12192000" cy="1143000"/>
          </a:xfrm>
        </p:spPr>
        <p:txBody>
          <a:bodyPr/>
          <a:lstStyle/>
          <a:p>
            <a:pPr algn="r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Yang diatur dalam PUEBI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2588542"/>
              </p:ext>
            </p:extLst>
          </p:nvPr>
        </p:nvGraphicFramePr>
        <p:xfrm>
          <a:off x="228600" y="1570037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7481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2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3187931"/>
              </p:ext>
            </p:extLst>
          </p:nvPr>
        </p:nvGraphicFramePr>
        <p:xfrm>
          <a:off x="1752599" y="1166018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298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Pemakaian Tanda Baca</a:t>
            </a:r>
            <a:endParaRPr lang="id-ID" sz="2800" b="1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/>
          <a:srcRect l="38872" t="28125" r="6662" b="15625"/>
          <a:stretch/>
        </p:blipFill>
        <p:spPr>
          <a:xfrm>
            <a:off x="605971" y="776515"/>
            <a:ext cx="9220200" cy="5353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25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1304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Tanda Titik (.) dipakai pada: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2533"/>
            <a:ext cx="10515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Akhir kalimat pernyataan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Di belakang angka atau huruf dalam suatu bagan, ikhtisar atau daftar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Memisahkan angka jam, menit, dan detik yang menunjukkan waktu atau jangka waktu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Daftar pustaka di antara nama penulis, tahun, judul tulisan (yang tidak berakhir dengan tanda tanya atau tanda seru) dan tempat terbit 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800" dirty="0" smtClean="0"/>
              <a:t>Memisahkan bilangan ribuan atau kelipatannya yang menunjukkan jumlah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Tanda Titik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27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11"/>
          <a:stretch/>
        </p:blipFill>
        <p:spPr bwMode="auto">
          <a:xfrm>
            <a:off x="3019425" y="0"/>
            <a:ext cx="917257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00" y="241529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Tanda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Koma (,)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dipakai pada: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66018"/>
            <a:ext cx="118110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Unsur-unsur dalam suatu pemerincian atau pembilangan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Sebelum kata penghubung seperti: </a:t>
            </a:r>
            <a:r>
              <a:rPr lang="id-ID" sz="2000" i="1" dirty="0" smtClean="0"/>
              <a:t>tetapi, melainkan, </a:t>
            </a:r>
            <a:r>
              <a:rPr lang="id-ID" sz="2000" dirty="0" smtClean="0"/>
              <a:t>dan</a:t>
            </a:r>
            <a:r>
              <a:rPr lang="id-ID" sz="2000" i="1" dirty="0" smtClean="0"/>
              <a:t> sedangkan</a:t>
            </a:r>
            <a:r>
              <a:rPr lang="id-ID" sz="2000" dirty="0" smtClean="0"/>
              <a:t> dalam kalimat majemuk (setara)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Memisahkan anak kalimat yang mendahului induk kalimat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/>
              <a:t>Di belakang kata atau ungkapan penghubung antar kalimat seperti </a:t>
            </a:r>
            <a:r>
              <a:rPr lang="id-ID" sz="2000" i="1" dirty="0"/>
              <a:t>oleh karena itu</a:t>
            </a:r>
            <a:r>
              <a:rPr lang="id-ID" sz="2000" dirty="0"/>
              <a:t>, </a:t>
            </a:r>
            <a:r>
              <a:rPr lang="id-ID" sz="2000" i="1" dirty="0"/>
              <a:t>jadi, dengan demikian, sehubungan dengan itu, </a:t>
            </a:r>
            <a:r>
              <a:rPr lang="id-ID" sz="2000" dirty="0"/>
              <a:t>dan</a:t>
            </a:r>
            <a:r>
              <a:rPr lang="id-ID" sz="2000" i="1" dirty="0"/>
              <a:t> meskipun </a:t>
            </a:r>
            <a:r>
              <a:rPr lang="id-ID" sz="2000" i="1" dirty="0" smtClean="0"/>
              <a:t>demikian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Sebelum </a:t>
            </a:r>
            <a:r>
              <a:rPr lang="id-ID" sz="2000" dirty="0"/>
              <a:t>dan/atau sesudah kata seru, seperti </a:t>
            </a:r>
            <a:r>
              <a:rPr lang="id-ID" sz="2000" i="1" dirty="0"/>
              <a:t>o, ya, wah, aduh, </a:t>
            </a:r>
            <a:r>
              <a:rPr lang="id-ID" sz="2000" dirty="0"/>
              <a:t>atau</a:t>
            </a:r>
            <a:r>
              <a:rPr lang="id-ID" sz="2000" i="1" dirty="0"/>
              <a:t> hai</a:t>
            </a:r>
            <a:r>
              <a:rPr lang="id-ID" sz="2000" dirty="0"/>
              <a:t>, dan kata yang dipakai sebagai sapaan, seperti </a:t>
            </a:r>
            <a:r>
              <a:rPr lang="id-ID" sz="2000" i="1" dirty="0"/>
              <a:t>Bu, Dik, </a:t>
            </a:r>
            <a:r>
              <a:rPr lang="id-ID" sz="2000" dirty="0"/>
              <a:t>atau</a:t>
            </a:r>
            <a:r>
              <a:rPr lang="id-ID" sz="2000" i="1" dirty="0"/>
              <a:t> </a:t>
            </a:r>
            <a:r>
              <a:rPr lang="id-ID" sz="2000" i="1" dirty="0" smtClean="0"/>
              <a:t>Nak</a:t>
            </a:r>
            <a:endParaRPr lang="id-ID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Memisahkan petikan langsung dari bagian lain dalam kalimat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D</a:t>
            </a:r>
            <a:r>
              <a:rPr lang="sv-SE" sz="2000" dirty="0" smtClean="0"/>
              <a:t>i </a:t>
            </a:r>
            <a:r>
              <a:rPr lang="sv-SE" sz="2000" dirty="0"/>
              <a:t>antara (a) nama dan alamat, (b) bagian-bagian alamat, (c) tempat dan tanggal, serta (d) nama tempat dan wilayah atau negeri yang ditulis </a:t>
            </a:r>
            <a:r>
              <a:rPr lang="sv-SE" sz="2000" dirty="0" smtClean="0"/>
              <a:t>berurutan</a:t>
            </a:r>
            <a:endParaRPr lang="id-ID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Memisahkan bagian nama yang dibalik susunannya dalam daftar pustaka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Di antara bagian-bagian dalam catatan kaki atau catatan akhir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Di </a:t>
            </a:r>
            <a:r>
              <a:rPr lang="id-ID" sz="2000" dirty="0"/>
              <a:t>antara nama orang dan singkatan gelar akademis yang mengikutinya untuk membedakannya dari singkatan nama diri, keluarga, atau </a:t>
            </a:r>
            <a:r>
              <a:rPr lang="id-ID" sz="2000" dirty="0" smtClean="0"/>
              <a:t>marga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Dipakai </a:t>
            </a:r>
            <a:r>
              <a:rPr lang="id-ID" sz="2000" dirty="0"/>
              <a:t>sebelum angka desimal atau di antara rupiah dan sen yang dinyatakan dengan </a:t>
            </a:r>
            <a:r>
              <a:rPr lang="id-ID" sz="2000" dirty="0" smtClean="0"/>
              <a:t>angka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000" dirty="0" smtClean="0"/>
              <a:t>Untuk mengapit keterangan tambahan atau keterangan aposisi</a:t>
            </a:r>
            <a:endParaRPr lang="id-ID" sz="2000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Tanda </a:t>
            </a:r>
            <a:r>
              <a:rPr lang="id-ID" sz="2800" b="1" dirty="0" smtClean="0">
                <a:solidFill>
                  <a:srgbClr val="FFFF00"/>
                </a:solidFill>
              </a:rPr>
              <a:t>Koma 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1304"/>
            <a:ext cx="121920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Tanda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Titik koma (;) </a:t>
            </a:r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dipakai pada: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72533"/>
            <a:ext cx="10515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Dapat </a:t>
            </a:r>
            <a:r>
              <a:rPr lang="id-ID" sz="3600" dirty="0"/>
              <a:t>dipakai sebagai pengganti kata </a:t>
            </a:r>
            <a:r>
              <a:rPr lang="id-ID" sz="3600" dirty="0" smtClean="0"/>
              <a:t>penghubung </a:t>
            </a:r>
            <a:r>
              <a:rPr lang="id-ID" sz="3600" dirty="0"/>
              <a:t>untuk memisahkan kalimat setara yang satu dari kalimat setara yang lain di dalam kalimat </a:t>
            </a:r>
            <a:r>
              <a:rPr lang="id-ID" sz="3600" dirty="0" smtClean="0"/>
              <a:t>majemuk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Dipakai pada akhir perincian yang berupa klausa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3600" dirty="0" smtClean="0"/>
              <a:t>Dipakai untuk memisahkan bagian-bagian pemerincaian dalam kalimat yang sudah menggunakan tanda koma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-76200" y="33451"/>
            <a:ext cx="12192000" cy="501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id-ID" sz="2800" b="1" dirty="0" smtClean="0">
                <a:solidFill>
                  <a:srgbClr val="FFFF00"/>
                </a:solidFill>
              </a:rPr>
              <a:t>Tanda </a:t>
            </a:r>
            <a:r>
              <a:rPr lang="id-ID" sz="2800" b="1" dirty="0" smtClean="0">
                <a:solidFill>
                  <a:srgbClr val="FFFF00"/>
                </a:solidFill>
              </a:rPr>
              <a:t>Titik Koma</a:t>
            </a:r>
            <a:endParaRPr lang="id-ID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29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2361</TotalTime>
  <Words>495</Words>
  <Application>Microsoft Office PowerPoint</Application>
  <PresentationFormat>Widescreen</PresentationFormat>
  <Paragraphs>53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REFERENSI</vt:lpstr>
      <vt:lpstr>Pedoman Umum Ejaan Bahasa Indonesia (PUEBI)</vt:lpstr>
      <vt:lpstr>Yang diatur dalam PUEBI</vt:lpstr>
      <vt:lpstr>PowerPoint Presentation</vt:lpstr>
      <vt:lpstr>PowerPoint Presentation</vt:lpstr>
      <vt:lpstr>Tanda Titik (.) dipakai pada:</vt:lpstr>
      <vt:lpstr>Tanda Koma (,) dipakai pada:</vt:lpstr>
      <vt:lpstr>Tanda Titik koma (;) dipakai pada:</vt:lpstr>
      <vt:lpstr>Tanda Titik Dua (:) dipakai pada: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342</cp:revision>
  <dcterms:created xsi:type="dcterms:W3CDTF">2010-08-24T06:47:44Z</dcterms:created>
  <dcterms:modified xsi:type="dcterms:W3CDTF">2018-07-01T04:24:25Z</dcterms:modified>
</cp:coreProperties>
</file>