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77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1" r:id="rId13"/>
    <p:sldId id="280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2F045-DAF9-470D-ABC5-D053804D65AB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</dgm:pt>
    <dgm:pt modelId="{031EE797-DF53-4219-AC75-3FAE48E1724D}">
      <dgm:prSet phldrT="[Text]"/>
      <dgm:spPr/>
      <dgm:t>
        <a:bodyPr/>
        <a:lstStyle/>
        <a:p>
          <a:pPr algn="ctr"/>
          <a:r>
            <a:rPr lang="id-ID" dirty="0" smtClean="0"/>
            <a:t>Mahasiswa mampu menguraikan </a:t>
          </a:r>
          <a:r>
            <a:rPr lang="en-US" dirty="0" err="1" smtClean="0"/>
            <a:t>strategi</a:t>
          </a:r>
          <a:r>
            <a:rPr lang="en-US" dirty="0" smtClean="0"/>
            <a:t> </a:t>
          </a:r>
          <a:r>
            <a:rPr lang="en-US" dirty="0" err="1" smtClean="0"/>
            <a:t>perencanaan</a:t>
          </a:r>
          <a:r>
            <a:rPr lang="en-US" dirty="0" smtClean="0"/>
            <a:t> media </a:t>
          </a:r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endParaRPr lang="en-US" dirty="0"/>
        </a:p>
      </dgm:t>
    </dgm:pt>
    <dgm:pt modelId="{B010DD37-1D05-4804-926D-86C704E62EC3}" type="par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24C06427-E34D-47E4-BE76-9939DA3BED92}" type="sib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542F87D6-02B1-4D92-A2A4-43886DEF8D49}" type="pres">
      <dgm:prSet presAssocID="{2692F045-DAF9-470D-ABC5-D053804D65AB}" presName="linear" presStyleCnt="0">
        <dgm:presLayoutVars>
          <dgm:animLvl val="lvl"/>
          <dgm:resizeHandles val="exact"/>
        </dgm:presLayoutVars>
      </dgm:prSet>
      <dgm:spPr/>
    </dgm:pt>
    <dgm:pt modelId="{41E11F48-32EF-4182-952E-6FF5F4563A00}" type="pres">
      <dgm:prSet presAssocID="{031EE797-DF53-4219-AC75-3FAE48E1724D}" presName="parentText" presStyleLbl="node1" presStyleIdx="0" presStyleCnt="1" custLinFactNeighborX="-3083" custLinFactNeighborY="-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8E74A-C133-45A1-B86C-3515A566725A}" type="presOf" srcId="{031EE797-DF53-4219-AC75-3FAE48E1724D}" destId="{41E11F48-32EF-4182-952E-6FF5F4563A00}" srcOrd="0" destOrd="0" presId="urn:microsoft.com/office/officeart/2005/8/layout/vList2"/>
    <dgm:cxn modelId="{70C8D4E8-827C-4270-9188-E52D56401977}" srcId="{2692F045-DAF9-470D-ABC5-D053804D65AB}" destId="{031EE797-DF53-4219-AC75-3FAE48E1724D}" srcOrd="0" destOrd="0" parTransId="{B010DD37-1D05-4804-926D-86C704E62EC3}" sibTransId="{24C06427-E34D-47E4-BE76-9939DA3BED92}"/>
    <dgm:cxn modelId="{CF037675-3B54-4AC4-8148-881D4448A28C}" type="presOf" srcId="{2692F045-DAF9-470D-ABC5-D053804D65AB}" destId="{542F87D6-02B1-4D92-A2A4-43886DEF8D49}" srcOrd="0" destOrd="0" presId="urn:microsoft.com/office/officeart/2005/8/layout/vList2"/>
    <dgm:cxn modelId="{52245C8B-70F2-4F19-84AD-E7794E8DC959}" type="presParOf" srcId="{542F87D6-02B1-4D92-A2A4-43886DEF8D49}" destId="{41E11F48-32EF-4182-952E-6FF5F4563A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1F48-32EF-4182-952E-6FF5F4563A00}">
      <dsp:nvSpPr>
        <dsp:cNvPr id="0" name=""/>
        <dsp:cNvSpPr/>
      </dsp:nvSpPr>
      <dsp:spPr>
        <a:xfrm>
          <a:off x="0" y="26260"/>
          <a:ext cx="5715000" cy="3140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Mahasiswa mampu menguraikan </a:t>
          </a:r>
          <a:r>
            <a:rPr lang="en-US" sz="4400" kern="1200" dirty="0" err="1" smtClean="0"/>
            <a:t>strategi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perencanaan</a:t>
          </a:r>
          <a:r>
            <a:rPr lang="en-US" sz="4400" kern="1200" dirty="0" smtClean="0"/>
            <a:t> media </a:t>
          </a:r>
          <a:r>
            <a:rPr lang="en-US" sz="4400" kern="1200" dirty="0" err="1" smtClean="0"/>
            <a:t>komunikasi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kesehatan</a:t>
          </a:r>
          <a:endParaRPr lang="en-US" sz="4400" kern="1200" dirty="0"/>
        </a:p>
      </dsp:txBody>
      <dsp:txXfrm>
        <a:off x="153296" y="179556"/>
        <a:ext cx="5408408" cy="2833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D42F-5AAC-4BF4-B682-FF257FF4A60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4177-AE39-43EC-8F2C-7A7106FD55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06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5E8FB-4207-4962-9801-6D94BF2E602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990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1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79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76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43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25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69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4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585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124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721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F9EF-AB69-49FD-8C4E-F99848B81E24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PERENCANAAN MEDIA KOMUNIKASI KESEHATAN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PERTEMUAN  </a:t>
            </a:r>
            <a:r>
              <a:rPr lang="en-US" sz="1400" b="1" dirty="0" smtClean="0">
                <a:solidFill>
                  <a:schemeClr val="bg1"/>
                </a:solidFill>
              </a:rPr>
              <a:t>10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NAURI </a:t>
            </a:r>
            <a:r>
              <a:rPr lang="en-US" sz="1400" b="1" dirty="0">
                <a:solidFill>
                  <a:schemeClr val="bg1"/>
                </a:solidFill>
              </a:rPr>
              <a:t>ANGGITA TEMESVARI, SKM., MKM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PRODI MIK, FIKES</a:t>
            </a:r>
          </a:p>
        </p:txBody>
      </p:sp>
    </p:spTree>
    <p:extLst>
      <p:ext uri="{BB962C8B-B14F-4D97-AF65-F5344CB8AC3E}">
        <p14:creationId xmlns:p14="http://schemas.microsoft.com/office/powerpoint/2010/main" val="1801228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4" t="22469" r="35833" b="16790"/>
          <a:stretch/>
        </p:blipFill>
        <p:spPr bwMode="auto">
          <a:xfrm>
            <a:off x="2470150" y="762000"/>
            <a:ext cx="43878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04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t="26543" r="57014" b="26790"/>
          <a:stretch/>
        </p:blipFill>
        <p:spPr bwMode="auto">
          <a:xfrm>
            <a:off x="0" y="685800"/>
            <a:ext cx="2133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5" t="25679" r="32362" b="37037"/>
          <a:stretch/>
        </p:blipFill>
        <p:spPr bwMode="auto">
          <a:xfrm>
            <a:off x="2438400" y="1295400"/>
            <a:ext cx="6477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04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/>
          <a:lstStyle/>
          <a:p>
            <a:r>
              <a:rPr lang="en-US" dirty="0"/>
              <a:t>Provide credible evidence that threats/benefits are real and likely and that what you recommend will alleviate those threats (i.e., response efficacy)</a:t>
            </a:r>
            <a:endParaRPr lang="id-ID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1" t="24268" r="56190" b="18307"/>
          <a:stretch/>
        </p:blipFill>
        <p:spPr bwMode="auto">
          <a:xfrm>
            <a:off x="0" y="685800"/>
            <a:ext cx="24384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2292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steps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Developing Health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Communication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Media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32345" r="33472" b="21976"/>
          <a:stretch/>
        </p:blipFill>
        <p:spPr bwMode="auto">
          <a:xfrm>
            <a:off x="4114800" y="977900"/>
            <a:ext cx="47244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04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624540"/>
              </p:ext>
            </p:extLst>
          </p:nvPr>
        </p:nvGraphicFramePr>
        <p:xfrm>
          <a:off x="1905000" y="1905000"/>
          <a:ext cx="5715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384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health communication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Persuasive or </a:t>
            </a:r>
            <a:r>
              <a:rPr lang="en-US" dirty="0" err="1" smtClean="0"/>
              <a:t>behavioural</a:t>
            </a:r>
            <a:r>
              <a:rPr lang="en-US" dirty="0" smtClean="0"/>
              <a:t> communication</a:t>
            </a:r>
          </a:p>
          <a:p>
            <a:r>
              <a:rPr lang="en-US" dirty="0" smtClean="0"/>
              <a:t>Risk communication</a:t>
            </a:r>
          </a:p>
          <a:p>
            <a:r>
              <a:rPr lang="en-US" dirty="0" smtClean="0"/>
              <a:t>Media advocacy</a:t>
            </a:r>
          </a:p>
          <a:p>
            <a:r>
              <a:rPr lang="en-US" dirty="0" smtClean="0"/>
              <a:t>Entertainment education</a:t>
            </a:r>
          </a:p>
          <a:p>
            <a:r>
              <a:rPr lang="en-US" dirty="0" smtClean="0"/>
              <a:t>Interactive health communication</a:t>
            </a:r>
          </a:p>
          <a:p>
            <a:r>
              <a:rPr lang="en-US" dirty="0" smtClean="0"/>
              <a:t>Communication for social change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073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Kriteria</a:t>
            </a: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 err="1" smtClean="0">
                <a:solidFill>
                  <a:srgbClr val="00B050"/>
                </a:solidFill>
              </a:rPr>
              <a:t>Pengembangan</a:t>
            </a:r>
            <a:r>
              <a:rPr lang="en-US" b="1" dirty="0" smtClean="0">
                <a:solidFill>
                  <a:srgbClr val="00B050"/>
                </a:solidFill>
              </a:rPr>
              <a:t> Media </a:t>
            </a:r>
            <a:r>
              <a:rPr lang="en-US" b="1" dirty="0" err="1" smtClean="0">
                <a:solidFill>
                  <a:srgbClr val="FFC000"/>
                </a:solidFill>
              </a:rPr>
              <a:t>Komunikasi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Kesehatan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40138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Health communication materials should be:</a:t>
            </a:r>
          </a:p>
          <a:p>
            <a:r>
              <a:rPr lang="en-US" dirty="0" smtClean="0"/>
              <a:t>Attractive</a:t>
            </a:r>
          </a:p>
          <a:p>
            <a:r>
              <a:rPr lang="en-US" dirty="0" smtClean="0"/>
              <a:t>Interesting</a:t>
            </a:r>
          </a:p>
          <a:p>
            <a:r>
              <a:rPr lang="en-US" dirty="0" smtClean="0"/>
              <a:t>Entertaining</a:t>
            </a:r>
          </a:p>
          <a:p>
            <a:r>
              <a:rPr lang="en-US" dirty="0" smtClean="0"/>
              <a:t>Stimulating</a:t>
            </a:r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9630" r="54931" b="49876"/>
          <a:stretch/>
        </p:blipFill>
        <p:spPr bwMode="auto">
          <a:xfrm>
            <a:off x="0" y="685800"/>
            <a:ext cx="2133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73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40988" r="20556" b="26420"/>
          <a:stretch/>
        </p:blipFill>
        <p:spPr bwMode="auto">
          <a:xfrm>
            <a:off x="1981200" y="1981200"/>
            <a:ext cx="45847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73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4525963"/>
          </a:xfrm>
        </p:spPr>
        <p:txBody>
          <a:bodyPr/>
          <a:lstStyle/>
          <a:p>
            <a:r>
              <a:rPr lang="en-US" dirty="0"/>
              <a:t>Position most critical information early in the message </a:t>
            </a:r>
            <a:endParaRPr lang="en-US" dirty="0" smtClean="0"/>
          </a:p>
          <a:p>
            <a:r>
              <a:rPr lang="en-US" dirty="0" smtClean="0"/>
              <a:t>Audiences </a:t>
            </a:r>
            <a:r>
              <a:rPr lang="en-US" dirty="0"/>
              <a:t>who lose interest or become distracted will still process key points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t="17655" r="56319" b="34815"/>
          <a:stretch/>
        </p:blipFill>
        <p:spPr bwMode="auto">
          <a:xfrm>
            <a:off x="0" y="609600"/>
            <a:ext cx="2247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73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7" t="12220" r="34653" b="39136"/>
          <a:stretch/>
        </p:blipFill>
        <p:spPr bwMode="auto">
          <a:xfrm>
            <a:off x="1524000" y="1066800"/>
            <a:ext cx="64135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73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the audience identify the main message points? </a:t>
            </a:r>
          </a:p>
          <a:p>
            <a:pPr lvl="1"/>
            <a:r>
              <a:rPr lang="en-US" dirty="0" smtClean="0"/>
              <a:t>What 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what 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what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23580" r="58889" b="16667"/>
          <a:stretch/>
        </p:blipFill>
        <p:spPr bwMode="auto">
          <a:xfrm>
            <a:off x="0" y="723900"/>
            <a:ext cx="28194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73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138</Words>
  <Application>Microsoft Office PowerPoint</Application>
  <PresentationFormat>On-screen Show (4:3)</PresentationFormat>
  <Paragraphs>44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KEMAMPUAN AKHIR YANG DIHARAPKAN</vt:lpstr>
      <vt:lpstr>Types of health communication</vt:lpstr>
      <vt:lpstr>5 Kriteria  Pengembangan Media Komunikasi Kesehatan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Staff</dc:creator>
  <cp:lastModifiedBy>Staff</cp:lastModifiedBy>
  <cp:revision>29</cp:revision>
  <dcterms:created xsi:type="dcterms:W3CDTF">2017-10-27T04:04:42Z</dcterms:created>
  <dcterms:modified xsi:type="dcterms:W3CDTF">2017-11-30T12:20:42Z</dcterms:modified>
</cp:coreProperties>
</file>