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59" r:id="rId3"/>
    <p:sldId id="277" r:id="rId4"/>
    <p:sldId id="282" r:id="rId5"/>
    <p:sldId id="283" r:id="rId6"/>
    <p:sldId id="284" r:id="rId7"/>
    <p:sldId id="271" r:id="rId8"/>
    <p:sldId id="285" r:id="rId9"/>
    <p:sldId id="286" r:id="rId10"/>
    <p:sldId id="287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814" y="-9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92F045-DAF9-470D-ABC5-D053804D65AB}" type="doc">
      <dgm:prSet loTypeId="urn:microsoft.com/office/officeart/2005/8/layout/vList2" loCatId="list" qsTypeId="urn:microsoft.com/office/officeart/2005/8/quickstyle/3d1" qsCatId="3D" csTypeId="urn:microsoft.com/office/officeart/2005/8/colors/accent1_4" csCatId="accent1" phldr="1"/>
      <dgm:spPr/>
    </dgm:pt>
    <dgm:pt modelId="{031EE797-DF53-4219-AC75-3FAE48E1724D}">
      <dgm:prSet phldrT="[Text]"/>
      <dgm:spPr/>
      <dgm:t>
        <a:bodyPr/>
        <a:lstStyle/>
        <a:p>
          <a:pPr algn="ctr"/>
          <a:r>
            <a:rPr lang="id-ID" dirty="0" smtClean="0"/>
            <a:t>Mahasiswa mampu menguraikan </a:t>
          </a:r>
          <a:r>
            <a:rPr lang="en-US" dirty="0" err="1" smtClean="0"/>
            <a:t>studi</a:t>
          </a:r>
          <a:r>
            <a:rPr lang="en-US" dirty="0" smtClean="0"/>
            <a:t> </a:t>
          </a:r>
          <a:r>
            <a:rPr lang="en-US" dirty="0" err="1" smtClean="0"/>
            <a:t>kasus</a:t>
          </a:r>
          <a:r>
            <a:rPr lang="en-US" dirty="0" smtClean="0"/>
            <a:t> </a:t>
          </a:r>
          <a:r>
            <a:rPr lang="en-US" dirty="0" err="1" smtClean="0"/>
            <a:t>pemasaran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kesehatan</a:t>
          </a:r>
          <a:endParaRPr lang="en-US" dirty="0"/>
        </a:p>
      </dgm:t>
    </dgm:pt>
    <dgm:pt modelId="{B010DD37-1D05-4804-926D-86C704E62EC3}" type="parTrans" cxnId="{70C8D4E8-827C-4270-9188-E52D56401977}">
      <dgm:prSet/>
      <dgm:spPr/>
      <dgm:t>
        <a:bodyPr/>
        <a:lstStyle/>
        <a:p>
          <a:pPr algn="ctr"/>
          <a:endParaRPr lang="en-US"/>
        </a:p>
      </dgm:t>
    </dgm:pt>
    <dgm:pt modelId="{24C06427-E34D-47E4-BE76-9939DA3BED92}" type="sibTrans" cxnId="{70C8D4E8-827C-4270-9188-E52D56401977}">
      <dgm:prSet/>
      <dgm:spPr/>
      <dgm:t>
        <a:bodyPr/>
        <a:lstStyle/>
        <a:p>
          <a:pPr algn="ctr"/>
          <a:endParaRPr lang="en-US"/>
        </a:p>
      </dgm:t>
    </dgm:pt>
    <dgm:pt modelId="{542F87D6-02B1-4D92-A2A4-43886DEF8D49}" type="pres">
      <dgm:prSet presAssocID="{2692F045-DAF9-470D-ABC5-D053804D65AB}" presName="linear" presStyleCnt="0">
        <dgm:presLayoutVars>
          <dgm:animLvl val="lvl"/>
          <dgm:resizeHandles val="exact"/>
        </dgm:presLayoutVars>
      </dgm:prSet>
      <dgm:spPr/>
    </dgm:pt>
    <dgm:pt modelId="{41E11F48-32EF-4182-952E-6FF5F4563A00}" type="pres">
      <dgm:prSet presAssocID="{031EE797-DF53-4219-AC75-3FAE48E1724D}" presName="parentText" presStyleLbl="node1" presStyleIdx="0" presStyleCnt="1" custLinFactNeighborX="-3083" custLinFactNeighborY="-1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68E74A-C133-45A1-B86C-3515A566725A}" type="presOf" srcId="{031EE797-DF53-4219-AC75-3FAE48E1724D}" destId="{41E11F48-32EF-4182-952E-6FF5F4563A00}" srcOrd="0" destOrd="0" presId="urn:microsoft.com/office/officeart/2005/8/layout/vList2"/>
    <dgm:cxn modelId="{70C8D4E8-827C-4270-9188-E52D56401977}" srcId="{2692F045-DAF9-470D-ABC5-D053804D65AB}" destId="{031EE797-DF53-4219-AC75-3FAE48E1724D}" srcOrd="0" destOrd="0" parTransId="{B010DD37-1D05-4804-926D-86C704E62EC3}" sibTransId="{24C06427-E34D-47E4-BE76-9939DA3BED92}"/>
    <dgm:cxn modelId="{CF037675-3B54-4AC4-8148-881D4448A28C}" type="presOf" srcId="{2692F045-DAF9-470D-ABC5-D053804D65AB}" destId="{542F87D6-02B1-4D92-A2A4-43886DEF8D49}" srcOrd="0" destOrd="0" presId="urn:microsoft.com/office/officeart/2005/8/layout/vList2"/>
    <dgm:cxn modelId="{52245C8B-70F2-4F19-84AD-E7794E8DC959}" type="presParOf" srcId="{542F87D6-02B1-4D92-A2A4-43886DEF8D49}" destId="{41E11F48-32EF-4182-952E-6FF5F4563A0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11F48-32EF-4182-952E-6FF5F4563A00}">
      <dsp:nvSpPr>
        <dsp:cNvPr id="0" name=""/>
        <dsp:cNvSpPr/>
      </dsp:nvSpPr>
      <dsp:spPr>
        <a:xfrm>
          <a:off x="0" y="26260"/>
          <a:ext cx="5715000" cy="314028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400" kern="1200" dirty="0" smtClean="0"/>
            <a:t>Mahasiswa mampu menguraikan </a:t>
          </a:r>
          <a:r>
            <a:rPr lang="en-US" sz="4400" kern="1200" dirty="0" err="1" smtClean="0"/>
            <a:t>studi</a:t>
          </a:r>
          <a:r>
            <a:rPr lang="en-US" sz="4400" kern="1200" dirty="0" smtClean="0"/>
            <a:t> </a:t>
          </a:r>
          <a:r>
            <a:rPr lang="en-US" sz="4400" kern="1200" dirty="0" err="1" smtClean="0"/>
            <a:t>kasus</a:t>
          </a:r>
          <a:r>
            <a:rPr lang="en-US" sz="4400" kern="1200" dirty="0" smtClean="0"/>
            <a:t> </a:t>
          </a:r>
          <a:r>
            <a:rPr lang="en-US" sz="4400" kern="1200" dirty="0" err="1" smtClean="0"/>
            <a:t>pemasaran</a:t>
          </a:r>
          <a:r>
            <a:rPr lang="en-US" sz="4400" kern="1200" dirty="0" smtClean="0"/>
            <a:t> </a:t>
          </a:r>
          <a:r>
            <a:rPr lang="en-US" sz="4400" kern="1200" dirty="0" err="1" smtClean="0"/>
            <a:t>dalam</a:t>
          </a:r>
          <a:r>
            <a:rPr lang="en-US" sz="4400" kern="1200" dirty="0" smtClean="0"/>
            <a:t> </a:t>
          </a:r>
          <a:r>
            <a:rPr lang="en-US" sz="4400" kern="1200" dirty="0" err="1" smtClean="0"/>
            <a:t>kesehatan</a:t>
          </a:r>
          <a:endParaRPr lang="en-US" sz="4400" kern="1200" dirty="0"/>
        </a:p>
      </dsp:txBody>
      <dsp:txXfrm>
        <a:off x="153296" y="179556"/>
        <a:ext cx="5408408" cy="2833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0D42F-5AAC-4BF4-B682-FF257FF4A604}" type="datetimeFigureOut">
              <a:rPr lang="id-ID" smtClean="0"/>
              <a:t>22/01/2018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64177-AE39-43EC-8F2C-7A7106FD55C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5061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A5E8FB-4207-4962-9801-6D94BF2E6027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312ECB-CB04-4817-9691-37227483C879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312ECB-CB04-4817-9691-37227483C879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312ECB-CB04-4817-9691-37227483C879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312ECB-CB04-4817-9691-37227483C879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312ECB-CB04-4817-9691-37227483C879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312ECB-CB04-4817-9691-37227483C879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312ECB-CB04-4817-9691-37227483C879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312ECB-CB04-4817-9691-37227483C879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312ECB-CB04-4817-9691-37227483C879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312ECB-CB04-4817-9691-37227483C879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312ECB-CB04-4817-9691-37227483C879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312ECB-CB04-4817-9691-37227483C879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312ECB-CB04-4817-9691-37227483C879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312ECB-CB04-4817-9691-37227483C879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312ECB-CB04-4817-9691-37227483C879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312ECB-CB04-4817-9691-37227483C879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F9EF-AB69-49FD-8C4E-F99848B81E24}" type="datetimeFigureOut">
              <a:rPr lang="id-ID" smtClean="0"/>
              <a:t>22/01/2018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5D02-2186-4D8B-AC35-FD32FD1EB0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9903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F9EF-AB69-49FD-8C4E-F99848B81E24}" type="datetimeFigureOut">
              <a:rPr lang="id-ID" smtClean="0"/>
              <a:t>22/01/2018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5D02-2186-4D8B-AC35-FD32FD1EB0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512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F9EF-AB69-49FD-8C4E-F99848B81E24}" type="datetimeFigureOut">
              <a:rPr lang="id-ID" smtClean="0"/>
              <a:t>22/01/2018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5D02-2186-4D8B-AC35-FD32FD1EB0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73797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F9EF-AB69-49FD-8C4E-F99848B81E24}" type="datetimeFigureOut">
              <a:rPr lang="id-ID" smtClean="0"/>
              <a:t>22/01/2018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5D02-2186-4D8B-AC35-FD32FD1EB0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1768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F9EF-AB69-49FD-8C4E-F99848B81E24}" type="datetimeFigureOut">
              <a:rPr lang="id-ID" smtClean="0"/>
              <a:t>22/01/2018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5D02-2186-4D8B-AC35-FD32FD1EB0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04433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F9EF-AB69-49FD-8C4E-F99848B81E24}" type="datetimeFigureOut">
              <a:rPr lang="id-ID" smtClean="0"/>
              <a:t>22/01/2018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5D02-2186-4D8B-AC35-FD32FD1EB0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9254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F9EF-AB69-49FD-8C4E-F99848B81E24}" type="datetimeFigureOut">
              <a:rPr lang="id-ID" smtClean="0"/>
              <a:t>22/01/2018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5D02-2186-4D8B-AC35-FD32FD1EB0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7269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F9EF-AB69-49FD-8C4E-F99848B81E24}" type="datetimeFigureOut">
              <a:rPr lang="id-ID" smtClean="0"/>
              <a:t>22/01/2018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5D02-2186-4D8B-AC35-FD32FD1EB0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19407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F9EF-AB69-49FD-8C4E-F99848B81E24}" type="datetimeFigureOut">
              <a:rPr lang="id-ID" smtClean="0"/>
              <a:t>22/01/2018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5D02-2186-4D8B-AC35-FD32FD1EB0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65856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F9EF-AB69-49FD-8C4E-F99848B81E24}" type="datetimeFigureOut">
              <a:rPr lang="id-ID" smtClean="0"/>
              <a:t>22/01/2018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5D02-2186-4D8B-AC35-FD32FD1EB0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4124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F9EF-AB69-49FD-8C4E-F99848B81E24}" type="datetimeFigureOut">
              <a:rPr lang="id-ID" smtClean="0"/>
              <a:t>22/01/2018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5D02-2186-4D8B-AC35-FD32FD1EB0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37219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3F9EF-AB69-49FD-8C4E-F99848B81E24}" type="datetimeFigureOut">
              <a:rPr lang="id-ID" smtClean="0"/>
              <a:t>22/01/2018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05D02-2186-4D8B-AC35-FD32FD1EB0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50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725863"/>
            <a:ext cx="56388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KOMUNIKASI PEMASARAN DALAM KESEHATAN</a:t>
            </a:r>
            <a:endParaRPr lang="en-US" sz="1600" b="1" dirty="0">
              <a:solidFill>
                <a:schemeClr val="bg1"/>
              </a:solidFill>
            </a:endParaRPr>
          </a:p>
          <a:p>
            <a:pPr marL="342900" indent="-342900" algn="ctr">
              <a:defRPr/>
            </a:pPr>
            <a:endParaRPr lang="en-US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PERTEMUAN  </a:t>
            </a:r>
            <a:r>
              <a:rPr lang="en-US" sz="1400" b="1" dirty="0" smtClean="0">
                <a:solidFill>
                  <a:schemeClr val="bg1"/>
                </a:solidFill>
              </a:rPr>
              <a:t>11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NAURI </a:t>
            </a:r>
            <a:r>
              <a:rPr lang="en-US" sz="1400" b="1" dirty="0">
                <a:solidFill>
                  <a:schemeClr val="bg1"/>
                </a:solidFill>
              </a:rPr>
              <a:t>ANGGITA TEMESVARI, SKM., MKM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PRODI MIK, FIKES</a:t>
            </a:r>
          </a:p>
        </p:txBody>
      </p:sp>
    </p:spTree>
    <p:extLst>
      <p:ext uri="{BB962C8B-B14F-4D97-AF65-F5344CB8AC3E}">
        <p14:creationId xmlns:p14="http://schemas.microsoft.com/office/powerpoint/2010/main" val="18012284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29207" r="41905" b="19294"/>
          <a:stretch/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068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7" t="29065" r="41825" b="19577"/>
          <a:stretch/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6705600" y="2667000"/>
            <a:ext cx="304800" cy="3429000"/>
          </a:xfrm>
          <a:prstGeom prst="ellipse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186500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8" t="27090" r="51270" b="30441"/>
          <a:stretch/>
        </p:blipFill>
        <p:spPr bwMode="auto">
          <a:xfrm>
            <a:off x="1" y="685800"/>
            <a:ext cx="9144000" cy="5722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8650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7" t="28501" r="42302" b="19718"/>
          <a:stretch/>
        </p:blipFill>
        <p:spPr bwMode="auto">
          <a:xfrm>
            <a:off x="10886" y="765628"/>
            <a:ext cx="9161689" cy="5482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5867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3" t="15662" r="25556" b="18730"/>
          <a:stretch/>
        </p:blipFill>
        <p:spPr bwMode="auto">
          <a:xfrm>
            <a:off x="-1" y="685801"/>
            <a:ext cx="9172575" cy="556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2830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8" t="12839" r="26032" b="21975"/>
          <a:stretch/>
        </p:blipFill>
        <p:spPr bwMode="auto">
          <a:xfrm>
            <a:off x="7256" y="685800"/>
            <a:ext cx="9136743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2830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7" t="28501" r="42302" b="19718"/>
          <a:stretch/>
        </p:blipFill>
        <p:spPr bwMode="auto">
          <a:xfrm>
            <a:off x="10886" y="765628"/>
            <a:ext cx="9161689" cy="5482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2830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2" t="43456" r="30000" b="17179"/>
          <a:stretch/>
        </p:blipFill>
        <p:spPr bwMode="auto">
          <a:xfrm>
            <a:off x="674687" y="1600200"/>
            <a:ext cx="7823200" cy="40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8880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8" t="18483" r="27143" b="38766"/>
          <a:stretch/>
        </p:blipFill>
        <p:spPr bwMode="auto">
          <a:xfrm>
            <a:off x="685800" y="1230085"/>
            <a:ext cx="8244114" cy="439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8880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KEMAMPUAN AKHIR YANG DIHARAPKAN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538855"/>
              </p:ext>
            </p:extLst>
          </p:nvPr>
        </p:nvGraphicFramePr>
        <p:xfrm>
          <a:off x="1905000" y="1905000"/>
          <a:ext cx="57150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838478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Pemasaran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/>
              <a:t>Komunikasi pemasaran atau </a:t>
            </a:r>
            <a:r>
              <a:rPr lang="id-ID" i="1" dirty="0"/>
              <a:t>marketing communication </a:t>
            </a:r>
            <a:r>
              <a:rPr lang="id-ID" dirty="0"/>
              <a:t>adalah cara suatu penjual, dalam hal ini perusahaan, untuk memberikan informasi dan mempengaruhi publik untuk membeli produk yang suatu perusahaan jual. </a:t>
            </a:r>
          </a:p>
        </p:txBody>
      </p:sp>
    </p:spTree>
    <p:extLst>
      <p:ext uri="{BB962C8B-B14F-4D97-AF65-F5344CB8AC3E}">
        <p14:creationId xmlns:p14="http://schemas.microsoft.com/office/powerpoint/2010/main" val="8207331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Pemasaran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d-ID" dirty="0"/>
              <a:t>Di dalam komunikasi pemasaran, terkandung </a:t>
            </a:r>
            <a:r>
              <a:rPr lang="id-ID" i="1" dirty="0"/>
              <a:t>branding </a:t>
            </a:r>
            <a:r>
              <a:rPr lang="id-ID" dirty="0"/>
              <a:t>dari produk yang dijual sekaligus citra dari perusahaan. Kegiatan ini juga merupakan usaha perusahaan dalam menjalin hubungan dengan calon konsumen maupun konsumen tetap</a:t>
            </a:r>
            <a:r>
              <a:rPr lang="id-ID" dirty="0" smtClean="0"/>
              <a:t>.</a:t>
            </a:r>
            <a:endParaRPr lang="en-US" dirty="0" smtClean="0"/>
          </a:p>
          <a:p>
            <a:r>
              <a:rPr lang="id-ID" dirty="0" smtClean="0"/>
              <a:t>Menurut</a:t>
            </a:r>
            <a:r>
              <a:rPr lang="id-ID" dirty="0"/>
              <a:t> </a:t>
            </a:r>
            <a:r>
              <a:rPr lang="id-ID" b="1" dirty="0"/>
              <a:t>Philip Kotler dan Kevin Lane Keller </a:t>
            </a:r>
            <a:r>
              <a:rPr lang="id-ID" dirty="0"/>
              <a:t>adalah  wahana  yang digunakan oleh mereka untuk memberikan informasi, melakukan persuasi, serta mengingatkan konsumen, baik secara langsung maupun tidak langsung, mengenai berbagai produk dan merek yang mereka jual. </a:t>
            </a:r>
          </a:p>
        </p:txBody>
      </p:sp>
    </p:spTree>
    <p:extLst>
      <p:ext uri="{BB962C8B-B14F-4D97-AF65-F5344CB8AC3E}">
        <p14:creationId xmlns:p14="http://schemas.microsoft.com/office/powerpoint/2010/main" val="1063693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Pemasaran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/>
              <a:t>Di dalam komunikasi pemasaran, terkandung </a:t>
            </a:r>
            <a:r>
              <a:rPr lang="id-ID" i="1" dirty="0"/>
              <a:t>branding </a:t>
            </a:r>
            <a:r>
              <a:rPr lang="id-ID" dirty="0"/>
              <a:t>dari produk yang dijual sekaligus citra dari perusahaan. Kegiatan ini juga merupakan usaha perusahaan dalam menjalin hubungan dengan calon konsumen maupun konsumen tetap.</a:t>
            </a:r>
          </a:p>
        </p:txBody>
      </p:sp>
    </p:spTree>
    <p:extLst>
      <p:ext uri="{BB962C8B-B14F-4D97-AF65-F5344CB8AC3E}">
        <p14:creationId xmlns:p14="http://schemas.microsoft.com/office/powerpoint/2010/main" val="36661385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Pemasaran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d-ID" dirty="0"/>
          </a:p>
        </p:txBody>
      </p:sp>
      <p:sp>
        <p:nvSpPr>
          <p:cNvPr id="2" name="Rounded Rectangle 1"/>
          <p:cNvSpPr/>
          <p:nvPr/>
        </p:nvSpPr>
        <p:spPr>
          <a:xfrm>
            <a:off x="1371600" y="1828800"/>
            <a:ext cx="2590800" cy="3733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solidFill>
                  <a:schemeClr val="accent2">
                    <a:lumMod val="50000"/>
                  </a:schemeClr>
                </a:solidFill>
              </a:rPr>
              <a:t>Konsep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 4 P:</a:t>
            </a:r>
          </a:p>
          <a:p>
            <a:pPr algn="ctr"/>
            <a:endParaRPr lang="en-US" sz="2200" b="1" dirty="0">
              <a:solidFill>
                <a:srgbClr val="FFC000"/>
              </a:solidFill>
            </a:endParaRPr>
          </a:p>
          <a:p>
            <a:pPr algn="ctr"/>
            <a:endParaRPr lang="en-US" sz="2200" b="1" dirty="0" smtClean="0">
              <a:solidFill>
                <a:srgbClr val="FFC000"/>
              </a:solidFill>
            </a:endParaRPr>
          </a:p>
          <a:p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Product</a:t>
            </a:r>
          </a:p>
          <a:p>
            <a:endParaRPr lang="en-US" sz="22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Price</a:t>
            </a:r>
          </a:p>
          <a:p>
            <a:endParaRPr lang="en-US" sz="2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Promotion</a:t>
            </a:r>
          </a:p>
          <a:p>
            <a:endParaRPr lang="en-US" sz="22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Place</a:t>
            </a:r>
            <a:endParaRPr lang="id-ID" sz="2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562600" y="1828800"/>
            <a:ext cx="2895600" cy="37338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accent2">
                    <a:lumMod val="50000"/>
                  </a:schemeClr>
                </a:solidFill>
              </a:rPr>
              <a:t>Konsep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b="1">
                <a:solidFill>
                  <a:schemeClr val="accent2">
                    <a:lumMod val="50000"/>
                  </a:schemeClr>
                </a:solidFill>
              </a:rPr>
              <a:t>4 </a:t>
            </a:r>
            <a:r>
              <a:rPr lang="en-US" sz="2200" b="1" smtClean="0">
                <a:solidFill>
                  <a:schemeClr val="accent2">
                    <a:lumMod val="50000"/>
                  </a:schemeClr>
                </a:solidFill>
              </a:rPr>
              <a:t>C:</a:t>
            </a:r>
            <a:endParaRPr lang="en-US" sz="2200" b="1" dirty="0">
              <a:solidFill>
                <a:srgbClr val="FFC000"/>
              </a:solidFill>
            </a:endParaRPr>
          </a:p>
          <a:p>
            <a:endParaRPr lang="en-US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Customer Solution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Customer Cost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Communication with customer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Customer Convenience</a:t>
            </a:r>
            <a:endParaRPr lang="id-ID" b="1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id-ID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191000" y="3033486"/>
            <a:ext cx="1219200" cy="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191000" y="3695700"/>
            <a:ext cx="1219200" cy="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91000" y="5029200"/>
            <a:ext cx="1219200" cy="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191000" y="4267200"/>
            <a:ext cx="1219200" cy="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9210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C000"/>
                </a:solidFill>
              </a:rPr>
              <a:t>Komunikasi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Kesehatan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melalui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Media </a:t>
            </a:r>
            <a:r>
              <a:rPr lang="en-US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Sosial</a:t>
            </a:r>
            <a:endParaRPr lang="id-ID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id-ID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0138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3" t="37108" r="47143" b="28889"/>
          <a:stretch/>
        </p:blipFill>
        <p:spPr bwMode="auto">
          <a:xfrm>
            <a:off x="14287" y="723900"/>
            <a:ext cx="9144000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5665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</a:t>
            </a:r>
            <a:r>
              <a:rPr lang="en-US" dirty="0" err="1" smtClean="0"/>
              <a:t>Sosial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 smtClean="0"/>
              <a:t>Media </a:t>
            </a:r>
            <a:r>
              <a:rPr lang="id-ID" dirty="0"/>
              <a:t>sosial adalah media online. </a:t>
            </a:r>
            <a:endParaRPr lang="en-US" dirty="0" smtClean="0"/>
          </a:p>
          <a:p>
            <a:r>
              <a:rPr lang="id-ID" dirty="0" smtClean="0"/>
              <a:t>Media </a:t>
            </a:r>
            <a:r>
              <a:rPr lang="id-ID" dirty="0"/>
              <a:t>sosial merupakan sebuah media online dimana para penggunanya bisa saling berkomunikasi dan </a:t>
            </a:r>
            <a:r>
              <a:rPr lang="id-ID" dirty="0" smtClean="0"/>
              <a:t>berinteraksi</a:t>
            </a:r>
            <a:endParaRPr lang="en-US" dirty="0" smtClean="0"/>
          </a:p>
          <a:p>
            <a:r>
              <a:rPr lang="id-ID" dirty="0"/>
              <a:t>Para pengguna media social atau bisa juga disebut dengan user ini bisa melakukan komunikasi atau interaksi, berkirim pesan, baik pesan teks, gambar, audio hingga video, saling berbagi atau </a:t>
            </a:r>
            <a:r>
              <a:rPr lang="id-ID" i="1" dirty="0"/>
              <a:t>sharing</a:t>
            </a:r>
            <a:r>
              <a:rPr lang="id-ID" dirty="0"/>
              <a:t>, dan juga membangun jaringan atau </a:t>
            </a:r>
            <a:r>
              <a:rPr lang="id-ID" i="1" dirty="0"/>
              <a:t>networking</a:t>
            </a:r>
            <a:r>
              <a:rPr lang="id-ID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4500151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151</Words>
  <Application>Microsoft Office PowerPoint</Application>
  <PresentationFormat>On-screen Show (4:3)</PresentationFormat>
  <Paragraphs>57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KEMAMPUAN AKHIR YANG DIHARAPKAN</vt:lpstr>
      <vt:lpstr>Komunikasi Pemasaran</vt:lpstr>
      <vt:lpstr>Komunikasi Pemasaran</vt:lpstr>
      <vt:lpstr>Komunikasi Pemasaran</vt:lpstr>
      <vt:lpstr>Model Komunikasi Pemasaran</vt:lpstr>
      <vt:lpstr>Komunikasi Kesehatan melalui Media Sosial</vt:lpstr>
      <vt:lpstr>PowerPoint Presentation</vt:lpstr>
      <vt:lpstr>Media Sosial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</dc:title>
  <dc:creator>Staff</dc:creator>
  <cp:lastModifiedBy>Staff</cp:lastModifiedBy>
  <cp:revision>36</cp:revision>
  <dcterms:created xsi:type="dcterms:W3CDTF">2017-10-27T04:04:42Z</dcterms:created>
  <dcterms:modified xsi:type="dcterms:W3CDTF">2018-01-22T06:32:06Z</dcterms:modified>
</cp:coreProperties>
</file>