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67" r:id="rId3"/>
    <p:sldId id="257" r:id="rId4"/>
    <p:sldId id="268" r:id="rId5"/>
    <p:sldId id="258" r:id="rId6"/>
    <p:sldId id="259" r:id="rId7"/>
    <p:sldId id="269" r:id="rId8"/>
    <p:sldId id="271" r:id="rId9"/>
    <p:sldId id="272" r:id="rId10"/>
    <p:sldId id="270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58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92F045-DAF9-470D-ABC5-D053804D65AB}" type="doc">
      <dgm:prSet loTypeId="urn:microsoft.com/office/officeart/2005/8/layout/vList2" loCatId="list" qsTypeId="urn:microsoft.com/office/officeart/2005/8/quickstyle/3d1" qsCatId="3D" csTypeId="urn:microsoft.com/office/officeart/2005/8/colors/accent1_4" csCatId="accent1" phldr="1"/>
      <dgm:spPr/>
    </dgm:pt>
    <dgm:pt modelId="{031EE797-DF53-4219-AC75-3FAE48E1724D}">
      <dgm:prSet phldrT="[Text]"/>
      <dgm:spPr/>
      <dgm:t>
        <a:bodyPr/>
        <a:lstStyle/>
        <a:p>
          <a:pPr algn="ctr"/>
          <a:r>
            <a:rPr lang="id-ID" dirty="0" smtClean="0"/>
            <a:t>Mahasiswa mampu menguraikan </a:t>
          </a:r>
          <a:r>
            <a:rPr lang="en-US" dirty="0" err="1" smtClean="0"/>
            <a:t>peran</a:t>
          </a:r>
          <a:r>
            <a:rPr lang="en-US" dirty="0" smtClean="0"/>
            <a:t> </a:t>
          </a:r>
          <a:r>
            <a:rPr lang="en-US" dirty="0" err="1" smtClean="0"/>
            <a:t>komunikator</a:t>
          </a:r>
          <a:endParaRPr lang="en-US" dirty="0"/>
        </a:p>
      </dgm:t>
    </dgm:pt>
    <dgm:pt modelId="{B010DD37-1D05-4804-926D-86C704E62EC3}" type="parTrans" cxnId="{70C8D4E8-827C-4270-9188-E52D56401977}">
      <dgm:prSet/>
      <dgm:spPr/>
      <dgm:t>
        <a:bodyPr/>
        <a:lstStyle/>
        <a:p>
          <a:pPr algn="ctr"/>
          <a:endParaRPr lang="en-US"/>
        </a:p>
      </dgm:t>
    </dgm:pt>
    <dgm:pt modelId="{24C06427-E34D-47E4-BE76-9939DA3BED92}" type="sibTrans" cxnId="{70C8D4E8-827C-4270-9188-E52D56401977}">
      <dgm:prSet/>
      <dgm:spPr/>
      <dgm:t>
        <a:bodyPr/>
        <a:lstStyle/>
        <a:p>
          <a:pPr algn="ctr"/>
          <a:endParaRPr lang="en-US"/>
        </a:p>
      </dgm:t>
    </dgm:pt>
    <dgm:pt modelId="{542F87D6-02B1-4D92-A2A4-43886DEF8D49}" type="pres">
      <dgm:prSet presAssocID="{2692F045-DAF9-470D-ABC5-D053804D65AB}" presName="linear" presStyleCnt="0">
        <dgm:presLayoutVars>
          <dgm:animLvl val="lvl"/>
          <dgm:resizeHandles val="exact"/>
        </dgm:presLayoutVars>
      </dgm:prSet>
      <dgm:spPr/>
    </dgm:pt>
    <dgm:pt modelId="{41E11F48-32EF-4182-952E-6FF5F4563A00}" type="pres">
      <dgm:prSet presAssocID="{031EE797-DF53-4219-AC75-3FAE48E1724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1F8A36-2C10-4F4D-B9A4-3118EB99BC1A}" type="presOf" srcId="{031EE797-DF53-4219-AC75-3FAE48E1724D}" destId="{41E11F48-32EF-4182-952E-6FF5F4563A00}" srcOrd="0" destOrd="0" presId="urn:microsoft.com/office/officeart/2005/8/layout/vList2"/>
    <dgm:cxn modelId="{5F351B77-CC19-4E8C-9FE7-83ED898D8851}" type="presOf" srcId="{2692F045-DAF9-470D-ABC5-D053804D65AB}" destId="{542F87D6-02B1-4D92-A2A4-43886DEF8D49}" srcOrd="0" destOrd="0" presId="urn:microsoft.com/office/officeart/2005/8/layout/vList2"/>
    <dgm:cxn modelId="{70C8D4E8-827C-4270-9188-E52D56401977}" srcId="{2692F045-DAF9-470D-ABC5-D053804D65AB}" destId="{031EE797-DF53-4219-AC75-3FAE48E1724D}" srcOrd="0" destOrd="0" parTransId="{B010DD37-1D05-4804-926D-86C704E62EC3}" sibTransId="{24C06427-E34D-47E4-BE76-9939DA3BED92}"/>
    <dgm:cxn modelId="{D534747E-11AF-44A2-9051-3F162FE34EFB}" type="presParOf" srcId="{542F87D6-02B1-4D92-A2A4-43886DEF8D49}" destId="{41E11F48-32EF-4182-952E-6FF5F4563A0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11F48-32EF-4182-952E-6FF5F4563A00}">
      <dsp:nvSpPr>
        <dsp:cNvPr id="0" name=""/>
        <dsp:cNvSpPr/>
      </dsp:nvSpPr>
      <dsp:spPr>
        <a:xfrm>
          <a:off x="0" y="225450"/>
          <a:ext cx="5715000" cy="27495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000" kern="1200" dirty="0" smtClean="0"/>
            <a:t>Mahasiswa mampu menguraikan </a:t>
          </a:r>
          <a:r>
            <a:rPr lang="en-US" sz="5000" kern="1200" dirty="0" err="1" smtClean="0"/>
            <a:t>peran</a:t>
          </a:r>
          <a:r>
            <a:rPr lang="en-US" sz="5000" kern="1200" dirty="0" smtClean="0"/>
            <a:t> </a:t>
          </a:r>
          <a:r>
            <a:rPr lang="en-US" sz="5000" kern="1200" dirty="0" err="1" smtClean="0"/>
            <a:t>komunikator</a:t>
          </a:r>
          <a:endParaRPr lang="en-US" sz="5000" kern="1200" dirty="0"/>
        </a:p>
      </dsp:txBody>
      <dsp:txXfrm>
        <a:off x="134220" y="359670"/>
        <a:ext cx="5446560" cy="2481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875AD-2483-42BB-9564-42C1896F11E1}" type="datetimeFigureOut">
              <a:rPr lang="id-ID" smtClean="0"/>
              <a:t>19/10/2017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D5858-D2A9-4056-9B68-2F4FBBF9B8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110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41CD2B-48F0-420F-A222-03683D08F75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9752-78D9-4C84-B7D4-D82D71A6A9FD}" type="datetimeFigureOut">
              <a:rPr lang="id-ID" smtClean="0"/>
              <a:t>19/10/2017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8BA0-2E39-4AD7-B9D9-F6FBD8E0F9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908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9752-78D9-4C84-B7D4-D82D71A6A9FD}" type="datetimeFigureOut">
              <a:rPr lang="id-ID" smtClean="0"/>
              <a:t>19/10/2017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8BA0-2E39-4AD7-B9D9-F6FBD8E0F9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902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9752-78D9-4C84-B7D4-D82D71A6A9FD}" type="datetimeFigureOut">
              <a:rPr lang="id-ID" smtClean="0"/>
              <a:t>19/10/2017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8BA0-2E39-4AD7-B9D9-F6FBD8E0F9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062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9752-78D9-4C84-B7D4-D82D71A6A9FD}" type="datetimeFigureOut">
              <a:rPr lang="id-ID" smtClean="0"/>
              <a:t>19/10/2017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8BA0-2E39-4AD7-B9D9-F6FBD8E0F9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295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9752-78D9-4C84-B7D4-D82D71A6A9FD}" type="datetimeFigureOut">
              <a:rPr lang="id-ID" smtClean="0"/>
              <a:t>19/10/2017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8BA0-2E39-4AD7-B9D9-F6FBD8E0F9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189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9752-78D9-4C84-B7D4-D82D71A6A9FD}" type="datetimeFigureOut">
              <a:rPr lang="id-ID" smtClean="0"/>
              <a:t>19/10/2017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8BA0-2E39-4AD7-B9D9-F6FBD8E0F9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845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9752-78D9-4C84-B7D4-D82D71A6A9FD}" type="datetimeFigureOut">
              <a:rPr lang="id-ID" smtClean="0"/>
              <a:t>19/10/2017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8BA0-2E39-4AD7-B9D9-F6FBD8E0F9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057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9752-78D9-4C84-B7D4-D82D71A6A9FD}" type="datetimeFigureOut">
              <a:rPr lang="id-ID" smtClean="0"/>
              <a:t>19/10/2017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8BA0-2E39-4AD7-B9D9-F6FBD8E0F9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896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9752-78D9-4C84-B7D4-D82D71A6A9FD}" type="datetimeFigureOut">
              <a:rPr lang="id-ID" smtClean="0"/>
              <a:t>19/10/2017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8BA0-2E39-4AD7-B9D9-F6FBD8E0F9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196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9752-78D9-4C84-B7D4-D82D71A6A9FD}" type="datetimeFigureOut">
              <a:rPr lang="id-ID" smtClean="0"/>
              <a:t>19/10/2017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8BA0-2E39-4AD7-B9D9-F6FBD8E0F9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9358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9752-78D9-4C84-B7D4-D82D71A6A9FD}" type="datetimeFigureOut">
              <a:rPr lang="id-ID" smtClean="0"/>
              <a:t>19/10/2017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8BA0-2E39-4AD7-B9D9-F6FBD8E0F9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160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69752-78D9-4C84-B7D4-D82D71A6A9FD}" type="datetimeFigureOut">
              <a:rPr lang="id-ID" smtClean="0"/>
              <a:t>19/10/2017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8BA0-2E39-4AD7-B9D9-F6FBD8E0F9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940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PERAN UTAMA KOMUNIKATOR</a:t>
            </a:r>
            <a:endParaRPr lang="en-US" sz="1600" b="1" dirty="0">
              <a:solidFill>
                <a:schemeClr val="bg1"/>
              </a:solidFill>
            </a:endParaRPr>
          </a:p>
          <a:p>
            <a:pPr marL="342900" indent="-342900" algn="ctr">
              <a:defRPr/>
            </a:pPr>
            <a:endParaRPr lang="en-US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PERTEMUAN  </a:t>
            </a:r>
            <a:r>
              <a:rPr lang="en-US" sz="1400" b="1" dirty="0" smtClean="0">
                <a:solidFill>
                  <a:schemeClr val="bg1"/>
                </a:solidFill>
              </a:rPr>
              <a:t>3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NAURI ANGGITA TEMESVARI, SKM., MKM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PRODI MIK, FIKES</a:t>
            </a:r>
          </a:p>
        </p:txBody>
      </p:sp>
    </p:spTree>
    <p:extLst>
      <p:ext uri="{BB962C8B-B14F-4D97-AF65-F5344CB8AC3E}">
        <p14:creationId xmlns:p14="http://schemas.microsoft.com/office/powerpoint/2010/main" val="26501132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id-ID" b="1" dirty="0" smtClean="0"/>
              <a:t>Logos</a:t>
            </a:r>
            <a:r>
              <a:rPr lang="id-ID" b="1" dirty="0"/>
              <a:t>: </a:t>
            </a:r>
            <a:r>
              <a:rPr lang="id-ID" b="1" dirty="0"/>
              <a:t> </a:t>
            </a:r>
            <a:r>
              <a:rPr lang="id-ID" dirty="0"/>
              <a:t>berkaitan </a:t>
            </a:r>
            <a:r>
              <a:rPr lang="id-ID" dirty="0" smtClean="0"/>
              <a:t>dengan </a:t>
            </a:r>
            <a:r>
              <a:rPr lang="id-ID" dirty="0"/>
              <a:t>“imbauan logis” (logical appeals) yang dibuktikan seorang </a:t>
            </a:r>
            <a:r>
              <a:rPr lang="en-US" dirty="0" err="1" smtClean="0"/>
              <a:t>komunikator</a:t>
            </a:r>
            <a:r>
              <a:rPr lang="id-ID" dirty="0" smtClean="0"/>
              <a:t> </a:t>
            </a:r>
            <a:r>
              <a:rPr lang="id-ID" dirty="0"/>
              <a:t>bahwa uraian atau kajiannya sungguh-sungguh masuk akal sehingga layak diikuti atau dituruti oleh khalayak</a:t>
            </a:r>
            <a:r>
              <a:rPr lang="id-ID" dirty="0" smtClean="0"/>
              <a:t>.</a:t>
            </a:r>
            <a:endParaRPr lang="en-US" dirty="0" smtClean="0"/>
          </a:p>
          <a:p>
            <a:pPr marL="0" indent="0" fontAlgn="base">
              <a:buNone/>
            </a:pPr>
            <a:r>
              <a:rPr lang="id-ID" dirty="0" smtClean="0"/>
              <a:t>a.</a:t>
            </a:r>
            <a:r>
              <a:rPr lang="en-US" dirty="0" smtClean="0"/>
              <a:t> </a:t>
            </a:r>
            <a:r>
              <a:rPr lang="id-ID" i="1" dirty="0" smtClean="0"/>
              <a:t>Invention</a:t>
            </a:r>
            <a:r>
              <a:rPr lang="id-ID" dirty="0" smtClean="0"/>
              <a:t> </a:t>
            </a:r>
            <a:r>
              <a:rPr lang="id-ID" dirty="0"/>
              <a:t>: .Kemampuan menampilkan hukum logika (masuk akal)</a:t>
            </a:r>
          </a:p>
          <a:p>
            <a:pPr marL="0" indent="0" fontAlgn="base">
              <a:buNone/>
            </a:pPr>
            <a:r>
              <a:rPr lang="id-ID" dirty="0" smtClean="0"/>
              <a:t>b.</a:t>
            </a:r>
            <a:r>
              <a:rPr lang="en-US" dirty="0" smtClean="0"/>
              <a:t> </a:t>
            </a:r>
            <a:r>
              <a:rPr lang="id-ID" i="1" dirty="0" smtClean="0"/>
              <a:t>Arrangement</a:t>
            </a:r>
            <a:r>
              <a:rPr lang="id-ID" i="1" dirty="0"/>
              <a:t> </a:t>
            </a:r>
            <a:r>
              <a:rPr lang="id-ID" dirty="0"/>
              <a:t> :  Kemampuan menyampaikan informasi secara sederhana dan sesuai kemampuan pendengar</a:t>
            </a:r>
          </a:p>
          <a:p>
            <a:pPr marL="0" indent="0" fontAlgn="base">
              <a:buNone/>
            </a:pPr>
            <a:r>
              <a:rPr lang="id-ID" dirty="0" smtClean="0"/>
              <a:t>c.</a:t>
            </a:r>
            <a:r>
              <a:rPr lang="en-US" dirty="0" smtClean="0"/>
              <a:t> </a:t>
            </a:r>
            <a:r>
              <a:rPr lang="id-ID" i="1" dirty="0" smtClean="0"/>
              <a:t>Style </a:t>
            </a:r>
            <a:r>
              <a:rPr lang="id-ID" dirty="0"/>
              <a:t>: gaya berbicara yang menyenangkan</a:t>
            </a:r>
          </a:p>
          <a:p>
            <a:pPr marL="0" indent="0" fontAlgn="base">
              <a:buNone/>
            </a:pPr>
            <a:r>
              <a:rPr lang="id-ID" dirty="0" smtClean="0"/>
              <a:t>d.</a:t>
            </a:r>
            <a:r>
              <a:rPr lang="en-US" dirty="0" smtClean="0"/>
              <a:t> </a:t>
            </a:r>
            <a:r>
              <a:rPr lang="id-ID" i="1" dirty="0" smtClean="0"/>
              <a:t>Memory</a:t>
            </a:r>
            <a:r>
              <a:rPr lang="id-ID" dirty="0" smtClean="0"/>
              <a:t> </a:t>
            </a:r>
            <a:r>
              <a:rPr lang="id-ID" dirty="0"/>
              <a:t>: menyampaikan dengan gambaran informasi yang diingat atau berkaitan</a:t>
            </a:r>
          </a:p>
          <a:p>
            <a:pPr marL="0" indent="0" fontAlgn="base">
              <a:buNone/>
            </a:pPr>
            <a:r>
              <a:rPr lang="id-ID" dirty="0" smtClean="0"/>
              <a:t>e.</a:t>
            </a:r>
            <a:r>
              <a:rPr lang="en-US" dirty="0" smtClean="0"/>
              <a:t> </a:t>
            </a:r>
            <a:r>
              <a:rPr lang="id-ID" i="1" dirty="0" smtClean="0"/>
              <a:t>Delivery</a:t>
            </a:r>
            <a:r>
              <a:rPr lang="id-ID" dirty="0" smtClean="0"/>
              <a:t> </a:t>
            </a:r>
            <a:r>
              <a:rPr lang="id-ID" dirty="0"/>
              <a:t>: kemampuan berbicara efektif</a:t>
            </a:r>
          </a:p>
          <a:p>
            <a:pPr marL="0" indent="0" fontAlgn="base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61678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828934"/>
              </p:ext>
            </p:extLst>
          </p:nvPr>
        </p:nvGraphicFramePr>
        <p:xfrm>
          <a:off x="1905000" y="1905000"/>
          <a:ext cx="57150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141055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087" y="2438400"/>
            <a:ext cx="7772400" cy="1470025"/>
          </a:xfrm>
        </p:spPr>
        <p:txBody>
          <a:bodyPr/>
          <a:lstStyle/>
          <a:p>
            <a:r>
              <a:rPr lang="en-US" b="1" dirty="0" smtClean="0"/>
              <a:t>APA ITU </a:t>
            </a:r>
            <a:r>
              <a:rPr lang="en-US" b="1" dirty="0" smtClean="0">
                <a:solidFill>
                  <a:srgbClr val="FF0000"/>
                </a:solidFill>
              </a:rPr>
              <a:t>KOMUNIKATOR</a:t>
            </a:r>
            <a:r>
              <a:rPr lang="en-US" b="1" dirty="0" smtClean="0"/>
              <a:t>?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298335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087" y="2438400"/>
            <a:ext cx="7772400" cy="1470025"/>
          </a:xfrm>
        </p:spPr>
        <p:txBody>
          <a:bodyPr/>
          <a:lstStyle/>
          <a:p>
            <a:r>
              <a:rPr lang="en-US" b="1" dirty="0" smtClean="0"/>
              <a:t>SIAPA </a:t>
            </a:r>
            <a:r>
              <a:rPr lang="en-US" b="1" dirty="0" smtClean="0">
                <a:solidFill>
                  <a:srgbClr val="FF0000"/>
                </a:solidFill>
              </a:rPr>
              <a:t>KOMUNIKATOR </a:t>
            </a:r>
            <a:r>
              <a:rPr lang="en-US" b="1" dirty="0" smtClean="0"/>
              <a:t>DALAM</a:t>
            </a:r>
            <a:br>
              <a:rPr lang="en-US" b="1" dirty="0" smtClean="0"/>
            </a:br>
            <a:r>
              <a:rPr lang="en-US" b="1" dirty="0" smtClean="0">
                <a:solidFill>
                  <a:srgbClr val="00B050"/>
                </a:solidFill>
              </a:rPr>
              <a:t>KOMUNIKASI KESEHATAN?</a:t>
            </a:r>
            <a:endParaRPr lang="id-ID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107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7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PERAN UTAMA KOMUNIKATOR </a:t>
            </a:r>
            <a:endParaRPr lang="en-US" sz="4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M</a:t>
            </a:r>
            <a:r>
              <a:rPr lang="id-ID" sz="4000" dirty="0" smtClean="0"/>
              <a:t>empengaruhi </a:t>
            </a:r>
            <a:r>
              <a:rPr lang="id-ID" sz="4000" dirty="0"/>
              <a:t>sikap penerima yang dalam bahasa psikologis disebut </a:t>
            </a:r>
            <a:r>
              <a:rPr lang="id-ID" sz="4000" b="1" i="1" dirty="0" smtClean="0"/>
              <a:t>komunikasi persuasif</a:t>
            </a:r>
            <a:endParaRPr lang="id-ID" sz="4000" b="1" i="1" dirty="0"/>
          </a:p>
        </p:txBody>
      </p:sp>
    </p:spTree>
    <p:extLst>
      <p:ext uri="{BB962C8B-B14F-4D97-AF65-F5344CB8AC3E}">
        <p14:creationId xmlns:p14="http://schemas.microsoft.com/office/powerpoint/2010/main" val="1522164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MAKNA PERSUASIF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komunikasi persuasif dapat diartikan sebagai </a:t>
            </a:r>
            <a:r>
              <a:rPr lang="id-ID" dirty="0" smtClean="0"/>
              <a:t>proses</a:t>
            </a:r>
            <a:r>
              <a:rPr lang="en-US" dirty="0" smtClean="0"/>
              <a:t> </a:t>
            </a:r>
            <a:r>
              <a:rPr lang="id-ID" dirty="0" smtClean="0"/>
              <a:t>untuk </a:t>
            </a:r>
            <a:r>
              <a:rPr lang="id-ID" dirty="0"/>
              <a:t>mengubah sikap, kepercayaan, pendapat, perilaku, suatu kemauan yang disadari dari seorang </a:t>
            </a:r>
            <a:r>
              <a:rPr lang="id-ID" dirty="0" smtClean="0"/>
              <a:t>komunikator</a:t>
            </a:r>
            <a:r>
              <a:rPr lang="en-US" dirty="0" smtClean="0"/>
              <a:t> </a:t>
            </a:r>
            <a:r>
              <a:rPr lang="id-ID" dirty="0" smtClean="0"/>
              <a:t>untuk </a:t>
            </a:r>
            <a:r>
              <a:rPr lang="id-ID" dirty="0"/>
              <a:t>memodifikasi pikiran dan tindakan komunikan melalui manipulasi motif dari komunikan agar komunikan dapat </a:t>
            </a:r>
            <a:r>
              <a:rPr lang="id-ID" dirty="0" smtClean="0"/>
              <a:t>berubah</a:t>
            </a:r>
            <a:r>
              <a:rPr lang="en-US" dirty="0" smtClean="0"/>
              <a:t> </a:t>
            </a:r>
            <a:r>
              <a:rPr lang="id-ID" dirty="0" smtClean="0"/>
              <a:t>pikiran </a:t>
            </a:r>
            <a:r>
              <a:rPr lang="id-ID" dirty="0"/>
              <a:t>dan tindakan sebagaimana yang dikehendaki oleh sumber.</a:t>
            </a:r>
          </a:p>
          <a:p>
            <a:pPr marL="0" indent="0">
              <a:buNone/>
            </a:pP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51317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MAKNA PERSUASIF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 Secara umum para komunikator komunikasi pembangunan yang diharapkan adalah komunikator yang dapat berperan ganda serentak untuk beberapa </a:t>
            </a:r>
            <a:r>
              <a:rPr lang="id-ID" dirty="0" smtClean="0"/>
              <a:t>program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</a:t>
            </a:r>
            <a:r>
              <a:rPr lang="en-US" i="1" dirty="0" smtClean="0"/>
              <a:t>Ethos, Logos, Pathos</a:t>
            </a:r>
            <a:r>
              <a:rPr lang="en-US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43569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ETHOS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id-ID" b="1" dirty="0" smtClean="0"/>
              <a:t>Ethos</a:t>
            </a:r>
            <a:r>
              <a:rPr lang="id-ID" b="1" dirty="0"/>
              <a:t>: </a:t>
            </a:r>
            <a:r>
              <a:rPr lang="id-ID" dirty="0"/>
              <a:t>berkaitan dengan “sumber kepercayaan” (source credibility) yang dibuktikan seorang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id-ID" dirty="0" smtClean="0"/>
              <a:t>bahwa </a:t>
            </a:r>
            <a:r>
              <a:rPr lang="id-ID" dirty="0"/>
              <a:t>dirinya memang mumpuni pada bidangnya, dan karena kepakarannya itu, seorang </a:t>
            </a:r>
            <a:r>
              <a:rPr lang="en-US" dirty="0" err="1" smtClean="0"/>
              <a:t>komunikator</a:t>
            </a:r>
            <a:r>
              <a:rPr lang="id-ID" dirty="0" smtClean="0"/>
              <a:t> </a:t>
            </a:r>
            <a:r>
              <a:rPr lang="id-ID" dirty="0"/>
              <a:t>layak dipercaya</a:t>
            </a:r>
            <a:r>
              <a:rPr lang="id-ID" dirty="0" smtClean="0"/>
              <a:t>.</a:t>
            </a:r>
            <a:endParaRPr lang="en-US" dirty="0" smtClean="0"/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id-ID" i="1" dirty="0" smtClean="0"/>
              <a:t>Intelegence</a:t>
            </a:r>
            <a:r>
              <a:rPr lang="id-ID" dirty="0" smtClean="0"/>
              <a:t> </a:t>
            </a:r>
            <a:r>
              <a:rPr lang="id-ID" dirty="0"/>
              <a:t>– komunikator tampil sebagai orang yang pandai, percaya diri, mengetahui fakta, berbicara jelas, berdiri dan duduk dengan sikap tubuh yang menunujukkan orang cakap.</a:t>
            </a:r>
          </a:p>
          <a:p>
            <a:pPr marL="0" indent="0" fontAlgn="base">
              <a:buNone/>
            </a:pPr>
            <a:r>
              <a:rPr lang="en-US" dirty="0" err="1" smtClean="0"/>
              <a:t>Karakter</a:t>
            </a:r>
            <a:r>
              <a:rPr lang="en-US" dirty="0" smtClean="0"/>
              <a:t> – </a:t>
            </a:r>
            <a:r>
              <a:rPr lang="id-ID" dirty="0" smtClean="0"/>
              <a:t>Komunikator </a:t>
            </a:r>
            <a:r>
              <a:rPr lang="id-ID" dirty="0"/>
              <a:t>tampil dengan karakter jujur, adil, memiliki reputasi</a:t>
            </a:r>
          </a:p>
          <a:p>
            <a:pPr marL="0" indent="0" fontAlgn="base">
              <a:buNone/>
            </a:pPr>
            <a:r>
              <a:rPr lang="id-ID" i="1" dirty="0" smtClean="0"/>
              <a:t>Goodwill</a:t>
            </a:r>
            <a:r>
              <a:rPr lang="en-US" i="1" dirty="0" smtClean="0"/>
              <a:t> </a:t>
            </a:r>
            <a:r>
              <a:rPr lang="id-ID" dirty="0" smtClean="0"/>
              <a:t>–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id-ID" dirty="0"/>
              <a:t>audiens akan lebih percaya pada komunikator yang menunjukkan kemampuan baik, pernyataan yang pasti, kontak mata, gerakan yang meyakinkan dan ada kesan melindungi.</a:t>
            </a:r>
          </a:p>
          <a:p>
            <a:pPr marL="0" indent="0" fontAlgn="base">
              <a:buNone/>
            </a:pPr>
            <a:endParaRPr lang="id-ID" dirty="0"/>
          </a:p>
          <a:p>
            <a:pPr marL="0" indent="0" fontAlgn="base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39282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id-ID" b="1" dirty="0" smtClean="0"/>
              <a:t>Pathos</a:t>
            </a:r>
            <a:r>
              <a:rPr lang="id-ID" b="1" dirty="0"/>
              <a:t>: </a:t>
            </a:r>
            <a:r>
              <a:rPr lang="id-ID" b="1" dirty="0"/>
              <a:t> </a:t>
            </a:r>
            <a:r>
              <a:rPr lang="id-ID" dirty="0" smtClean="0"/>
              <a:t>berkaitan </a:t>
            </a:r>
            <a:r>
              <a:rPr lang="id-ID" dirty="0"/>
              <a:t>dengan “himbauan emosional” (emotional appeals) yang ditunjukkan seorang </a:t>
            </a:r>
            <a:r>
              <a:rPr lang="en-US" dirty="0" err="1" smtClean="0"/>
              <a:t>komunikator</a:t>
            </a:r>
            <a:r>
              <a:rPr lang="id-ID" dirty="0" smtClean="0"/>
              <a:t> </a:t>
            </a:r>
            <a:r>
              <a:rPr lang="id-ID" dirty="0"/>
              <a:t>dalam menampilkan gaya dan bahasa yang mampu membangunkan kegairahan dengan semangat yang berapi-api di hadapan khalayak</a:t>
            </a:r>
            <a:r>
              <a:rPr lang="id-ID" dirty="0" smtClean="0"/>
              <a:t>.</a:t>
            </a:r>
            <a:endParaRPr lang="en-US" dirty="0" smtClean="0"/>
          </a:p>
          <a:p>
            <a:pPr marL="0" indent="0" fontAlgn="base">
              <a:buNone/>
            </a:pPr>
            <a:endParaRPr lang="en-US" dirty="0" smtClean="0"/>
          </a:p>
          <a:p>
            <a:pPr marL="0" indent="0" fontAlgn="base">
              <a:buNone/>
            </a:pPr>
            <a:r>
              <a:rPr lang="id-ID" dirty="0"/>
              <a:t>Mampu membuat </a:t>
            </a:r>
            <a:r>
              <a:rPr lang="id-ID" dirty="0" smtClean="0"/>
              <a:t>komunikan</a:t>
            </a:r>
            <a:endParaRPr lang="id-ID" dirty="0"/>
          </a:p>
          <a:p>
            <a:pPr marL="0" indent="0" fontAlgn="base">
              <a:buNone/>
            </a:pPr>
            <a:r>
              <a:rPr lang="id-ID" dirty="0"/>
              <a:t>a. </a:t>
            </a:r>
            <a:r>
              <a:rPr lang="en-US" dirty="0" smtClean="0"/>
              <a:t>S</a:t>
            </a:r>
            <a:r>
              <a:rPr lang="id-ID" dirty="0" smtClean="0"/>
              <a:t>ejuk </a:t>
            </a:r>
            <a:r>
              <a:rPr lang="id-ID" dirty="0"/>
              <a:t>atau marah</a:t>
            </a:r>
          </a:p>
          <a:p>
            <a:pPr marL="0" indent="0" fontAlgn="base">
              <a:buNone/>
            </a:pPr>
            <a:r>
              <a:rPr lang="id-ID" dirty="0"/>
              <a:t>b.Memcintai atau membenci</a:t>
            </a:r>
          </a:p>
          <a:p>
            <a:pPr marL="0" indent="0" fontAlgn="base">
              <a:buNone/>
            </a:pPr>
            <a:r>
              <a:rPr lang="id-ID" dirty="0"/>
              <a:t>c.Merasa takut atau membangkitkan harga diri</a:t>
            </a:r>
          </a:p>
          <a:p>
            <a:pPr marL="0" indent="0" fontAlgn="base">
              <a:buNone/>
            </a:pPr>
            <a:r>
              <a:rPr lang="id-ID" dirty="0"/>
              <a:t>d.Merasa malu atau membangkitkan keberanian</a:t>
            </a:r>
          </a:p>
          <a:p>
            <a:pPr marL="0" indent="0" fontAlgn="base">
              <a:buNone/>
            </a:pPr>
            <a:r>
              <a:rPr lang="id-ID" dirty="0"/>
              <a:t>e.Rasa berkuasa atau kehilangan kekuasaan</a:t>
            </a:r>
          </a:p>
          <a:p>
            <a:pPr marL="0" indent="0" fontAlgn="base">
              <a:buNone/>
            </a:pPr>
            <a:r>
              <a:rPr lang="id-ID" dirty="0"/>
              <a:t>f.Membangkitkan semangat kerja atau tidak bekerja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39282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313</Words>
  <Application>Microsoft Office PowerPoint</Application>
  <PresentationFormat>On-screen Show (4:3)</PresentationFormat>
  <Paragraphs>43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KEMAMPUAN AKHIR YANG DIHARAPKAN</vt:lpstr>
      <vt:lpstr>APA ITU KOMUNIKATOR?</vt:lpstr>
      <vt:lpstr>SIAPA KOMUNIKATOR DALAM KOMUNIKASI KESEHATAN?</vt:lpstr>
      <vt:lpstr>PERAN UTAMA KOMUNIKATOR </vt:lpstr>
      <vt:lpstr>MAKNA PERSUASIF</vt:lpstr>
      <vt:lpstr>MAKNA PERSUASIF</vt:lpstr>
      <vt:lpstr>ETHOS</vt:lpstr>
      <vt:lpstr>PATHOS</vt:lpstr>
      <vt:lpstr>LOGOS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MEMBUAT MEDIA KOMUNIKASI KESEHATAN</dc:title>
  <dc:creator>Staff</dc:creator>
  <cp:lastModifiedBy>Staff</cp:lastModifiedBy>
  <cp:revision>7</cp:revision>
  <dcterms:created xsi:type="dcterms:W3CDTF">2017-10-12T06:34:08Z</dcterms:created>
  <dcterms:modified xsi:type="dcterms:W3CDTF">2017-10-19T04:55:05Z</dcterms:modified>
</cp:coreProperties>
</file>