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6" r:id="rId2"/>
    <p:sldId id="267"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145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92F045-DAF9-470D-ABC5-D053804D65AB}" type="doc">
      <dgm:prSet loTypeId="urn:microsoft.com/office/officeart/2005/8/layout/vList2" loCatId="list" qsTypeId="urn:microsoft.com/office/officeart/2005/8/quickstyle/3d1" qsCatId="3D" csTypeId="urn:microsoft.com/office/officeart/2005/8/colors/accent1_4" csCatId="accent1" phldr="1"/>
      <dgm:spPr/>
    </dgm:pt>
    <dgm:pt modelId="{031EE797-DF53-4219-AC75-3FAE48E1724D}">
      <dgm:prSet phldrT="[Text]"/>
      <dgm:spPr/>
      <dgm:t>
        <a:bodyPr/>
        <a:lstStyle/>
        <a:p>
          <a:pPr algn="ctr"/>
          <a:r>
            <a:rPr lang="id-ID" dirty="0" smtClean="0"/>
            <a:t>Mahasiswa mampu menguraikan </a:t>
          </a:r>
          <a:r>
            <a:rPr lang="en-US" dirty="0" err="1" smtClean="0"/>
            <a:t>dasar</a:t>
          </a:r>
          <a:r>
            <a:rPr lang="en-US" dirty="0" smtClean="0"/>
            <a:t> </a:t>
          </a:r>
          <a:r>
            <a:rPr lang="en-US" dirty="0" err="1" smtClean="0"/>
            <a:t>pemanfaatan</a:t>
          </a:r>
          <a:r>
            <a:rPr lang="en-US" dirty="0" smtClean="0"/>
            <a:t> media </a:t>
          </a:r>
          <a:r>
            <a:rPr lang="en-US" dirty="0" err="1" smtClean="0"/>
            <a:t>dalam</a:t>
          </a:r>
          <a:r>
            <a:rPr lang="en-US" dirty="0" smtClean="0"/>
            <a:t> </a:t>
          </a:r>
          <a:r>
            <a:rPr lang="en-US" dirty="0" err="1" smtClean="0"/>
            <a:t>komunikasi</a:t>
          </a:r>
          <a:r>
            <a:rPr lang="en-US" dirty="0" smtClean="0"/>
            <a:t> </a:t>
          </a:r>
          <a:r>
            <a:rPr lang="en-US" smtClean="0"/>
            <a:t>kesehatan</a:t>
          </a:r>
          <a:endParaRPr lang="en-US" dirty="0"/>
        </a:p>
      </dgm:t>
    </dgm:pt>
    <dgm:pt modelId="{B010DD37-1D05-4804-926D-86C704E62EC3}" type="parTrans" cxnId="{70C8D4E8-827C-4270-9188-E52D56401977}">
      <dgm:prSet/>
      <dgm:spPr/>
      <dgm:t>
        <a:bodyPr/>
        <a:lstStyle/>
        <a:p>
          <a:pPr algn="ctr"/>
          <a:endParaRPr lang="en-US"/>
        </a:p>
      </dgm:t>
    </dgm:pt>
    <dgm:pt modelId="{24C06427-E34D-47E4-BE76-9939DA3BED92}" type="sibTrans" cxnId="{70C8D4E8-827C-4270-9188-E52D56401977}">
      <dgm:prSet/>
      <dgm:spPr/>
      <dgm:t>
        <a:bodyPr/>
        <a:lstStyle/>
        <a:p>
          <a:pPr algn="ctr"/>
          <a:endParaRPr lang="en-US"/>
        </a:p>
      </dgm:t>
    </dgm:pt>
    <dgm:pt modelId="{542F87D6-02B1-4D92-A2A4-43886DEF8D49}" type="pres">
      <dgm:prSet presAssocID="{2692F045-DAF9-470D-ABC5-D053804D65AB}" presName="linear" presStyleCnt="0">
        <dgm:presLayoutVars>
          <dgm:animLvl val="lvl"/>
          <dgm:resizeHandles val="exact"/>
        </dgm:presLayoutVars>
      </dgm:prSet>
      <dgm:spPr/>
    </dgm:pt>
    <dgm:pt modelId="{41E11F48-32EF-4182-952E-6FF5F4563A00}" type="pres">
      <dgm:prSet presAssocID="{031EE797-DF53-4219-AC75-3FAE48E1724D}" presName="parentText" presStyleLbl="node1" presStyleIdx="0" presStyleCnt="1">
        <dgm:presLayoutVars>
          <dgm:chMax val="0"/>
          <dgm:bulletEnabled val="1"/>
        </dgm:presLayoutVars>
      </dgm:prSet>
      <dgm:spPr/>
      <dgm:t>
        <a:bodyPr/>
        <a:lstStyle/>
        <a:p>
          <a:endParaRPr lang="en-US"/>
        </a:p>
      </dgm:t>
    </dgm:pt>
  </dgm:ptLst>
  <dgm:cxnLst>
    <dgm:cxn modelId="{671F8A36-2C10-4F4D-B9A4-3118EB99BC1A}" type="presOf" srcId="{031EE797-DF53-4219-AC75-3FAE48E1724D}" destId="{41E11F48-32EF-4182-952E-6FF5F4563A00}" srcOrd="0" destOrd="0" presId="urn:microsoft.com/office/officeart/2005/8/layout/vList2"/>
    <dgm:cxn modelId="{5F351B77-CC19-4E8C-9FE7-83ED898D8851}" type="presOf" srcId="{2692F045-DAF9-470D-ABC5-D053804D65AB}" destId="{542F87D6-02B1-4D92-A2A4-43886DEF8D49}" srcOrd="0" destOrd="0" presId="urn:microsoft.com/office/officeart/2005/8/layout/vList2"/>
    <dgm:cxn modelId="{70C8D4E8-827C-4270-9188-E52D56401977}" srcId="{2692F045-DAF9-470D-ABC5-D053804D65AB}" destId="{031EE797-DF53-4219-AC75-3FAE48E1724D}" srcOrd="0" destOrd="0" parTransId="{B010DD37-1D05-4804-926D-86C704E62EC3}" sibTransId="{24C06427-E34D-47E4-BE76-9939DA3BED92}"/>
    <dgm:cxn modelId="{D534747E-11AF-44A2-9051-3F162FE34EFB}" type="presParOf" srcId="{542F87D6-02B1-4D92-A2A4-43886DEF8D49}" destId="{41E11F48-32EF-4182-952E-6FF5F4563A00}"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E11F48-32EF-4182-952E-6FF5F4563A00}">
      <dsp:nvSpPr>
        <dsp:cNvPr id="0" name=""/>
        <dsp:cNvSpPr/>
      </dsp:nvSpPr>
      <dsp:spPr>
        <a:xfrm>
          <a:off x="0" y="279855"/>
          <a:ext cx="5715000" cy="2640690"/>
        </a:xfrm>
        <a:prstGeom prst="roundRect">
          <a:avLst/>
        </a:prstGeom>
        <a:gradFill rotWithShape="0">
          <a:gsLst>
            <a:gs pos="0">
              <a:schemeClr val="accent1">
                <a:shade val="50000"/>
                <a:hueOff val="0"/>
                <a:satOff val="0"/>
                <a:lumOff val="0"/>
                <a:alphaOff val="0"/>
                <a:shade val="51000"/>
                <a:satMod val="130000"/>
              </a:schemeClr>
            </a:gs>
            <a:gs pos="80000">
              <a:schemeClr val="accent1">
                <a:shade val="50000"/>
                <a:hueOff val="0"/>
                <a:satOff val="0"/>
                <a:lumOff val="0"/>
                <a:alphaOff val="0"/>
                <a:shade val="93000"/>
                <a:satMod val="130000"/>
              </a:schemeClr>
            </a:gs>
            <a:gs pos="100000">
              <a:schemeClr val="accent1">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id-ID" sz="3700" kern="1200" dirty="0" smtClean="0"/>
            <a:t>Mahasiswa mampu menguraikan </a:t>
          </a:r>
          <a:r>
            <a:rPr lang="en-US" sz="3700" kern="1200" dirty="0" err="1" smtClean="0"/>
            <a:t>dasar</a:t>
          </a:r>
          <a:r>
            <a:rPr lang="en-US" sz="3700" kern="1200" dirty="0" smtClean="0"/>
            <a:t> </a:t>
          </a:r>
          <a:r>
            <a:rPr lang="en-US" sz="3700" kern="1200" dirty="0" err="1" smtClean="0"/>
            <a:t>pemanfaatan</a:t>
          </a:r>
          <a:r>
            <a:rPr lang="en-US" sz="3700" kern="1200" dirty="0" smtClean="0"/>
            <a:t> media </a:t>
          </a:r>
          <a:r>
            <a:rPr lang="en-US" sz="3700" kern="1200" dirty="0" err="1" smtClean="0"/>
            <a:t>dalam</a:t>
          </a:r>
          <a:r>
            <a:rPr lang="en-US" sz="3700" kern="1200" dirty="0" smtClean="0"/>
            <a:t> </a:t>
          </a:r>
          <a:r>
            <a:rPr lang="en-US" sz="3700" kern="1200" dirty="0" err="1" smtClean="0"/>
            <a:t>komunikasi</a:t>
          </a:r>
          <a:r>
            <a:rPr lang="en-US" sz="3700" kern="1200" dirty="0" smtClean="0"/>
            <a:t> </a:t>
          </a:r>
          <a:r>
            <a:rPr lang="en-US" sz="3700" kern="1200" smtClean="0"/>
            <a:t>kesehatan</a:t>
          </a:r>
          <a:endParaRPr lang="en-US" sz="3700" kern="1200" dirty="0"/>
        </a:p>
      </dsp:txBody>
      <dsp:txXfrm>
        <a:off x="128908" y="408763"/>
        <a:ext cx="5457184" cy="238287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8875AD-2483-42BB-9564-42C1896F11E1}" type="datetimeFigureOut">
              <a:rPr lang="id-ID" smtClean="0"/>
              <a:t>19/10/2017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5D5858-D2A9-4056-9B68-2F4FBBF9B801}" type="slidenum">
              <a:rPr lang="id-ID" smtClean="0"/>
              <a:t>‹#›</a:t>
            </a:fld>
            <a:endParaRPr lang="id-ID"/>
          </a:p>
        </p:txBody>
      </p:sp>
    </p:spTree>
    <p:extLst>
      <p:ext uri="{BB962C8B-B14F-4D97-AF65-F5344CB8AC3E}">
        <p14:creationId xmlns:p14="http://schemas.microsoft.com/office/powerpoint/2010/main" val="851103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341CD2B-48F0-420F-A222-03683D08F751}" type="slidenum">
              <a:rPr lang="id-ID" smtClean="0"/>
              <a:pPr>
                <a:defRPr/>
              </a:pPr>
              <a:t>2</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7569752-78D9-4C84-B7D4-D82D71A6A9FD}" type="datetimeFigureOut">
              <a:rPr lang="id-ID" smtClean="0"/>
              <a:t>19/10/2017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4019082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7569752-78D9-4C84-B7D4-D82D71A6A9FD}" type="datetimeFigureOut">
              <a:rPr lang="id-ID" smtClean="0"/>
              <a:t>19/10/2017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839021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7569752-78D9-4C84-B7D4-D82D71A6A9FD}" type="datetimeFigureOut">
              <a:rPr lang="id-ID" smtClean="0"/>
              <a:t>19/10/2017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2410626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7569752-78D9-4C84-B7D4-D82D71A6A9FD}" type="datetimeFigureOut">
              <a:rPr lang="id-ID" smtClean="0"/>
              <a:t>19/10/2017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1492952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569752-78D9-4C84-B7D4-D82D71A6A9FD}" type="datetimeFigureOut">
              <a:rPr lang="id-ID" smtClean="0"/>
              <a:t>19/10/2017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3941892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7569752-78D9-4C84-B7D4-D82D71A6A9FD}" type="datetimeFigureOut">
              <a:rPr lang="id-ID" smtClean="0"/>
              <a:t>19/10/2017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568450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7569752-78D9-4C84-B7D4-D82D71A6A9FD}" type="datetimeFigureOut">
              <a:rPr lang="id-ID" smtClean="0"/>
              <a:t>19/10/2017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3920578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7569752-78D9-4C84-B7D4-D82D71A6A9FD}" type="datetimeFigureOut">
              <a:rPr lang="id-ID" smtClean="0"/>
              <a:t>19/10/2017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2898967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569752-78D9-4C84-B7D4-D82D71A6A9FD}" type="datetimeFigureOut">
              <a:rPr lang="id-ID" smtClean="0"/>
              <a:t>19/10/2017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4151961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569752-78D9-4C84-B7D4-D82D71A6A9FD}" type="datetimeFigureOut">
              <a:rPr lang="id-ID" smtClean="0"/>
              <a:t>19/10/2017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3259358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569752-78D9-4C84-B7D4-D82D71A6A9FD}" type="datetimeFigureOut">
              <a:rPr lang="id-ID" smtClean="0"/>
              <a:t>19/10/2017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1798BA0-2E39-4AD7-B9D9-F6FBD8E0F92D}" type="slidenum">
              <a:rPr lang="id-ID" smtClean="0"/>
              <a:t>‹#›</a:t>
            </a:fld>
            <a:endParaRPr lang="id-ID"/>
          </a:p>
        </p:txBody>
      </p:sp>
    </p:spTree>
    <p:extLst>
      <p:ext uri="{BB962C8B-B14F-4D97-AF65-F5344CB8AC3E}">
        <p14:creationId xmlns:p14="http://schemas.microsoft.com/office/powerpoint/2010/main" val="461602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569752-78D9-4C84-B7D4-D82D71A6A9FD}" type="datetimeFigureOut">
              <a:rPr lang="id-ID" smtClean="0"/>
              <a:t>19/10/2017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798BA0-2E39-4AD7-B9D9-F6FBD8E0F92D}" type="slidenum">
              <a:rPr lang="id-ID" smtClean="0"/>
              <a:t>‹#›</a:t>
            </a:fld>
            <a:endParaRPr lang="id-ID"/>
          </a:p>
        </p:txBody>
      </p:sp>
    </p:spTree>
    <p:extLst>
      <p:ext uri="{BB962C8B-B14F-4D97-AF65-F5344CB8AC3E}">
        <p14:creationId xmlns:p14="http://schemas.microsoft.com/office/powerpoint/2010/main" val="719403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200400" y="3725863"/>
            <a:ext cx="5638800" cy="1261884"/>
          </a:xfrm>
          <a:prstGeom prst="rect">
            <a:avLst/>
          </a:prstGeom>
          <a:noFill/>
          <a:ln w="9525">
            <a:noFill/>
            <a:miter lim="800000"/>
            <a:headEnd/>
            <a:tailEnd/>
          </a:ln>
        </p:spPr>
        <p:txBody>
          <a:bodyPr>
            <a:spAutoFit/>
          </a:bodyPr>
          <a:lstStyle/>
          <a:p>
            <a:pPr algn="ctr">
              <a:defRPr/>
            </a:pPr>
            <a:r>
              <a:rPr lang="en-US" sz="1600" b="1" dirty="0" smtClean="0">
                <a:solidFill>
                  <a:schemeClr val="bg1"/>
                </a:solidFill>
              </a:rPr>
              <a:t>PEMANFAATAN MEDIA DALAM KOMUNIKASI KESEHATAN</a:t>
            </a:r>
            <a:endParaRPr lang="en-US" sz="1600" b="1" dirty="0">
              <a:solidFill>
                <a:schemeClr val="bg1"/>
              </a:solidFill>
            </a:endParaRPr>
          </a:p>
          <a:p>
            <a:pPr marL="342900" indent="-342900" algn="ctr">
              <a:defRPr/>
            </a:pPr>
            <a:endParaRPr lang="en-US" b="1" dirty="0">
              <a:solidFill>
                <a:schemeClr val="bg1"/>
              </a:solidFill>
            </a:endParaRPr>
          </a:p>
          <a:p>
            <a:pPr algn="ctr">
              <a:defRPr/>
            </a:pPr>
            <a:r>
              <a:rPr lang="en-US" sz="1400" b="1" dirty="0">
                <a:solidFill>
                  <a:schemeClr val="bg1"/>
                </a:solidFill>
              </a:rPr>
              <a:t>PERTEMUAN  </a:t>
            </a:r>
            <a:r>
              <a:rPr lang="en-US" sz="1400" b="1" dirty="0">
                <a:solidFill>
                  <a:schemeClr val="bg1"/>
                </a:solidFill>
              </a:rPr>
              <a:t>5</a:t>
            </a:r>
            <a:endParaRPr lang="en-US" sz="1400" b="1" dirty="0">
              <a:solidFill>
                <a:schemeClr val="bg1"/>
              </a:solidFill>
            </a:endParaRPr>
          </a:p>
          <a:p>
            <a:pPr algn="ctr">
              <a:defRPr/>
            </a:pPr>
            <a:r>
              <a:rPr lang="en-US" sz="1400" b="1" dirty="0">
                <a:solidFill>
                  <a:schemeClr val="bg1"/>
                </a:solidFill>
              </a:rPr>
              <a:t>NAURI ANGGITA TEMESVARI, SKM., MKM</a:t>
            </a:r>
          </a:p>
          <a:p>
            <a:pPr algn="ctr">
              <a:defRPr/>
            </a:pPr>
            <a:r>
              <a:rPr lang="en-US" sz="1400" b="1" dirty="0">
                <a:solidFill>
                  <a:schemeClr val="bg1"/>
                </a:solidFill>
              </a:rPr>
              <a:t>PRODI MIK, FIKES</a:t>
            </a:r>
          </a:p>
        </p:txBody>
      </p:sp>
    </p:spTree>
    <p:extLst>
      <p:ext uri="{BB962C8B-B14F-4D97-AF65-F5344CB8AC3E}">
        <p14:creationId xmlns:p14="http://schemas.microsoft.com/office/powerpoint/2010/main" val="2650113215"/>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LANGKAH PENETAPAN MEDIA</a:t>
            </a:r>
            <a:endParaRPr lang="id-ID" dirty="0"/>
          </a:p>
        </p:txBody>
      </p:sp>
      <p:sp>
        <p:nvSpPr>
          <p:cNvPr id="3" name="Content Placeholder 2"/>
          <p:cNvSpPr>
            <a:spLocks noGrp="1"/>
          </p:cNvSpPr>
          <p:nvPr>
            <p:ph idx="1"/>
          </p:nvPr>
        </p:nvSpPr>
        <p:spPr/>
        <p:txBody>
          <a:bodyPr>
            <a:normAutofit/>
          </a:bodyPr>
          <a:lstStyle/>
          <a:p>
            <a:pPr marL="0" indent="0">
              <a:buNone/>
            </a:pPr>
            <a:r>
              <a:rPr lang="id-ID" dirty="0"/>
              <a:t>4.      Menentukan strategi positioning</a:t>
            </a:r>
          </a:p>
          <a:p>
            <a:pPr marL="0" indent="0">
              <a:buNone/>
            </a:pPr>
            <a:r>
              <a:rPr lang="en-US" dirty="0" smtClean="0"/>
              <a:t>	</a:t>
            </a:r>
            <a:r>
              <a:rPr lang="id-ID" dirty="0" smtClean="0"/>
              <a:t>Identifikasi </a:t>
            </a:r>
            <a:r>
              <a:rPr lang="id-ID" dirty="0"/>
              <a:t>para pesaing, termasuk persepsi konsumen, menentukan posisi pesaing, menganalisis preferensi khalayak sasaran, menetukan posisi merek produk sendiri, serta mengikuti perkembangan posisi.</a:t>
            </a:r>
          </a:p>
        </p:txBody>
      </p:sp>
    </p:spTree>
    <p:extLst>
      <p:ext uri="{BB962C8B-B14F-4D97-AF65-F5344CB8AC3E}">
        <p14:creationId xmlns:p14="http://schemas.microsoft.com/office/powerpoint/2010/main" val="3926269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LANGKAH PENETAPAN MEDIA</a:t>
            </a:r>
            <a:endParaRPr lang="id-ID" dirty="0"/>
          </a:p>
        </p:txBody>
      </p:sp>
      <p:sp>
        <p:nvSpPr>
          <p:cNvPr id="3" name="Content Placeholder 2"/>
          <p:cNvSpPr>
            <a:spLocks noGrp="1"/>
          </p:cNvSpPr>
          <p:nvPr>
            <p:ph idx="1"/>
          </p:nvPr>
        </p:nvSpPr>
        <p:spPr/>
        <p:txBody>
          <a:bodyPr>
            <a:normAutofit/>
          </a:bodyPr>
          <a:lstStyle/>
          <a:p>
            <a:pPr marL="0" indent="0">
              <a:buNone/>
            </a:pPr>
            <a:r>
              <a:rPr lang="id-ID" dirty="0"/>
              <a:t>5.      Memilih media promosi kesehatan</a:t>
            </a:r>
          </a:p>
          <a:p>
            <a:pPr marL="0" indent="0">
              <a:buNone/>
            </a:pPr>
            <a:r>
              <a:rPr lang="en-US" dirty="0" smtClean="0"/>
              <a:t>	</a:t>
            </a:r>
            <a:r>
              <a:rPr lang="id-ID" dirty="0" smtClean="0"/>
              <a:t>Pemilihan </a:t>
            </a:r>
            <a:r>
              <a:rPr lang="id-ID" dirty="0"/>
              <a:t>media didasarkan pada selera khalayak sasaran. Media yang dipilih harus memberikan dampak yang luas. Setiap media akan memberikan peranan yang berbeda. Penggunaan beberapa media secara seremoak dan terpadu akan meningkatkan cakupan, frekuensi, dan efektivitas pesan.</a:t>
            </a:r>
          </a:p>
        </p:txBody>
      </p:sp>
    </p:spTree>
    <p:extLst>
      <p:ext uri="{BB962C8B-B14F-4D97-AF65-F5344CB8AC3E}">
        <p14:creationId xmlns:p14="http://schemas.microsoft.com/office/powerpoint/2010/main" val="1131774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52851081"/>
              </p:ext>
            </p:extLst>
          </p:nvPr>
        </p:nvGraphicFramePr>
        <p:xfrm>
          <a:off x="1905000" y="1905000"/>
          <a:ext cx="5715000" cy="3200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314105577"/>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59" name="Text Box 3"/>
          <p:cNvSpPr txBox="1">
            <a:spLocks noChangeArrowheads="1"/>
          </p:cNvSpPr>
          <p:nvPr/>
        </p:nvSpPr>
        <p:spPr bwMode="auto">
          <a:xfrm>
            <a:off x="1676400" y="685800"/>
            <a:ext cx="6781800"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dirty="0" err="1">
                <a:latin typeface="Arial" charset="0"/>
              </a:rPr>
              <a:t>Metodologi</a:t>
            </a:r>
            <a:r>
              <a:rPr lang="en-US" dirty="0">
                <a:latin typeface="Arial" charset="0"/>
              </a:rPr>
              <a:t> </a:t>
            </a:r>
            <a:r>
              <a:rPr lang="en-US" dirty="0" err="1">
                <a:latin typeface="Arial" charset="0"/>
              </a:rPr>
              <a:t>Penyusunan</a:t>
            </a:r>
            <a:r>
              <a:rPr lang="en-US" dirty="0">
                <a:latin typeface="Arial" charset="0"/>
              </a:rPr>
              <a:t> Program </a:t>
            </a:r>
            <a:r>
              <a:rPr lang="en-US" dirty="0" err="1">
                <a:latin typeface="Arial" charset="0"/>
              </a:rPr>
              <a:t>Komunikasi</a:t>
            </a:r>
            <a:r>
              <a:rPr lang="en-US" dirty="0">
                <a:latin typeface="Arial" charset="0"/>
              </a:rPr>
              <a:t> </a:t>
            </a:r>
            <a:r>
              <a:rPr lang="en-US" dirty="0" err="1">
                <a:latin typeface="Arial" charset="0"/>
              </a:rPr>
              <a:t>Kesehatan</a:t>
            </a:r>
            <a:r>
              <a:rPr lang="en-US" dirty="0">
                <a:latin typeface="Arial" charset="0"/>
              </a:rPr>
              <a:t> </a:t>
            </a:r>
            <a:endParaRPr lang="en-US" dirty="0" smtClean="0">
              <a:latin typeface="Arial" charset="0"/>
            </a:endParaRPr>
          </a:p>
          <a:p>
            <a:pPr algn="ctr">
              <a:spcBef>
                <a:spcPct val="50000"/>
              </a:spcBef>
            </a:pPr>
            <a:r>
              <a:rPr lang="en-US" dirty="0" smtClean="0">
                <a:latin typeface="Arial" charset="0"/>
              </a:rPr>
              <a:t>(</a:t>
            </a:r>
            <a:r>
              <a:rPr lang="en-US" dirty="0">
                <a:latin typeface="Arial" charset="0"/>
              </a:rPr>
              <a:t>a decision-making approach)</a:t>
            </a:r>
          </a:p>
        </p:txBody>
      </p:sp>
      <p:sp>
        <p:nvSpPr>
          <p:cNvPr id="45060" name="AutoShape 4"/>
          <p:cNvSpPr>
            <a:spLocks noChangeArrowheads="1"/>
          </p:cNvSpPr>
          <p:nvPr/>
        </p:nvSpPr>
        <p:spPr bwMode="auto">
          <a:xfrm>
            <a:off x="3810000" y="2209800"/>
            <a:ext cx="1828800" cy="914400"/>
          </a:xfrm>
          <a:prstGeom prst="flowChartPreparatio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45062" name="Text Box 6"/>
          <p:cNvSpPr txBox="1">
            <a:spLocks noChangeArrowheads="1"/>
          </p:cNvSpPr>
          <p:nvPr/>
        </p:nvSpPr>
        <p:spPr bwMode="auto">
          <a:xfrm>
            <a:off x="4038600" y="243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t>Assess</a:t>
            </a:r>
          </a:p>
        </p:txBody>
      </p:sp>
      <p:sp>
        <p:nvSpPr>
          <p:cNvPr id="45063" name="AutoShape 7"/>
          <p:cNvSpPr>
            <a:spLocks noChangeArrowheads="1"/>
          </p:cNvSpPr>
          <p:nvPr/>
        </p:nvSpPr>
        <p:spPr bwMode="auto">
          <a:xfrm>
            <a:off x="5257800" y="2667000"/>
            <a:ext cx="1828800" cy="914400"/>
          </a:xfrm>
          <a:prstGeom prst="flowChartPreparatio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45064" name="Text Box 8"/>
          <p:cNvSpPr txBox="1">
            <a:spLocks noChangeArrowheads="1"/>
          </p:cNvSpPr>
          <p:nvPr/>
        </p:nvSpPr>
        <p:spPr bwMode="auto">
          <a:xfrm>
            <a:off x="5486400" y="2819400"/>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t>Plan</a:t>
            </a:r>
          </a:p>
        </p:txBody>
      </p:sp>
      <p:sp>
        <p:nvSpPr>
          <p:cNvPr id="45065" name="AutoShape 9"/>
          <p:cNvSpPr>
            <a:spLocks noChangeArrowheads="1"/>
          </p:cNvSpPr>
          <p:nvPr/>
        </p:nvSpPr>
        <p:spPr bwMode="auto">
          <a:xfrm>
            <a:off x="5257800" y="3581400"/>
            <a:ext cx="1828800" cy="914400"/>
          </a:xfrm>
          <a:prstGeom prst="flowChartPreparatio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45066" name="Text Box 10"/>
          <p:cNvSpPr txBox="1">
            <a:spLocks noChangeArrowheads="1"/>
          </p:cNvSpPr>
          <p:nvPr/>
        </p:nvSpPr>
        <p:spPr bwMode="auto">
          <a:xfrm>
            <a:off x="5638800" y="3657600"/>
            <a:ext cx="1066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t>Prepare material</a:t>
            </a:r>
          </a:p>
        </p:txBody>
      </p:sp>
      <p:sp>
        <p:nvSpPr>
          <p:cNvPr id="45067" name="AutoShape 11"/>
          <p:cNvSpPr>
            <a:spLocks noChangeArrowheads="1"/>
          </p:cNvSpPr>
          <p:nvPr/>
        </p:nvSpPr>
        <p:spPr bwMode="auto">
          <a:xfrm>
            <a:off x="3810000" y="4038600"/>
            <a:ext cx="1828800" cy="914400"/>
          </a:xfrm>
          <a:prstGeom prst="flowChartPreparatio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45068" name="Text Box 12"/>
          <p:cNvSpPr txBox="1">
            <a:spLocks noChangeArrowheads="1"/>
          </p:cNvSpPr>
          <p:nvPr/>
        </p:nvSpPr>
        <p:spPr bwMode="auto">
          <a:xfrm>
            <a:off x="4191000" y="4327525"/>
            <a:ext cx="1219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dirty="0"/>
              <a:t>Implement</a:t>
            </a:r>
          </a:p>
        </p:txBody>
      </p:sp>
      <p:sp>
        <p:nvSpPr>
          <p:cNvPr id="45069" name="AutoShape 13"/>
          <p:cNvSpPr>
            <a:spLocks noChangeArrowheads="1"/>
          </p:cNvSpPr>
          <p:nvPr/>
        </p:nvSpPr>
        <p:spPr bwMode="auto">
          <a:xfrm>
            <a:off x="2362200" y="3581400"/>
            <a:ext cx="1828800" cy="914400"/>
          </a:xfrm>
          <a:prstGeom prst="flowChartPreparatio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45070" name="Text Box 14"/>
          <p:cNvSpPr txBox="1">
            <a:spLocks noChangeArrowheads="1"/>
          </p:cNvSpPr>
          <p:nvPr/>
        </p:nvSpPr>
        <p:spPr bwMode="auto">
          <a:xfrm>
            <a:off x="2590800" y="37338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t>Evaluate</a:t>
            </a:r>
          </a:p>
        </p:txBody>
      </p:sp>
      <p:sp>
        <p:nvSpPr>
          <p:cNvPr id="45071" name="AutoShape 15"/>
          <p:cNvSpPr>
            <a:spLocks noChangeArrowheads="1"/>
          </p:cNvSpPr>
          <p:nvPr/>
        </p:nvSpPr>
        <p:spPr bwMode="auto">
          <a:xfrm rot="-4587770">
            <a:off x="2705100" y="2476500"/>
            <a:ext cx="1143000" cy="762000"/>
          </a:xfrm>
          <a:prstGeom prst="curvedDownArrow">
            <a:avLst>
              <a:gd name="adj1" fmla="val 30000"/>
              <a:gd name="adj2" fmla="val 60000"/>
              <a:gd name="adj3" fmla="val 33333"/>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Tree>
    <p:extLst>
      <p:ext uri="{BB962C8B-B14F-4D97-AF65-F5344CB8AC3E}">
        <p14:creationId xmlns:p14="http://schemas.microsoft.com/office/powerpoint/2010/main" val="2298335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2" name="Rectangle 2"/>
          <p:cNvSpPr>
            <a:spLocks noGrp="1" noChangeArrowheads="1"/>
          </p:cNvSpPr>
          <p:nvPr>
            <p:ph type="title"/>
          </p:nvPr>
        </p:nvSpPr>
        <p:spPr/>
        <p:txBody>
          <a:bodyPr/>
          <a:lstStyle/>
          <a:p>
            <a:r>
              <a:rPr lang="en-US" sz="2400">
                <a:latin typeface="Arial" charset="0"/>
              </a:rPr>
              <a:t>FIVE STEP METHODOLOGY</a:t>
            </a:r>
            <a:endParaRPr lang="en-US" sz="2000"/>
          </a:p>
        </p:txBody>
      </p:sp>
      <p:sp>
        <p:nvSpPr>
          <p:cNvPr id="46083" name="Rectangle 3"/>
          <p:cNvSpPr>
            <a:spLocks noGrp="1" noChangeArrowheads="1"/>
          </p:cNvSpPr>
          <p:nvPr>
            <p:ph type="body" idx="1"/>
          </p:nvPr>
        </p:nvSpPr>
        <p:spPr>
          <a:xfrm>
            <a:off x="1295400" y="1447800"/>
            <a:ext cx="7239000" cy="1828800"/>
          </a:xfrm>
        </p:spPr>
        <p:txBody>
          <a:bodyPr/>
          <a:lstStyle/>
          <a:p>
            <a:r>
              <a:rPr lang="en-US" sz="1800">
                <a:latin typeface="Arial" charset="0"/>
              </a:rPr>
              <a:t>Assessing</a:t>
            </a:r>
          </a:p>
          <a:p>
            <a:r>
              <a:rPr lang="en-US" sz="1800">
                <a:latin typeface="Arial" charset="0"/>
              </a:rPr>
              <a:t>Planning</a:t>
            </a:r>
          </a:p>
          <a:p>
            <a:r>
              <a:rPr lang="en-US" sz="1800">
                <a:latin typeface="Arial" charset="0"/>
              </a:rPr>
              <a:t>Developing, testing materials, and refining the elements of plan</a:t>
            </a:r>
          </a:p>
          <a:p>
            <a:r>
              <a:rPr lang="en-US" sz="1800">
                <a:latin typeface="Arial" charset="0"/>
              </a:rPr>
              <a:t>Implementing communication activities</a:t>
            </a:r>
          </a:p>
          <a:p>
            <a:r>
              <a:rPr lang="en-US" sz="1800">
                <a:latin typeface="Arial" charset="0"/>
              </a:rPr>
              <a:t>Evaluate communication effects</a:t>
            </a:r>
          </a:p>
        </p:txBody>
      </p:sp>
      <p:sp>
        <p:nvSpPr>
          <p:cNvPr id="46085" name="Text Box 5"/>
          <p:cNvSpPr txBox="1">
            <a:spLocks noChangeArrowheads="1"/>
          </p:cNvSpPr>
          <p:nvPr/>
        </p:nvSpPr>
        <p:spPr bwMode="auto">
          <a:xfrm>
            <a:off x="1143000" y="3794125"/>
            <a:ext cx="7391400" cy="160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800">
                <a:latin typeface="Arial" charset="0"/>
              </a:rPr>
              <a:t>ASSESSING</a:t>
            </a:r>
          </a:p>
          <a:p>
            <a:pPr>
              <a:spcBef>
                <a:spcPct val="50000"/>
              </a:spcBef>
            </a:pPr>
            <a:r>
              <a:rPr lang="en-US" sz="1800">
                <a:latin typeface="Arial" charset="0"/>
              </a:rPr>
              <a:t>An assessment of yhe the communication needs of the expanded on :</a:t>
            </a:r>
          </a:p>
          <a:p>
            <a:pPr>
              <a:spcBef>
                <a:spcPct val="50000"/>
              </a:spcBef>
              <a:buFontTx/>
              <a:buChar char="•"/>
            </a:pPr>
            <a:r>
              <a:rPr lang="en-US" sz="1800">
                <a:latin typeface="Arial" charset="0"/>
              </a:rPr>
              <a:t> Practices are being promote</a:t>
            </a:r>
          </a:p>
          <a:p>
            <a:pPr>
              <a:spcBef>
                <a:spcPct val="50000"/>
              </a:spcBef>
              <a:buFontTx/>
              <a:buChar char="•"/>
            </a:pPr>
            <a:r>
              <a:rPr lang="en-US" sz="1800">
                <a:latin typeface="Arial" charset="0"/>
              </a:rPr>
              <a:t> Which are the primary target groups is to reach</a:t>
            </a:r>
          </a:p>
        </p:txBody>
      </p:sp>
    </p:spTree>
    <p:extLst>
      <p:ext uri="{BB962C8B-B14F-4D97-AF65-F5344CB8AC3E}">
        <p14:creationId xmlns:p14="http://schemas.microsoft.com/office/powerpoint/2010/main" val="1522164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6" name="Rectangle 2"/>
          <p:cNvSpPr>
            <a:spLocks noGrp="1" noChangeArrowheads="1"/>
          </p:cNvSpPr>
          <p:nvPr>
            <p:ph type="title"/>
          </p:nvPr>
        </p:nvSpPr>
        <p:spPr>
          <a:xfrm>
            <a:off x="1905000" y="609600"/>
            <a:ext cx="1828800" cy="685800"/>
          </a:xfrm>
        </p:spPr>
        <p:txBody>
          <a:bodyPr/>
          <a:lstStyle/>
          <a:p>
            <a:pPr algn="l"/>
            <a:r>
              <a:rPr lang="en-US" sz="2000">
                <a:latin typeface="Arial" charset="0"/>
              </a:rPr>
              <a:t>PLAN</a:t>
            </a:r>
          </a:p>
        </p:txBody>
      </p:sp>
      <p:sp>
        <p:nvSpPr>
          <p:cNvPr id="47107" name="Rectangle 3"/>
          <p:cNvSpPr>
            <a:spLocks noGrp="1" noChangeArrowheads="1"/>
          </p:cNvSpPr>
          <p:nvPr>
            <p:ph type="body" idx="1"/>
          </p:nvPr>
        </p:nvSpPr>
        <p:spPr>
          <a:xfrm>
            <a:off x="1447800" y="1447800"/>
            <a:ext cx="7010400" cy="1600200"/>
          </a:xfrm>
        </p:spPr>
        <p:txBody>
          <a:bodyPr/>
          <a:lstStyle/>
          <a:p>
            <a:pPr>
              <a:lnSpc>
                <a:spcPct val="110000"/>
              </a:lnSpc>
            </a:pPr>
            <a:r>
              <a:rPr lang="en-US" sz="1800">
                <a:latin typeface="Arial" charset="0"/>
              </a:rPr>
              <a:t>Target audience</a:t>
            </a:r>
          </a:p>
          <a:p>
            <a:pPr>
              <a:lnSpc>
                <a:spcPct val="110000"/>
              </a:lnSpc>
            </a:pPr>
            <a:r>
              <a:rPr lang="en-US" sz="1800">
                <a:latin typeface="Arial" charset="0"/>
              </a:rPr>
              <a:t>The health practice to be promoted</a:t>
            </a:r>
          </a:p>
          <a:p>
            <a:pPr>
              <a:lnSpc>
                <a:spcPct val="110000"/>
              </a:lnSpc>
            </a:pPr>
            <a:r>
              <a:rPr lang="en-US" sz="1800">
                <a:latin typeface="Arial" charset="0"/>
              </a:rPr>
              <a:t>The channels of communication</a:t>
            </a:r>
          </a:p>
          <a:p>
            <a:pPr>
              <a:lnSpc>
                <a:spcPct val="110000"/>
              </a:lnSpc>
            </a:pPr>
            <a:r>
              <a:rPr lang="en-US" sz="1800">
                <a:latin typeface="Arial" charset="0"/>
              </a:rPr>
              <a:t>The strategy to be used</a:t>
            </a:r>
          </a:p>
        </p:txBody>
      </p:sp>
      <p:sp>
        <p:nvSpPr>
          <p:cNvPr id="47109" name="Text Box 5"/>
          <p:cNvSpPr txBox="1">
            <a:spLocks noChangeArrowheads="1"/>
          </p:cNvSpPr>
          <p:nvPr/>
        </p:nvSpPr>
        <p:spPr bwMode="auto">
          <a:xfrm>
            <a:off x="4343400" y="3124200"/>
            <a:ext cx="3886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2000">
                <a:latin typeface="Arial" charset="0"/>
              </a:rPr>
              <a:t>DEVELOP, TEST, REFINE</a:t>
            </a:r>
          </a:p>
        </p:txBody>
      </p:sp>
      <p:sp>
        <p:nvSpPr>
          <p:cNvPr id="47110" name="Text Box 6"/>
          <p:cNvSpPr txBox="1">
            <a:spLocks noChangeArrowheads="1"/>
          </p:cNvSpPr>
          <p:nvPr/>
        </p:nvSpPr>
        <p:spPr bwMode="auto">
          <a:xfrm>
            <a:off x="2971800" y="3733800"/>
            <a:ext cx="5486400" cy="247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lnSpc>
                <a:spcPct val="110000"/>
              </a:lnSpc>
              <a:spcBef>
                <a:spcPct val="50000"/>
              </a:spcBef>
              <a:buFontTx/>
              <a:buChar char="•"/>
            </a:pPr>
            <a:r>
              <a:rPr lang="en-US" sz="1800">
                <a:latin typeface="Arial" charset="0"/>
              </a:rPr>
              <a:t> What communication material do we need to produce,and what will be the purpose of each of these material?</a:t>
            </a:r>
          </a:p>
          <a:p>
            <a:pPr algn="r">
              <a:lnSpc>
                <a:spcPct val="110000"/>
              </a:lnSpc>
              <a:spcBef>
                <a:spcPct val="50000"/>
              </a:spcBef>
              <a:buFontTx/>
              <a:buChar char="•"/>
            </a:pPr>
            <a:r>
              <a:rPr lang="en-US" sz="1800">
                <a:latin typeface="Arial" charset="0"/>
              </a:rPr>
              <a:t> What is media mix,or the combination of  communication channels, that will we use?</a:t>
            </a:r>
          </a:p>
          <a:p>
            <a:pPr algn="r">
              <a:lnSpc>
                <a:spcPct val="110000"/>
              </a:lnSpc>
              <a:spcBef>
                <a:spcPct val="50000"/>
              </a:spcBef>
              <a:buFontTx/>
              <a:buChar char="•"/>
            </a:pPr>
            <a:r>
              <a:rPr lang="en-US" sz="1800">
                <a:latin typeface="Arial" charset="0"/>
              </a:rPr>
              <a:t>How are we going to reach the network with messages about the communication program?</a:t>
            </a:r>
          </a:p>
        </p:txBody>
      </p:sp>
    </p:spTree>
    <p:extLst>
      <p:ext uri="{BB962C8B-B14F-4D97-AF65-F5344CB8AC3E}">
        <p14:creationId xmlns:p14="http://schemas.microsoft.com/office/powerpoint/2010/main" val="551317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0" name="Rectangle 2"/>
          <p:cNvSpPr>
            <a:spLocks noGrp="1" noChangeArrowheads="1"/>
          </p:cNvSpPr>
          <p:nvPr>
            <p:ph type="title"/>
          </p:nvPr>
        </p:nvSpPr>
        <p:spPr>
          <a:xfrm>
            <a:off x="1219200" y="609600"/>
            <a:ext cx="7239000" cy="762000"/>
          </a:xfrm>
        </p:spPr>
        <p:txBody>
          <a:bodyPr/>
          <a:lstStyle/>
          <a:p>
            <a:pPr algn="l"/>
            <a:r>
              <a:rPr lang="en-US" sz="2000">
                <a:latin typeface="Arial" charset="0"/>
              </a:rPr>
              <a:t>IMPLEMENT</a:t>
            </a:r>
          </a:p>
        </p:txBody>
      </p:sp>
      <p:sp>
        <p:nvSpPr>
          <p:cNvPr id="48131" name="Rectangle 3"/>
          <p:cNvSpPr>
            <a:spLocks noGrp="1" noChangeArrowheads="1"/>
          </p:cNvSpPr>
          <p:nvPr>
            <p:ph type="body" idx="1"/>
          </p:nvPr>
        </p:nvSpPr>
        <p:spPr>
          <a:xfrm>
            <a:off x="1295400" y="1447800"/>
            <a:ext cx="7239000" cy="1981200"/>
          </a:xfrm>
        </p:spPr>
        <p:txBody>
          <a:bodyPr/>
          <a:lstStyle/>
          <a:p>
            <a:pPr>
              <a:lnSpc>
                <a:spcPct val="110000"/>
              </a:lnSpc>
            </a:pPr>
            <a:r>
              <a:rPr lang="en-US" sz="1800">
                <a:latin typeface="Arial" charset="0"/>
              </a:rPr>
              <a:t>Ready to deliver that messages</a:t>
            </a:r>
          </a:p>
          <a:p>
            <a:pPr>
              <a:lnSpc>
                <a:spcPct val="110000"/>
              </a:lnSpc>
            </a:pPr>
            <a:r>
              <a:rPr lang="en-US" sz="1800">
                <a:latin typeface="Arial" charset="0"/>
              </a:rPr>
              <a:t>Question :</a:t>
            </a:r>
          </a:p>
          <a:p>
            <a:pPr>
              <a:lnSpc>
                <a:spcPct val="110000"/>
              </a:lnSpc>
              <a:buFontTx/>
              <a:buNone/>
            </a:pPr>
            <a:r>
              <a:rPr lang="en-US" sz="1800">
                <a:latin typeface="Arial" charset="0"/>
              </a:rPr>
              <a:t>	- Are the massages reaching the target audience ?</a:t>
            </a:r>
          </a:p>
          <a:p>
            <a:pPr>
              <a:lnSpc>
                <a:spcPct val="110000"/>
              </a:lnSpc>
              <a:buFontTx/>
              <a:buNone/>
            </a:pPr>
            <a:r>
              <a:rPr lang="en-US" sz="1800">
                <a:latin typeface="Arial" charset="0"/>
              </a:rPr>
              <a:t>	- Are the materials reaching ?</a:t>
            </a:r>
          </a:p>
          <a:p>
            <a:pPr>
              <a:lnSpc>
                <a:spcPct val="110000"/>
              </a:lnSpc>
              <a:buFontTx/>
              <a:buNone/>
            </a:pPr>
            <a:r>
              <a:rPr lang="en-US" sz="1800">
                <a:latin typeface="Arial" charset="0"/>
              </a:rPr>
              <a:t>	- Are there any operational problems ?</a:t>
            </a:r>
          </a:p>
        </p:txBody>
      </p:sp>
      <p:sp>
        <p:nvSpPr>
          <p:cNvPr id="48132" name="Text Box 4"/>
          <p:cNvSpPr txBox="1">
            <a:spLocks noChangeArrowheads="1"/>
          </p:cNvSpPr>
          <p:nvPr/>
        </p:nvSpPr>
        <p:spPr bwMode="auto">
          <a:xfrm>
            <a:off x="2057400" y="4022725"/>
            <a:ext cx="6096000" cy="171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a:latin typeface="Verdana" pitchFamily="34" charset="0"/>
              </a:rPr>
              <a:t>EVALUATE COMM. EFFECT</a:t>
            </a:r>
          </a:p>
          <a:p>
            <a:pPr algn="ctr">
              <a:lnSpc>
                <a:spcPct val="120000"/>
              </a:lnSpc>
              <a:spcBef>
                <a:spcPct val="50000"/>
              </a:spcBef>
              <a:buFontTx/>
              <a:buChar char="•"/>
            </a:pPr>
            <a:r>
              <a:rPr lang="en-US" sz="2000">
                <a:latin typeface="Verdana" pitchFamily="34" charset="0"/>
              </a:rPr>
              <a:t> </a:t>
            </a:r>
            <a:r>
              <a:rPr lang="en-US" sz="1800">
                <a:latin typeface="Verdana" pitchFamily="34" charset="0"/>
              </a:rPr>
              <a:t>Regular monitoring of the comm. program</a:t>
            </a:r>
          </a:p>
          <a:p>
            <a:pPr algn="ctr">
              <a:lnSpc>
                <a:spcPct val="120000"/>
              </a:lnSpc>
              <a:spcBef>
                <a:spcPct val="50000"/>
              </a:spcBef>
              <a:buFontTx/>
              <a:buChar char="•"/>
            </a:pPr>
            <a:r>
              <a:rPr lang="en-US" sz="1800">
                <a:latin typeface="Verdana" pitchFamily="34" charset="0"/>
              </a:rPr>
              <a:t> Pre- and post-campaign measures of knowledges, and attitudes</a:t>
            </a:r>
            <a:endParaRPr lang="en-US" sz="2000">
              <a:latin typeface="Verdana" pitchFamily="34" charset="0"/>
            </a:endParaRPr>
          </a:p>
        </p:txBody>
      </p:sp>
    </p:spTree>
    <p:extLst>
      <p:ext uri="{BB962C8B-B14F-4D97-AF65-F5344CB8AC3E}">
        <p14:creationId xmlns:p14="http://schemas.microsoft.com/office/powerpoint/2010/main" val="2096277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LANGKAH PENETAPAN MEDIA</a:t>
            </a:r>
            <a:endParaRPr lang="id-ID" dirty="0"/>
          </a:p>
        </p:txBody>
      </p:sp>
      <p:sp>
        <p:nvSpPr>
          <p:cNvPr id="3" name="Content Placeholder 2"/>
          <p:cNvSpPr>
            <a:spLocks noGrp="1"/>
          </p:cNvSpPr>
          <p:nvPr>
            <p:ph idx="1"/>
          </p:nvPr>
        </p:nvSpPr>
        <p:spPr/>
        <p:txBody>
          <a:bodyPr/>
          <a:lstStyle/>
          <a:p>
            <a:pPr marL="0" indent="0">
              <a:buNone/>
            </a:pPr>
            <a:r>
              <a:rPr lang="id-ID" dirty="0"/>
              <a:t>1.      Menetapkan tujuan</a:t>
            </a:r>
          </a:p>
          <a:p>
            <a:pPr marL="0" indent="0">
              <a:buNone/>
            </a:pPr>
            <a:r>
              <a:rPr lang="en-US" dirty="0" smtClean="0"/>
              <a:t>	</a:t>
            </a:r>
            <a:r>
              <a:rPr lang="id-ID" dirty="0" smtClean="0"/>
              <a:t>Tujuan </a:t>
            </a:r>
            <a:r>
              <a:rPr lang="id-ID" dirty="0"/>
              <a:t>harus relaistis, jelas, dan dapat diukur (apa yang diukur, siapa sasaran yang akan diukur, seberapa banyak perubahan akan diukur, berapa lama dan dimana pengukuran dilakukan). Penetapan tujuan merupakan dasar untuk merancang media promosi dan merancang evaluasi.</a:t>
            </a:r>
          </a:p>
          <a:p>
            <a:endParaRPr lang="id-ID" dirty="0"/>
          </a:p>
        </p:txBody>
      </p:sp>
    </p:spTree>
    <p:extLst>
      <p:ext uri="{BB962C8B-B14F-4D97-AF65-F5344CB8AC3E}">
        <p14:creationId xmlns:p14="http://schemas.microsoft.com/office/powerpoint/2010/main" val="3822736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LANGKAH PENETAPAN MEDIA</a:t>
            </a:r>
            <a:endParaRPr lang="id-ID" dirty="0"/>
          </a:p>
        </p:txBody>
      </p:sp>
      <p:sp>
        <p:nvSpPr>
          <p:cNvPr id="3" name="Content Placeholder 2"/>
          <p:cNvSpPr>
            <a:spLocks noGrp="1"/>
          </p:cNvSpPr>
          <p:nvPr>
            <p:ph idx="1"/>
          </p:nvPr>
        </p:nvSpPr>
        <p:spPr/>
        <p:txBody>
          <a:bodyPr>
            <a:normAutofit fontScale="92500" lnSpcReduction="10000"/>
          </a:bodyPr>
          <a:lstStyle/>
          <a:p>
            <a:pPr marL="0" indent="0">
              <a:buNone/>
            </a:pPr>
            <a:r>
              <a:rPr lang="id-ID" dirty="0"/>
              <a:t>2.      Menetapkan segmentasi sasaran</a:t>
            </a:r>
          </a:p>
          <a:p>
            <a:pPr marL="0" indent="0">
              <a:buNone/>
            </a:pPr>
            <a:r>
              <a:rPr lang="en-US" dirty="0" smtClean="0"/>
              <a:t>	</a:t>
            </a:r>
            <a:r>
              <a:rPr lang="id-ID" dirty="0" smtClean="0"/>
              <a:t>Segmentasi </a:t>
            </a:r>
            <a:r>
              <a:rPr lang="id-ID" dirty="0"/>
              <a:t>sasaran adalah suatu kegiatan memilih kelompok sasaran yang tepat dan dianggap sangat menentukan keberhasilan promosi kesehatan. Tujuannya antara lain memberikan pelayanan yang sebaik-baiknya, memberikan kepuasan pada masing-masing segmen, menentukan ketersediaan jumlah dan jangkauan produk, serta menghitung jenis dan penempatan media.</a:t>
            </a:r>
          </a:p>
        </p:txBody>
      </p:sp>
    </p:spTree>
    <p:extLst>
      <p:ext uri="{BB962C8B-B14F-4D97-AF65-F5344CB8AC3E}">
        <p14:creationId xmlns:p14="http://schemas.microsoft.com/office/powerpoint/2010/main" val="1243973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LANGKAH PENETAPAN MEDIA</a:t>
            </a:r>
            <a:endParaRPr lang="id-ID" dirty="0"/>
          </a:p>
        </p:txBody>
      </p:sp>
      <p:sp>
        <p:nvSpPr>
          <p:cNvPr id="3" name="Content Placeholder 2"/>
          <p:cNvSpPr>
            <a:spLocks noGrp="1"/>
          </p:cNvSpPr>
          <p:nvPr>
            <p:ph idx="1"/>
          </p:nvPr>
        </p:nvSpPr>
        <p:spPr/>
        <p:txBody>
          <a:bodyPr>
            <a:normAutofit/>
          </a:bodyPr>
          <a:lstStyle/>
          <a:p>
            <a:pPr marL="0" indent="0">
              <a:buNone/>
            </a:pPr>
            <a:r>
              <a:rPr lang="id-ID" dirty="0"/>
              <a:t>3.      Memposisikan pesan (positioning)</a:t>
            </a:r>
          </a:p>
          <a:p>
            <a:pPr marL="0" indent="0">
              <a:buNone/>
            </a:pPr>
            <a:r>
              <a:rPr lang="en-US" dirty="0" smtClean="0"/>
              <a:t>	</a:t>
            </a:r>
            <a:r>
              <a:rPr lang="id-ID" dirty="0" smtClean="0"/>
              <a:t>Memposisikan </a:t>
            </a:r>
            <a:r>
              <a:rPr lang="id-ID" dirty="0"/>
              <a:t>pesan adalah proses atau upaya menempatkan suatu prosuk perusahaan, individu atau apa saja ke dalam alam pikiran sasaran atau konsumennya. Positioning membentuk citra.</a:t>
            </a:r>
          </a:p>
        </p:txBody>
      </p:sp>
    </p:spTree>
    <p:extLst>
      <p:ext uri="{BB962C8B-B14F-4D97-AF65-F5344CB8AC3E}">
        <p14:creationId xmlns:p14="http://schemas.microsoft.com/office/powerpoint/2010/main" val="10480220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227</Words>
  <Application>Microsoft Office PowerPoint</Application>
  <PresentationFormat>On-screen Show (4:3)</PresentationFormat>
  <Paragraphs>58</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KEMAMPUAN AKHIR YANG DIHARAPKAN</vt:lpstr>
      <vt:lpstr>PowerPoint Presentation</vt:lpstr>
      <vt:lpstr>FIVE STEP METHODOLOGY</vt:lpstr>
      <vt:lpstr>PLAN</vt:lpstr>
      <vt:lpstr>IMPLEMENT</vt:lpstr>
      <vt:lpstr>LANGKAH PENETAPAN MEDIA</vt:lpstr>
      <vt:lpstr>LANGKAH PENETAPAN MEDIA</vt:lpstr>
      <vt:lpstr>LANGKAH PENETAPAN MEDIA</vt:lpstr>
      <vt:lpstr>LANGKAH PENETAPAN MEDIA</vt:lpstr>
      <vt:lpstr>LANGKAH PENETAPAN MEDIA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MEMBUAT MEDIA KOMUNIKASI KESEHATAN</dc:title>
  <dc:creator>Staff</dc:creator>
  <cp:lastModifiedBy>Staff</cp:lastModifiedBy>
  <cp:revision>6</cp:revision>
  <dcterms:created xsi:type="dcterms:W3CDTF">2017-10-12T06:34:08Z</dcterms:created>
  <dcterms:modified xsi:type="dcterms:W3CDTF">2017-10-19T04:56:23Z</dcterms:modified>
</cp:coreProperties>
</file>