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6" r:id="rId2"/>
    <p:sldId id="267" r:id="rId3"/>
    <p:sldId id="268" r:id="rId4"/>
    <p:sldId id="273" r:id="rId5"/>
    <p:sldId id="258" r:id="rId6"/>
    <p:sldId id="259" r:id="rId7"/>
    <p:sldId id="274" r:id="rId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4" d="100"/>
          <a:sy n="114" d="100"/>
        </p:scale>
        <p:origin x="-143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92F045-DAF9-470D-ABC5-D053804D65AB}" type="doc">
      <dgm:prSet loTypeId="urn:microsoft.com/office/officeart/2005/8/layout/vList2" loCatId="list" qsTypeId="urn:microsoft.com/office/officeart/2005/8/quickstyle/3d1" qsCatId="3D" csTypeId="urn:microsoft.com/office/officeart/2005/8/colors/accent1_4" csCatId="accent1" phldr="1"/>
      <dgm:spPr/>
    </dgm:pt>
    <dgm:pt modelId="{031EE797-DF53-4219-AC75-3FAE48E1724D}">
      <dgm:prSet phldrT="[Text]"/>
      <dgm:spPr/>
      <dgm:t>
        <a:bodyPr/>
        <a:lstStyle/>
        <a:p>
          <a:pPr algn="ctr"/>
          <a:r>
            <a:rPr lang="id-ID" dirty="0" smtClean="0"/>
            <a:t>Mahasiswa mampu menguraikan </a:t>
          </a:r>
          <a:r>
            <a:rPr lang="en-US" dirty="0" err="1" smtClean="0"/>
            <a:t>audiens</a:t>
          </a:r>
          <a:r>
            <a:rPr lang="en-US" dirty="0" smtClean="0"/>
            <a:t> </a:t>
          </a:r>
          <a:r>
            <a:rPr lang="en-US" dirty="0" err="1" smtClean="0"/>
            <a:t>dalam</a:t>
          </a:r>
          <a:r>
            <a:rPr lang="en-US" dirty="0" smtClean="0"/>
            <a:t> </a:t>
          </a:r>
          <a:r>
            <a:rPr lang="en-US" dirty="0" err="1" smtClean="0"/>
            <a:t>komunikasi</a:t>
          </a:r>
          <a:r>
            <a:rPr lang="en-US" dirty="0" smtClean="0"/>
            <a:t> </a:t>
          </a:r>
          <a:r>
            <a:rPr lang="en-US" dirty="0" err="1" smtClean="0"/>
            <a:t>kesehatan</a:t>
          </a:r>
          <a:endParaRPr lang="en-US" dirty="0"/>
        </a:p>
      </dgm:t>
    </dgm:pt>
    <dgm:pt modelId="{B010DD37-1D05-4804-926D-86C704E62EC3}" type="parTrans" cxnId="{70C8D4E8-827C-4270-9188-E52D56401977}">
      <dgm:prSet/>
      <dgm:spPr/>
      <dgm:t>
        <a:bodyPr/>
        <a:lstStyle/>
        <a:p>
          <a:pPr algn="ctr"/>
          <a:endParaRPr lang="en-US"/>
        </a:p>
      </dgm:t>
    </dgm:pt>
    <dgm:pt modelId="{24C06427-E34D-47E4-BE76-9939DA3BED92}" type="sibTrans" cxnId="{70C8D4E8-827C-4270-9188-E52D56401977}">
      <dgm:prSet/>
      <dgm:spPr/>
      <dgm:t>
        <a:bodyPr/>
        <a:lstStyle/>
        <a:p>
          <a:pPr algn="ctr"/>
          <a:endParaRPr lang="en-US"/>
        </a:p>
      </dgm:t>
    </dgm:pt>
    <dgm:pt modelId="{542F87D6-02B1-4D92-A2A4-43886DEF8D49}" type="pres">
      <dgm:prSet presAssocID="{2692F045-DAF9-470D-ABC5-D053804D65AB}" presName="linear" presStyleCnt="0">
        <dgm:presLayoutVars>
          <dgm:animLvl val="lvl"/>
          <dgm:resizeHandles val="exact"/>
        </dgm:presLayoutVars>
      </dgm:prSet>
      <dgm:spPr/>
    </dgm:pt>
    <dgm:pt modelId="{41E11F48-32EF-4182-952E-6FF5F4563A00}" type="pres">
      <dgm:prSet presAssocID="{031EE797-DF53-4219-AC75-3FAE48E1724D}" presName="parentText" presStyleLbl="node1" presStyleIdx="0" presStyleCnt="1">
        <dgm:presLayoutVars>
          <dgm:chMax val="0"/>
          <dgm:bulletEnabled val="1"/>
        </dgm:presLayoutVars>
      </dgm:prSet>
      <dgm:spPr/>
      <dgm:t>
        <a:bodyPr/>
        <a:lstStyle/>
        <a:p>
          <a:endParaRPr lang="en-US"/>
        </a:p>
      </dgm:t>
    </dgm:pt>
  </dgm:ptLst>
  <dgm:cxnLst>
    <dgm:cxn modelId="{671F8A36-2C10-4F4D-B9A4-3118EB99BC1A}" type="presOf" srcId="{031EE797-DF53-4219-AC75-3FAE48E1724D}" destId="{41E11F48-32EF-4182-952E-6FF5F4563A00}" srcOrd="0" destOrd="0" presId="urn:microsoft.com/office/officeart/2005/8/layout/vList2"/>
    <dgm:cxn modelId="{5F351B77-CC19-4E8C-9FE7-83ED898D8851}" type="presOf" srcId="{2692F045-DAF9-470D-ABC5-D053804D65AB}" destId="{542F87D6-02B1-4D92-A2A4-43886DEF8D49}" srcOrd="0" destOrd="0" presId="urn:microsoft.com/office/officeart/2005/8/layout/vList2"/>
    <dgm:cxn modelId="{70C8D4E8-827C-4270-9188-E52D56401977}" srcId="{2692F045-DAF9-470D-ABC5-D053804D65AB}" destId="{031EE797-DF53-4219-AC75-3FAE48E1724D}" srcOrd="0" destOrd="0" parTransId="{B010DD37-1D05-4804-926D-86C704E62EC3}" sibTransId="{24C06427-E34D-47E4-BE76-9939DA3BED92}"/>
    <dgm:cxn modelId="{D534747E-11AF-44A2-9051-3F162FE34EFB}" type="presParOf" srcId="{542F87D6-02B1-4D92-A2A4-43886DEF8D49}" destId="{41E11F48-32EF-4182-952E-6FF5F4563A00}" srcOrd="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E11F48-32EF-4182-952E-6FF5F4563A00}">
      <dsp:nvSpPr>
        <dsp:cNvPr id="0" name=""/>
        <dsp:cNvSpPr/>
      </dsp:nvSpPr>
      <dsp:spPr>
        <a:xfrm>
          <a:off x="0" y="30060"/>
          <a:ext cx="5715000" cy="3140280"/>
        </a:xfrm>
        <a:prstGeom prst="roundRect">
          <a:avLst/>
        </a:prstGeom>
        <a:gradFill rotWithShape="0">
          <a:gsLst>
            <a:gs pos="0">
              <a:schemeClr val="accent1">
                <a:shade val="50000"/>
                <a:hueOff val="0"/>
                <a:satOff val="0"/>
                <a:lumOff val="0"/>
                <a:alphaOff val="0"/>
                <a:shade val="51000"/>
                <a:satMod val="130000"/>
              </a:schemeClr>
            </a:gs>
            <a:gs pos="80000">
              <a:schemeClr val="accent1">
                <a:shade val="50000"/>
                <a:hueOff val="0"/>
                <a:satOff val="0"/>
                <a:lumOff val="0"/>
                <a:alphaOff val="0"/>
                <a:shade val="93000"/>
                <a:satMod val="130000"/>
              </a:schemeClr>
            </a:gs>
            <a:gs pos="100000">
              <a:schemeClr val="accent1">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id-ID" sz="4400" kern="1200" dirty="0" smtClean="0"/>
            <a:t>Mahasiswa mampu menguraikan </a:t>
          </a:r>
          <a:r>
            <a:rPr lang="en-US" sz="4400" kern="1200" dirty="0" err="1" smtClean="0"/>
            <a:t>audiens</a:t>
          </a:r>
          <a:r>
            <a:rPr lang="en-US" sz="4400" kern="1200" dirty="0" smtClean="0"/>
            <a:t> </a:t>
          </a:r>
          <a:r>
            <a:rPr lang="en-US" sz="4400" kern="1200" dirty="0" err="1" smtClean="0"/>
            <a:t>dalam</a:t>
          </a:r>
          <a:r>
            <a:rPr lang="en-US" sz="4400" kern="1200" dirty="0" smtClean="0"/>
            <a:t> </a:t>
          </a:r>
          <a:r>
            <a:rPr lang="en-US" sz="4400" kern="1200" dirty="0" err="1" smtClean="0"/>
            <a:t>komunikasi</a:t>
          </a:r>
          <a:r>
            <a:rPr lang="en-US" sz="4400" kern="1200" dirty="0" smtClean="0"/>
            <a:t> </a:t>
          </a:r>
          <a:r>
            <a:rPr lang="en-US" sz="4400" kern="1200" dirty="0" err="1" smtClean="0"/>
            <a:t>kesehatan</a:t>
          </a:r>
          <a:endParaRPr lang="en-US" sz="4400" kern="1200" dirty="0"/>
        </a:p>
      </dsp:txBody>
      <dsp:txXfrm>
        <a:off x="153296" y="183356"/>
        <a:ext cx="5408408" cy="283368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8875AD-2483-42BB-9564-42C1896F11E1}" type="datetimeFigureOut">
              <a:rPr lang="id-ID" smtClean="0"/>
              <a:t>20/10/2017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5D5858-D2A9-4056-9B68-2F4FBBF9B801}" type="slidenum">
              <a:rPr lang="id-ID" smtClean="0"/>
              <a:t>‹#›</a:t>
            </a:fld>
            <a:endParaRPr lang="id-ID"/>
          </a:p>
        </p:txBody>
      </p:sp>
    </p:spTree>
    <p:extLst>
      <p:ext uri="{BB962C8B-B14F-4D97-AF65-F5344CB8AC3E}">
        <p14:creationId xmlns:p14="http://schemas.microsoft.com/office/powerpoint/2010/main" val="851103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C341CD2B-48F0-420F-A222-03683D08F751}" type="slidenum">
              <a:rPr lang="id-ID" smtClean="0"/>
              <a:pPr>
                <a:defRPr/>
              </a:pPr>
              <a:t>2</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87569752-78D9-4C84-B7D4-D82D71A6A9FD}" type="datetimeFigureOut">
              <a:rPr lang="id-ID" smtClean="0"/>
              <a:t>20/10/2017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1798BA0-2E39-4AD7-B9D9-F6FBD8E0F92D}" type="slidenum">
              <a:rPr lang="id-ID" smtClean="0"/>
              <a:t>‹#›</a:t>
            </a:fld>
            <a:endParaRPr lang="id-ID"/>
          </a:p>
        </p:txBody>
      </p:sp>
    </p:spTree>
    <p:extLst>
      <p:ext uri="{BB962C8B-B14F-4D97-AF65-F5344CB8AC3E}">
        <p14:creationId xmlns:p14="http://schemas.microsoft.com/office/powerpoint/2010/main" val="4019082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7569752-78D9-4C84-B7D4-D82D71A6A9FD}" type="datetimeFigureOut">
              <a:rPr lang="id-ID" smtClean="0"/>
              <a:t>20/10/2017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1798BA0-2E39-4AD7-B9D9-F6FBD8E0F92D}" type="slidenum">
              <a:rPr lang="id-ID" smtClean="0"/>
              <a:t>‹#›</a:t>
            </a:fld>
            <a:endParaRPr lang="id-ID"/>
          </a:p>
        </p:txBody>
      </p:sp>
    </p:spTree>
    <p:extLst>
      <p:ext uri="{BB962C8B-B14F-4D97-AF65-F5344CB8AC3E}">
        <p14:creationId xmlns:p14="http://schemas.microsoft.com/office/powerpoint/2010/main" val="839021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7569752-78D9-4C84-B7D4-D82D71A6A9FD}" type="datetimeFigureOut">
              <a:rPr lang="id-ID" smtClean="0"/>
              <a:t>20/10/2017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1798BA0-2E39-4AD7-B9D9-F6FBD8E0F92D}" type="slidenum">
              <a:rPr lang="id-ID" smtClean="0"/>
              <a:t>‹#›</a:t>
            </a:fld>
            <a:endParaRPr lang="id-ID"/>
          </a:p>
        </p:txBody>
      </p:sp>
    </p:spTree>
    <p:extLst>
      <p:ext uri="{BB962C8B-B14F-4D97-AF65-F5344CB8AC3E}">
        <p14:creationId xmlns:p14="http://schemas.microsoft.com/office/powerpoint/2010/main" val="2410626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7569752-78D9-4C84-B7D4-D82D71A6A9FD}" type="datetimeFigureOut">
              <a:rPr lang="id-ID" smtClean="0"/>
              <a:t>20/10/2017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1798BA0-2E39-4AD7-B9D9-F6FBD8E0F92D}" type="slidenum">
              <a:rPr lang="id-ID" smtClean="0"/>
              <a:t>‹#›</a:t>
            </a:fld>
            <a:endParaRPr lang="id-ID"/>
          </a:p>
        </p:txBody>
      </p:sp>
    </p:spTree>
    <p:extLst>
      <p:ext uri="{BB962C8B-B14F-4D97-AF65-F5344CB8AC3E}">
        <p14:creationId xmlns:p14="http://schemas.microsoft.com/office/powerpoint/2010/main" val="1492952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569752-78D9-4C84-B7D4-D82D71A6A9FD}" type="datetimeFigureOut">
              <a:rPr lang="id-ID" smtClean="0"/>
              <a:t>20/10/2017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1798BA0-2E39-4AD7-B9D9-F6FBD8E0F92D}" type="slidenum">
              <a:rPr lang="id-ID" smtClean="0"/>
              <a:t>‹#›</a:t>
            </a:fld>
            <a:endParaRPr lang="id-ID"/>
          </a:p>
        </p:txBody>
      </p:sp>
    </p:spTree>
    <p:extLst>
      <p:ext uri="{BB962C8B-B14F-4D97-AF65-F5344CB8AC3E}">
        <p14:creationId xmlns:p14="http://schemas.microsoft.com/office/powerpoint/2010/main" val="3941892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87569752-78D9-4C84-B7D4-D82D71A6A9FD}" type="datetimeFigureOut">
              <a:rPr lang="id-ID" smtClean="0"/>
              <a:t>20/10/2017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1798BA0-2E39-4AD7-B9D9-F6FBD8E0F92D}" type="slidenum">
              <a:rPr lang="id-ID" smtClean="0"/>
              <a:t>‹#›</a:t>
            </a:fld>
            <a:endParaRPr lang="id-ID"/>
          </a:p>
        </p:txBody>
      </p:sp>
    </p:spTree>
    <p:extLst>
      <p:ext uri="{BB962C8B-B14F-4D97-AF65-F5344CB8AC3E}">
        <p14:creationId xmlns:p14="http://schemas.microsoft.com/office/powerpoint/2010/main" val="568450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87569752-78D9-4C84-B7D4-D82D71A6A9FD}" type="datetimeFigureOut">
              <a:rPr lang="id-ID" smtClean="0"/>
              <a:t>20/10/2017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1798BA0-2E39-4AD7-B9D9-F6FBD8E0F92D}" type="slidenum">
              <a:rPr lang="id-ID" smtClean="0"/>
              <a:t>‹#›</a:t>
            </a:fld>
            <a:endParaRPr lang="id-ID"/>
          </a:p>
        </p:txBody>
      </p:sp>
    </p:spTree>
    <p:extLst>
      <p:ext uri="{BB962C8B-B14F-4D97-AF65-F5344CB8AC3E}">
        <p14:creationId xmlns:p14="http://schemas.microsoft.com/office/powerpoint/2010/main" val="3920578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87569752-78D9-4C84-B7D4-D82D71A6A9FD}" type="datetimeFigureOut">
              <a:rPr lang="id-ID" smtClean="0"/>
              <a:t>20/10/2017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1798BA0-2E39-4AD7-B9D9-F6FBD8E0F92D}" type="slidenum">
              <a:rPr lang="id-ID" smtClean="0"/>
              <a:t>‹#›</a:t>
            </a:fld>
            <a:endParaRPr lang="id-ID"/>
          </a:p>
        </p:txBody>
      </p:sp>
    </p:spTree>
    <p:extLst>
      <p:ext uri="{BB962C8B-B14F-4D97-AF65-F5344CB8AC3E}">
        <p14:creationId xmlns:p14="http://schemas.microsoft.com/office/powerpoint/2010/main" val="2898967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569752-78D9-4C84-B7D4-D82D71A6A9FD}" type="datetimeFigureOut">
              <a:rPr lang="id-ID" smtClean="0"/>
              <a:t>20/10/2017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1798BA0-2E39-4AD7-B9D9-F6FBD8E0F92D}" type="slidenum">
              <a:rPr lang="id-ID" smtClean="0"/>
              <a:t>‹#›</a:t>
            </a:fld>
            <a:endParaRPr lang="id-ID"/>
          </a:p>
        </p:txBody>
      </p:sp>
    </p:spTree>
    <p:extLst>
      <p:ext uri="{BB962C8B-B14F-4D97-AF65-F5344CB8AC3E}">
        <p14:creationId xmlns:p14="http://schemas.microsoft.com/office/powerpoint/2010/main" val="4151961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569752-78D9-4C84-B7D4-D82D71A6A9FD}" type="datetimeFigureOut">
              <a:rPr lang="id-ID" smtClean="0"/>
              <a:t>20/10/2017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1798BA0-2E39-4AD7-B9D9-F6FBD8E0F92D}" type="slidenum">
              <a:rPr lang="id-ID" smtClean="0"/>
              <a:t>‹#›</a:t>
            </a:fld>
            <a:endParaRPr lang="id-ID"/>
          </a:p>
        </p:txBody>
      </p:sp>
    </p:spTree>
    <p:extLst>
      <p:ext uri="{BB962C8B-B14F-4D97-AF65-F5344CB8AC3E}">
        <p14:creationId xmlns:p14="http://schemas.microsoft.com/office/powerpoint/2010/main" val="3259358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569752-78D9-4C84-B7D4-D82D71A6A9FD}" type="datetimeFigureOut">
              <a:rPr lang="id-ID" smtClean="0"/>
              <a:t>20/10/2017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1798BA0-2E39-4AD7-B9D9-F6FBD8E0F92D}" type="slidenum">
              <a:rPr lang="id-ID" smtClean="0"/>
              <a:t>‹#›</a:t>
            </a:fld>
            <a:endParaRPr lang="id-ID"/>
          </a:p>
        </p:txBody>
      </p:sp>
    </p:spTree>
    <p:extLst>
      <p:ext uri="{BB962C8B-B14F-4D97-AF65-F5344CB8AC3E}">
        <p14:creationId xmlns:p14="http://schemas.microsoft.com/office/powerpoint/2010/main" val="461602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569752-78D9-4C84-B7D4-D82D71A6A9FD}" type="datetimeFigureOut">
              <a:rPr lang="id-ID" smtClean="0"/>
              <a:t>20/10/2017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798BA0-2E39-4AD7-B9D9-F6FBD8E0F92D}" type="slidenum">
              <a:rPr lang="id-ID" smtClean="0"/>
              <a:t>‹#›</a:t>
            </a:fld>
            <a:endParaRPr lang="id-ID"/>
          </a:p>
        </p:txBody>
      </p:sp>
    </p:spTree>
    <p:extLst>
      <p:ext uri="{BB962C8B-B14F-4D97-AF65-F5344CB8AC3E}">
        <p14:creationId xmlns:p14="http://schemas.microsoft.com/office/powerpoint/2010/main" val="719403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30480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1"/>
          <p:cNvSpPr txBox="1">
            <a:spLocks noChangeArrowheads="1"/>
          </p:cNvSpPr>
          <p:nvPr/>
        </p:nvSpPr>
        <p:spPr bwMode="auto">
          <a:xfrm>
            <a:off x="3200400" y="3725863"/>
            <a:ext cx="5638800" cy="1261884"/>
          </a:xfrm>
          <a:prstGeom prst="rect">
            <a:avLst/>
          </a:prstGeom>
          <a:noFill/>
          <a:ln w="9525">
            <a:noFill/>
            <a:miter lim="800000"/>
            <a:headEnd/>
            <a:tailEnd/>
          </a:ln>
        </p:spPr>
        <p:txBody>
          <a:bodyPr>
            <a:spAutoFit/>
          </a:bodyPr>
          <a:lstStyle/>
          <a:p>
            <a:pPr algn="ctr">
              <a:defRPr/>
            </a:pPr>
            <a:r>
              <a:rPr lang="en-US" sz="1600" b="1" dirty="0" smtClean="0">
                <a:solidFill>
                  <a:schemeClr val="bg1"/>
                </a:solidFill>
              </a:rPr>
              <a:t>AUDIENS DALAM KOMUNIKASI KESEHATAN</a:t>
            </a:r>
            <a:endParaRPr lang="en-US" sz="1600" b="1" dirty="0">
              <a:solidFill>
                <a:schemeClr val="bg1"/>
              </a:solidFill>
            </a:endParaRPr>
          </a:p>
          <a:p>
            <a:pPr marL="342900" indent="-342900" algn="ctr">
              <a:defRPr/>
            </a:pPr>
            <a:endParaRPr lang="en-US" b="1" dirty="0">
              <a:solidFill>
                <a:schemeClr val="bg1"/>
              </a:solidFill>
            </a:endParaRPr>
          </a:p>
          <a:p>
            <a:pPr algn="ctr">
              <a:defRPr/>
            </a:pPr>
            <a:r>
              <a:rPr lang="en-US" sz="1400" b="1" dirty="0">
                <a:solidFill>
                  <a:schemeClr val="bg1"/>
                </a:solidFill>
              </a:rPr>
              <a:t>PERTEMUAN  6</a:t>
            </a:r>
          </a:p>
          <a:p>
            <a:pPr algn="ctr">
              <a:defRPr/>
            </a:pPr>
            <a:r>
              <a:rPr lang="en-US" sz="1400" b="1" dirty="0">
                <a:solidFill>
                  <a:schemeClr val="bg1"/>
                </a:solidFill>
              </a:rPr>
              <a:t>NAURI ANGGITA TEMESVARI, SKM., MKM</a:t>
            </a:r>
          </a:p>
          <a:p>
            <a:pPr algn="ctr">
              <a:defRPr/>
            </a:pPr>
            <a:r>
              <a:rPr lang="en-US" sz="1400" b="1" dirty="0">
                <a:solidFill>
                  <a:schemeClr val="bg1"/>
                </a:solidFill>
              </a:rPr>
              <a:t>PRODI MIK, FIKES</a:t>
            </a:r>
          </a:p>
        </p:txBody>
      </p:sp>
    </p:spTree>
    <p:extLst>
      <p:ext uri="{BB962C8B-B14F-4D97-AF65-F5344CB8AC3E}">
        <p14:creationId xmlns:p14="http://schemas.microsoft.com/office/powerpoint/2010/main" val="2650113215"/>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itle 5"/>
          <p:cNvSpPr>
            <a:spLocks noGrp="1"/>
          </p:cNvSpPr>
          <p:nvPr>
            <p:ph type="title"/>
          </p:nvPr>
        </p:nvSpPr>
        <p:spPr>
          <a:xfrm>
            <a:off x="533400" y="685800"/>
            <a:ext cx="8229600" cy="685800"/>
          </a:xfrm>
        </p:spPr>
        <p:txBody>
          <a:bodyPr/>
          <a:lstStyle/>
          <a:p>
            <a:pPr>
              <a:spcBef>
                <a:spcPct val="50000"/>
              </a:spcBef>
            </a:pPr>
            <a:r>
              <a:rPr lang="en-US" sz="3200" smtClean="0">
                <a:latin typeface="Arial" charset="0"/>
                <a:cs typeface="Arial" charset="0"/>
              </a:rPr>
              <a:t>KEMAMPUAN AKHIR YANG DIHARAPKAN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25151207"/>
              </p:ext>
            </p:extLst>
          </p:nvPr>
        </p:nvGraphicFramePr>
        <p:xfrm>
          <a:off x="1905000" y="1905000"/>
          <a:ext cx="5715000" cy="3200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314105577"/>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a:bodyPr>
          <a:lstStyle/>
          <a:p>
            <a:r>
              <a:rPr lang="en-US" b="1" dirty="0" smtClean="0"/>
              <a:t>AUDIENS</a:t>
            </a:r>
            <a:endParaRPr lang="id-ID" b="1" dirty="0"/>
          </a:p>
        </p:txBody>
      </p:sp>
      <p:sp>
        <p:nvSpPr>
          <p:cNvPr id="3" name="Content Placeholder 2"/>
          <p:cNvSpPr>
            <a:spLocks noGrp="1"/>
          </p:cNvSpPr>
          <p:nvPr>
            <p:ph idx="1"/>
          </p:nvPr>
        </p:nvSpPr>
        <p:spPr>
          <a:xfrm>
            <a:off x="457200" y="1600200"/>
            <a:ext cx="8229600" cy="4876800"/>
          </a:xfrm>
        </p:spPr>
        <p:txBody>
          <a:bodyPr>
            <a:normAutofit fontScale="47500" lnSpcReduction="20000"/>
          </a:bodyPr>
          <a:lstStyle/>
          <a:p>
            <a:pPr marL="0" indent="0">
              <a:buNone/>
            </a:pPr>
            <a:r>
              <a:rPr lang="id-ID" dirty="0"/>
              <a:t>McQuail (1987) menyebutkan beberapa konsep alternatif tentang audiens sebagai berikut:</a:t>
            </a:r>
          </a:p>
          <a:p>
            <a:pPr marL="0" indent="0">
              <a:buNone/>
            </a:pPr>
            <a:endParaRPr lang="en-US" dirty="0" smtClean="0"/>
          </a:p>
          <a:p>
            <a:pPr marL="0" indent="0">
              <a:buNone/>
            </a:pPr>
            <a:endParaRPr lang="en-US" dirty="0"/>
          </a:p>
          <a:p>
            <a:r>
              <a:rPr lang="id-ID" dirty="0" smtClean="0"/>
              <a:t>Audiens </a:t>
            </a:r>
            <a:r>
              <a:rPr lang="id-ID" dirty="0"/>
              <a:t>sebagai kumpulan penonton, pembaca, pendengar, pemirsa. Konsep audiens diartikan sebagai penerima pesan-pesan dalam komunikasi massa, yang keberadaannya tersebar, heterogen, dan berjumlah banyak. Pendekatan sosial budaya sangat menonjol untuk mengkaji konsep ini</a:t>
            </a:r>
            <a:r>
              <a:rPr lang="id-ID" dirty="0" smtClean="0"/>
              <a:t>.</a:t>
            </a:r>
            <a:endParaRPr lang="en-US" dirty="0" smtClean="0"/>
          </a:p>
          <a:p>
            <a:pPr marL="0" indent="0">
              <a:buNone/>
            </a:pPr>
            <a:endParaRPr lang="id-ID" dirty="0"/>
          </a:p>
          <a:p>
            <a:r>
              <a:rPr lang="id-ID" dirty="0"/>
              <a:t>Audiens sebagai massa. Konsep audiens diartikan sebagai suatu kumpulan orang yang berukuran besar, heterogen, penyebaran, dan anomitasnya serta lemahnya organisasi sosial dan komposisinya yang berubah dengan cepat dan tidak konsisten. Massa tidak emiliki keberadaan(eksistensi) yang berlanjut kecuali dalam pikiran mereka yang ingin memperoleh perhatian dari dan memanipulasi orang-orang sebanyak mungkin. McQuail menyatakan bahwa konsep ini sudah tidak layak lagi dipakai</a:t>
            </a:r>
            <a:r>
              <a:rPr lang="id-ID" dirty="0" smtClean="0"/>
              <a:t>.</a:t>
            </a:r>
            <a:endParaRPr lang="en-US" dirty="0" smtClean="0"/>
          </a:p>
          <a:p>
            <a:pPr marL="0" indent="0">
              <a:buNone/>
            </a:pPr>
            <a:endParaRPr lang="id-ID" dirty="0"/>
          </a:p>
          <a:p>
            <a:r>
              <a:rPr lang="id-ID" dirty="0"/>
              <a:t>Audiens sebagai kelompok sosial atau publik. Konsep audiens diartikan sebagai suatu kumpulan orang yang terbentuk atas dasar suatu isyu, minat, atau bidang keahlian. Audiens ini aktif untuk memperoleh informasi dan mendiskusikannya dengan sesama anggota audiens. Pendekatan sosial politik sangat menonjol untuk mengkaji konsep ini</a:t>
            </a:r>
            <a:r>
              <a:rPr lang="id-ID" dirty="0" smtClean="0"/>
              <a:t>.</a:t>
            </a:r>
            <a:endParaRPr lang="en-US" dirty="0" smtClean="0"/>
          </a:p>
          <a:p>
            <a:pPr marL="0" indent="0">
              <a:buNone/>
            </a:pPr>
            <a:endParaRPr lang="id-ID" dirty="0"/>
          </a:p>
          <a:p>
            <a:r>
              <a:rPr lang="id-ID" dirty="0"/>
              <a:t>Audiens sebagai pasar. Konsep audiens diartikan sebagai konsumen media dan sebagai audiens (penonton, pembaca, pendengar, atau pemirsa) iklan tertentu. Pendekatan sosial ekonomi sangat menonjol untuk mengkaji konsep ini.</a:t>
            </a:r>
          </a:p>
          <a:p>
            <a:pPr marL="0" indent="0">
              <a:buNone/>
            </a:pPr>
            <a:endParaRPr lang="id-ID" dirty="0"/>
          </a:p>
        </p:txBody>
      </p:sp>
    </p:spTree>
    <p:extLst>
      <p:ext uri="{BB962C8B-B14F-4D97-AF65-F5344CB8AC3E}">
        <p14:creationId xmlns:p14="http://schemas.microsoft.com/office/powerpoint/2010/main" val="3252107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a:bodyPr>
          <a:lstStyle/>
          <a:p>
            <a:r>
              <a:rPr lang="en-US" b="1" dirty="0" smtClean="0"/>
              <a:t>PERSPEKTIF AUDIENS</a:t>
            </a:r>
            <a:endParaRPr lang="id-ID" b="1" dirty="0"/>
          </a:p>
        </p:txBody>
      </p:sp>
      <p:sp>
        <p:nvSpPr>
          <p:cNvPr id="3" name="Content Placeholder 2"/>
          <p:cNvSpPr>
            <a:spLocks noGrp="1"/>
          </p:cNvSpPr>
          <p:nvPr>
            <p:ph idx="1"/>
          </p:nvPr>
        </p:nvSpPr>
        <p:spPr>
          <a:xfrm>
            <a:off x="457200" y="1600200"/>
            <a:ext cx="8610600" cy="5257800"/>
          </a:xfrm>
        </p:spPr>
        <p:txBody>
          <a:bodyPr>
            <a:normAutofit fontScale="40000" lnSpcReduction="20000"/>
          </a:bodyPr>
          <a:lstStyle/>
          <a:p>
            <a:r>
              <a:rPr lang="id-ID" b="1" i="1" dirty="0" smtClean="0"/>
              <a:t>Individual </a:t>
            </a:r>
            <a:r>
              <a:rPr lang="id-ID" b="1" i="1" dirty="0"/>
              <a:t>Differences Perspective</a:t>
            </a:r>
            <a:r>
              <a:rPr lang="id-ID" b="1" dirty="0"/>
              <a:t>. </a:t>
            </a:r>
            <a:endParaRPr lang="en-US" b="1" dirty="0" smtClean="0"/>
          </a:p>
          <a:p>
            <a:pPr marL="344488" indent="0">
              <a:buNone/>
            </a:pPr>
            <a:r>
              <a:rPr lang="id-ID" dirty="0" smtClean="0"/>
              <a:t>Perspektif </a:t>
            </a:r>
            <a:r>
              <a:rPr lang="id-ID" dirty="0"/>
              <a:t>perbedaan individual memandang bahwa sikap dan organisasi personal-psikologis individu akan menentukan bagaimana individu memilih memilih </a:t>
            </a:r>
            <a:r>
              <a:rPr lang="id-ID" dirty="0" smtClean="0"/>
              <a:t>stimul</a:t>
            </a:r>
            <a:r>
              <a:rPr lang="en-US" dirty="0" smtClean="0"/>
              <a:t>us </a:t>
            </a:r>
            <a:r>
              <a:rPr lang="id-ID" dirty="0" smtClean="0"/>
              <a:t>dari </a:t>
            </a:r>
            <a:r>
              <a:rPr lang="id-ID" dirty="0"/>
              <a:t>lingkungan, dan bagaimana ia memberi makna pada </a:t>
            </a:r>
            <a:r>
              <a:rPr lang="id-ID" dirty="0" smtClean="0"/>
              <a:t>stimul</a:t>
            </a:r>
            <a:r>
              <a:rPr lang="en-US" dirty="0" smtClean="0"/>
              <a:t>us</a:t>
            </a:r>
            <a:r>
              <a:rPr lang="id-ID" dirty="0" smtClean="0"/>
              <a:t> </a:t>
            </a:r>
            <a:r>
              <a:rPr lang="id-ID" dirty="0"/>
              <a:t>tersebut. Berdasarkan ide dasar dari </a:t>
            </a:r>
            <a:r>
              <a:rPr lang="id-ID" i="1" dirty="0"/>
              <a:t>stimulus-response</a:t>
            </a:r>
            <a:r>
              <a:rPr lang="id-ID" dirty="0"/>
              <a:t>, perspektif ini beranggapan bahwa tidak ada audiens yang relatif sama, makanya pengaruh media massa pada masing-masing individu berbeda dan tergantung pada kondisi psikologi individu itu yang berasal dari pengalaman masa lalunya. Dengan kata lain, masing-masing individu anggota audiens bertindak menanggapi pesan yang disiarkan media secara berbeda, hal ini menyebabkan mereka juga menggunakan atau merespon pesan secara berbeda </a:t>
            </a:r>
            <a:r>
              <a:rPr lang="id-ID" dirty="0" smtClean="0"/>
              <a:t>pula.</a:t>
            </a:r>
            <a:endParaRPr lang="en-US" dirty="0" smtClean="0"/>
          </a:p>
          <a:p>
            <a:pPr marL="344488" indent="0">
              <a:buNone/>
            </a:pPr>
            <a:r>
              <a:rPr lang="id-ID" dirty="0" smtClean="0"/>
              <a:t>Dalam </a:t>
            </a:r>
            <a:r>
              <a:rPr lang="id-ID" dirty="0"/>
              <a:t>diri individu audiens terdapat apa yang disebut </a:t>
            </a:r>
            <a:r>
              <a:rPr lang="id-ID" i="1" dirty="0"/>
              <a:t>konsep diri, </a:t>
            </a:r>
            <a:r>
              <a:rPr lang="id-ID" dirty="0"/>
              <a:t>konsep diri mempengaruhi perilaku komunikasi -mempengaruhi kepada pesan apa kita bersedia membuka diri, bagaimana kita mempersepsi pesan itu, dan apa yang kita ingat. Dengan kata lain, konsep diri mempengaruhi terpaan selektif, persepsi selektif, ingatan selektif</a:t>
            </a:r>
            <a:r>
              <a:rPr lang="id-ID" dirty="0" smtClean="0"/>
              <a:t>.</a:t>
            </a:r>
            <a:endParaRPr lang="en-US" dirty="0" smtClean="0"/>
          </a:p>
          <a:p>
            <a:pPr marL="344488" indent="0">
              <a:buNone/>
            </a:pPr>
            <a:endParaRPr lang="id-ID" dirty="0"/>
          </a:p>
          <a:p>
            <a:r>
              <a:rPr lang="id-ID" b="1" i="1" dirty="0" smtClean="0"/>
              <a:t>Social </a:t>
            </a:r>
            <a:r>
              <a:rPr lang="id-ID" b="1" i="1" dirty="0"/>
              <a:t>Categories Perspective</a:t>
            </a:r>
            <a:r>
              <a:rPr lang="id-ID" dirty="0"/>
              <a:t>. </a:t>
            </a:r>
            <a:endParaRPr lang="en-US" dirty="0" smtClean="0"/>
          </a:p>
          <a:p>
            <a:pPr marL="344488" indent="0">
              <a:buNone/>
            </a:pPr>
            <a:r>
              <a:rPr lang="id-ID" dirty="0" smtClean="0"/>
              <a:t>Perspektif</a:t>
            </a:r>
            <a:r>
              <a:rPr lang="id-ID" dirty="0"/>
              <a:t> ini melihat di dalam masyarakat terdapat kelompok-kelompok sosial yang didasarkan pada karakteristik umum seperti jenis kelamin, umur, pendidikan, pendapatan, keyakinan beragama, tempat tinggal, dan sebagainya. Masing-masing kelompok sosial itu memberi kecenderungan anggota-anggotanya mempunyai kesamaan norma sosial, nilai, dan sikap. Dari kesamaan itu mereka akan mereaksi secara sama pada pesan khusus yang diterimanya. Berdasarkan perspektif ini, pemilihan dan penafsiran isi oleh audiens dipengaruhi oleh pendapat dan kepentingan yang ada dan oleh norma-norma kelompok sosial. </a:t>
            </a:r>
            <a:endParaRPr lang="en-US" dirty="0" smtClean="0"/>
          </a:p>
          <a:p>
            <a:pPr marL="344488" indent="0">
              <a:buNone/>
            </a:pPr>
            <a:r>
              <a:rPr lang="id-ID" dirty="0" smtClean="0"/>
              <a:t>Dalam </a:t>
            </a:r>
            <a:r>
              <a:rPr lang="id-ID" dirty="0"/>
              <a:t>konsep audiens sebagai pasar dan sebagai pembaca, perspektif ini melahirkan segmentasi. Contoh: Anak-anak membaca Bobo, Yunior, Ananda. Ibu-ibu membaca Kartini, Sarinah, Femina. Kaum Islam membaca Sabili, Hidayah</a:t>
            </a:r>
            <a:r>
              <a:rPr lang="id-ID" dirty="0" smtClean="0"/>
              <a:t>.</a:t>
            </a:r>
            <a:endParaRPr lang="en-US" dirty="0" smtClean="0"/>
          </a:p>
          <a:p>
            <a:pPr marL="344488" indent="0">
              <a:buNone/>
            </a:pPr>
            <a:endParaRPr lang="id-ID" dirty="0"/>
          </a:p>
          <a:p>
            <a:r>
              <a:rPr lang="id-ID" b="1" i="1" dirty="0" smtClean="0"/>
              <a:t>Social </a:t>
            </a:r>
            <a:r>
              <a:rPr lang="id-ID" b="1" i="1" dirty="0"/>
              <a:t>Relation Perspective</a:t>
            </a:r>
            <a:r>
              <a:rPr lang="id-ID" b="1" dirty="0"/>
              <a:t>. </a:t>
            </a:r>
            <a:endParaRPr lang="en-US" b="1" dirty="0" smtClean="0"/>
          </a:p>
          <a:p>
            <a:pPr marL="344488" indent="0">
              <a:buNone/>
            </a:pPr>
            <a:r>
              <a:rPr lang="id-ID" dirty="0" smtClean="0"/>
              <a:t>Persektif </a:t>
            </a:r>
            <a:r>
              <a:rPr lang="id-ID" dirty="0"/>
              <a:t>ini menyatakan bahwa hubungan secara informal mempengaruhi audiens dalam merespon pesan media massa. Dampak komunikasi massa yang diberikan diubah secara signifikan oleh individu-individu yang mempunyai kekuatan hubungan sosial dengan anggota audiens. Tentunya perspektif ini eksis pada proses komunikasi massa dua tahap, dan atau multi tahap.</a:t>
            </a:r>
          </a:p>
          <a:p>
            <a:pPr marL="0" indent="0">
              <a:buNone/>
            </a:pPr>
            <a:endParaRPr lang="id-ID" dirty="0"/>
          </a:p>
        </p:txBody>
      </p:sp>
    </p:spTree>
    <p:extLst>
      <p:ext uri="{BB962C8B-B14F-4D97-AF65-F5344CB8AC3E}">
        <p14:creationId xmlns:p14="http://schemas.microsoft.com/office/powerpoint/2010/main" val="4114673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2" name="Rectangle 2"/>
          <p:cNvSpPr>
            <a:spLocks noGrp="1" noChangeArrowheads="1"/>
          </p:cNvSpPr>
          <p:nvPr>
            <p:ph type="title"/>
          </p:nvPr>
        </p:nvSpPr>
        <p:spPr>
          <a:xfrm>
            <a:off x="471487" y="381000"/>
            <a:ext cx="8229600" cy="1143000"/>
          </a:xfrm>
        </p:spPr>
        <p:txBody>
          <a:bodyPr>
            <a:normAutofit/>
          </a:bodyPr>
          <a:lstStyle/>
          <a:p>
            <a:r>
              <a:rPr lang="en-US" sz="2800" b="1" dirty="0" smtClean="0"/>
              <a:t>PERTANYAAN YANG HARUS DIJAWAB UNTUK MEMILIH SIAPA AUDIENS DALAM KOMUNIKASI KITA</a:t>
            </a:r>
            <a:endParaRPr lang="en-US" sz="2800" b="1" dirty="0"/>
          </a:p>
        </p:txBody>
      </p:sp>
      <p:sp>
        <p:nvSpPr>
          <p:cNvPr id="2" name="Content Placeholder 1"/>
          <p:cNvSpPr>
            <a:spLocks noGrp="1"/>
          </p:cNvSpPr>
          <p:nvPr>
            <p:ph idx="1"/>
          </p:nvPr>
        </p:nvSpPr>
        <p:spPr/>
        <p:txBody>
          <a:bodyPr>
            <a:normAutofit fontScale="92500" lnSpcReduction="20000"/>
          </a:bodyPr>
          <a:lstStyle/>
          <a:p>
            <a:r>
              <a:rPr lang="en-US" sz="4000" dirty="0" err="1" smtClean="0"/>
              <a:t>Siapa</a:t>
            </a:r>
            <a:r>
              <a:rPr lang="en-US" sz="4000" dirty="0" smtClean="0"/>
              <a:t> </a:t>
            </a:r>
            <a:r>
              <a:rPr lang="en-US" sz="4000" dirty="0"/>
              <a:t>yang </a:t>
            </a:r>
            <a:r>
              <a:rPr lang="en-US" sz="4000" dirty="0" err="1"/>
              <a:t>menjadi</a:t>
            </a:r>
            <a:r>
              <a:rPr lang="en-US" sz="4000" dirty="0"/>
              <a:t> </a:t>
            </a:r>
            <a:r>
              <a:rPr lang="en-US" sz="4000" dirty="0" err="1"/>
              <a:t>sumber</a:t>
            </a:r>
            <a:r>
              <a:rPr lang="en-US" sz="4000" dirty="0"/>
              <a:t> </a:t>
            </a:r>
            <a:r>
              <a:rPr lang="en-US" sz="4000" dirty="0" err="1"/>
              <a:t>informasi</a:t>
            </a:r>
            <a:r>
              <a:rPr lang="en-US" sz="4000" dirty="0"/>
              <a:t> </a:t>
            </a:r>
            <a:r>
              <a:rPr lang="en-US" sz="4000" dirty="0" err="1" smtClean="0"/>
              <a:t>audiens</a:t>
            </a:r>
            <a:r>
              <a:rPr lang="en-US" sz="4000" dirty="0" smtClean="0"/>
              <a:t>?</a:t>
            </a:r>
            <a:endParaRPr lang="en-US" sz="4000" dirty="0"/>
          </a:p>
          <a:p>
            <a:r>
              <a:rPr lang="en-US" sz="4000" dirty="0" err="1" smtClean="0"/>
              <a:t>Informasi</a:t>
            </a:r>
            <a:r>
              <a:rPr lang="en-US" sz="4000" dirty="0" smtClean="0"/>
              <a:t> </a:t>
            </a:r>
            <a:r>
              <a:rPr lang="en-US" sz="4000" dirty="0" err="1"/>
              <a:t>apa</a:t>
            </a:r>
            <a:r>
              <a:rPr lang="en-US" sz="4000" dirty="0"/>
              <a:t> yang </a:t>
            </a:r>
            <a:r>
              <a:rPr lang="en-US" sz="4000" dirty="0" err="1"/>
              <a:t>mereka</a:t>
            </a:r>
            <a:r>
              <a:rPr lang="en-US" sz="4000" dirty="0"/>
              <a:t> </a:t>
            </a:r>
            <a:r>
              <a:rPr lang="en-US" sz="4000" dirty="0" err="1" smtClean="0"/>
              <a:t>butuhkan</a:t>
            </a:r>
            <a:r>
              <a:rPr lang="en-US" sz="4000" dirty="0" smtClean="0"/>
              <a:t>?</a:t>
            </a:r>
            <a:endParaRPr lang="en-US" sz="4000" dirty="0"/>
          </a:p>
          <a:p>
            <a:r>
              <a:rPr lang="en-US" sz="4000" dirty="0" smtClean="0"/>
              <a:t>Media </a:t>
            </a:r>
            <a:r>
              <a:rPr lang="en-US" sz="4000" dirty="0" err="1"/>
              <a:t>apa</a:t>
            </a:r>
            <a:r>
              <a:rPr lang="en-US" sz="4000" dirty="0"/>
              <a:t> yang </a:t>
            </a:r>
            <a:r>
              <a:rPr lang="en-US" sz="4000" dirty="0" err="1"/>
              <a:t>sering</a:t>
            </a:r>
            <a:r>
              <a:rPr lang="en-US" sz="4000" dirty="0"/>
              <a:t> </a:t>
            </a:r>
            <a:r>
              <a:rPr lang="en-US" sz="4000" dirty="0" err="1"/>
              <a:t>digunakan</a:t>
            </a:r>
            <a:r>
              <a:rPr lang="en-US" sz="4000" dirty="0"/>
              <a:t> </a:t>
            </a:r>
            <a:r>
              <a:rPr lang="en-US" sz="4000" dirty="0" err="1" smtClean="0"/>
              <a:t>audiens</a:t>
            </a:r>
            <a:r>
              <a:rPr lang="en-US" sz="4000" dirty="0" smtClean="0"/>
              <a:t>?</a:t>
            </a:r>
            <a:endParaRPr lang="en-US" sz="4000" dirty="0"/>
          </a:p>
          <a:p>
            <a:r>
              <a:rPr lang="en-US" sz="4000" dirty="0" err="1" smtClean="0"/>
              <a:t>Sipakah</a:t>
            </a:r>
            <a:r>
              <a:rPr lang="en-US" sz="4000" dirty="0" smtClean="0"/>
              <a:t> </a:t>
            </a:r>
            <a:r>
              <a:rPr lang="en-US" sz="4000" dirty="0" err="1"/>
              <a:t>penerima</a:t>
            </a:r>
            <a:r>
              <a:rPr lang="en-US" sz="4000" dirty="0"/>
              <a:t> </a:t>
            </a:r>
            <a:r>
              <a:rPr lang="en-US" sz="4000" dirty="0" err="1" smtClean="0"/>
              <a:t>informasi</a:t>
            </a:r>
            <a:r>
              <a:rPr lang="en-US" sz="4000" dirty="0" smtClean="0"/>
              <a:t>?</a:t>
            </a:r>
            <a:endParaRPr lang="en-US" sz="4000" dirty="0"/>
          </a:p>
          <a:p>
            <a:r>
              <a:rPr lang="en-US" sz="4000" dirty="0" err="1" smtClean="0"/>
              <a:t>Dampak</a:t>
            </a:r>
            <a:r>
              <a:rPr lang="en-US" sz="4000" dirty="0" smtClean="0"/>
              <a:t> </a:t>
            </a:r>
            <a:r>
              <a:rPr lang="en-US" sz="4000" dirty="0" err="1"/>
              <a:t>apa</a:t>
            </a:r>
            <a:r>
              <a:rPr lang="en-US" sz="4000" dirty="0"/>
              <a:t> yang </a:t>
            </a:r>
            <a:r>
              <a:rPr lang="en-US" sz="4000" dirty="0" err="1"/>
              <a:t>mereka</a:t>
            </a:r>
            <a:r>
              <a:rPr lang="en-US" sz="4000" dirty="0"/>
              <a:t> </a:t>
            </a:r>
            <a:r>
              <a:rPr lang="en-US" sz="4000" dirty="0" err="1" smtClean="0"/>
              <a:t>alami</a:t>
            </a:r>
            <a:r>
              <a:rPr lang="en-US" sz="4000" dirty="0" smtClean="0"/>
              <a:t>?</a:t>
            </a:r>
            <a:endParaRPr lang="en-US" sz="4000" dirty="0"/>
          </a:p>
          <a:p>
            <a:r>
              <a:rPr lang="en-US" sz="4000" dirty="0" err="1" smtClean="0"/>
              <a:t>Hambatan</a:t>
            </a:r>
            <a:r>
              <a:rPr lang="en-US" sz="4000" dirty="0" smtClean="0"/>
              <a:t> </a:t>
            </a:r>
            <a:r>
              <a:rPr lang="en-US" sz="4000" dirty="0" err="1"/>
              <a:t>apa</a:t>
            </a:r>
            <a:r>
              <a:rPr lang="en-US" sz="4000" dirty="0"/>
              <a:t> yang </a:t>
            </a:r>
            <a:r>
              <a:rPr lang="en-US" sz="4000" dirty="0" err="1"/>
              <a:t>mereka</a:t>
            </a:r>
            <a:r>
              <a:rPr lang="en-US" sz="4000" dirty="0"/>
              <a:t> </a:t>
            </a:r>
            <a:r>
              <a:rPr lang="en-US" sz="4000" dirty="0" err="1" smtClean="0"/>
              <a:t>alami</a:t>
            </a:r>
            <a:r>
              <a:rPr lang="en-US" sz="4000" dirty="0" smtClean="0"/>
              <a:t>?</a:t>
            </a:r>
            <a:endParaRPr lang="en-US" sz="4000" dirty="0"/>
          </a:p>
          <a:p>
            <a:pPr marL="0" indent="0" algn="just">
              <a:buNone/>
            </a:pPr>
            <a:endParaRPr lang="id-ID" sz="4000" b="1" i="1" dirty="0"/>
          </a:p>
        </p:txBody>
      </p:sp>
    </p:spTree>
    <p:extLst>
      <p:ext uri="{BB962C8B-B14F-4D97-AF65-F5344CB8AC3E}">
        <p14:creationId xmlns:p14="http://schemas.microsoft.com/office/powerpoint/2010/main" val="1522164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smtClean="0"/>
              <a:t>TIPE AUDIENS</a:t>
            </a:r>
            <a:endParaRPr lang="id-ID" dirty="0"/>
          </a:p>
        </p:txBody>
      </p:sp>
      <p:sp>
        <p:nvSpPr>
          <p:cNvPr id="3" name="Content Placeholder 2"/>
          <p:cNvSpPr>
            <a:spLocks noGrp="1"/>
          </p:cNvSpPr>
          <p:nvPr>
            <p:ph idx="1"/>
          </p:nvPr>
        </p:nvSpPr>
        <p:spPr/>
        <p:txBody>
          <a:bodyPr>
            <a:normAutofit fontScale="70000" lnSpcReduction="20000"/>
          </a:bodyPr>
          <a:lstStyle/>
          <a:p>
            <a:r>
              <a:rPr lang="id-ID" b="1" dirty="0"/>
              <a:t>Audiens yang besahabat,  </a:t>
            </a:r>
            <a:r>
              <a:rPr lang="id-ID" dirty="0"/>
              <a:t>merupakan tipe komunikan, tipe pendengar, pembaca, pemirsa yang mempunyai disposisi positif terhadap informasi kesehatan yang dikemukakan oleh komunikator. Karena disposisi mereka positif terhadap kredibilitas komunikator, media pengalih informasi, maupun situasi komunikasi maka mereka akan lebih mudah menerima dan memahami informasi kesehatan dari komunikator.</a:t>
            </a:r>
          </a:p>
          <a:p>
            <a:r>
              <a:rPr lang="id-ID" b="1" dirty="0" smtClean="0"/>
              <a:t>Audiens </a:t>
            </a:r>
            <a:r>
              <a:rPr lang="id-ID" b="1" dirty="0"/>
              <a:t>yang bermusuhan, </a:t>
            </a:r>
            <a:r>
              <a:rPr lang="id-ID" dirty="0"/>
              <a:t>adalah audiens yang mempunyai tipe sikap yang berkebalikan dari audiens yang bersahabat. Audiens yang bermusukan merupakan tipe komunikan, pendengar, pembaca, tipe pemirsa yang mempunyai disposisi negatif terhadp informasi kesehatan yang dikemukakan oleh komunikator. Karena disposisi negatif terhadap kredibilitas komuniator, media pengalih informasi, maupun situasi komunikasi maka mereka akan sangat sulit menerima dan memahami informasi kesehatan dari komunikan.</a:t>
            </a:r>
          </a:p>
          <a:p>
            <a:pPr marL="0" indent="0">
              <a:buNone/>
            </a:pPr>
            <a:endParaRPr lang="id-ID" dirty="0"/>
          </a:p>
        </p:txBody>
      </p:sp>
    </p:spTree>
    <p:extLst>
      <p:ext uri="{BB962C8B-B14F-4D97-AF65-F5344CB8AC3E}">
        <p14:creationId xmlns:p14="http://schemas.microsoft.com/office/powerpoint/2010/main" val="551317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smtClean="0"/>
              <a:t>TIPE AUDIENS</a:t>
            </a:r>
            <a:endParaRPr lang="id-ID" dirty="0"/>
          </a:p>
        </p:txBody>
      </p:sp>
      <p:sp>
        <p:nvSpPr>
          <p:cNvPr id="3" name="Content Placeholder 2"/>
          <p:cNvSpPr>
            <a:spLocks noGrp="1"/>
          </p:cNvSpPr>
          <p:nvPr>
            <p:ph idx="1"/>
          </p:nvPr>
        </p:nvSpPr>
        <p:spPr/>
        <p:txBody>
          <a:bodyPr>
            <a:normAutofit fontScale="62500" lnSpcReduction="20000"/>
          </a:bodyPr>
          <a:lstStyle/>
          <a:p>
            <a:r>
              <a:rPr lang="id-ID" b="1" dirty="0"/>
              <a:t> Audiens yang netral, </a:t>
            </a:r>
            <a:r>
              <a:rPr lang="id-ID" dirty="0"/>
              <a:t>adalah audiesn yang mempunyai sikap netral, tidak memihak kepada komunikator atau pada informasi yang disampaikanoleh komunikator. Sikap komunikasi seperti ini mau berdiri diantarasikap positif atau negatif namun kadang-kadang dianggap oleh orang yang berani memilih setuju dengan tidak setuju sebagai tipe sikap yang ambigu, bahkan tidak tegas.</a:t>
            </a:r>
          </a:p>
          <a:p>
            <a:r>
              <a:rPr lang="id-ID" b="1" dirty="0" smtClean="0"/>
              <a:t>Audiens </a:t>
            </a:r>
            <a:r>
              <a:rPr lang="id-ID" b="1" dirty="0"/>
              <a:t>yang apatis, </a:t>
            </a:r>
            <a:r>
              <a:rPr lang="id-ID" dirty="0"/>
              <a:t>adalah audiens yang bersikap masa bodoh terhadap komunikator maupun terhadap informasi yang dia terima. Sikap masa bodoh atau malas tahu isi sebenarnya didorong oleh tingkat keterlibatan audiens terhadap informasi yang mereka terima. Artinya tidak ada keuntungan atau kerugian apapun yang mereka terima lantaran memberikan disposisi positif maupun negatif.</a:t>
            </a:r>
          </a:p>
          <a:p>
            <a:r>
              <a:rPr lang="id-ID" b="1" dirty="0" smtClean="0"/>
              <a:t>Audiens </a:t>
            </a:r>
            <a:r>
              <a:rPr lang="id-ID" b="1" dirty="0"/>
              <a:t>dengan sikap campuran, </a:t>
            </a:r>
            <a:r>
              <a:rPr lang="id-ID" dirty="0"/>
              <a:t>adalah audiens dengan sikap bersahabat anmun bermusuhan, dapat memberiakan disposisi positif terhadap komunikator. Bersahabt bamun netral, dapat memberikan disposisi positif namun bersikap masa bodoh.</a:t>
            </a:r>
          </a:p>
        </p:txBody>
      </p:sp>
    </p:spTree>
    <p:extLst>
      <p:ext uri="{BB962C8B-B14F-4D97-AF65-F5344CB8AC3E}">
        <p14:creationId xmlns:p14="http://schemas.microsoft.com/office/powerpoint/2010/main" val="16471209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158</Words>
  <Application>Microsoft Office PowerPoint</Application>
  <PresentationFormat>On-screen Show (4:3)</PresentationFormat>
  <Paragraphs>44</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KEMAMPUAN AKHIR YANG DIHARAPKAN</vt:lpstr>
      <vt:lpstr>AUDIENS</vt:lpstr>
      <vt:lpstr>PERSPEKTIF AUDIENS</vt:lpstr>
      <vt:lpstr>PERTANYAAN YANG HARUS DIJAWAB UNTUK MEMILIH SIAPA AUDIENS DALAM KOMUNIKASI KITA</vt:lpstr>
      <vt:lpstr>TIPE AUDIENS</vt:lpstr>
      <vt:lpstr>TIPE AUDIENS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MEMBUAT MEDIA KOMUNIKASI KESEHATAN</dc:title>
  <dc:creator>Staff</dc:creator>
  <cp:lastModifiedBy>Staff</cp:lastModifiedBy>
  <cp:revision>10</cp:revision>
  <dcterms:created xsi:type="dcterms:W3CDTF">2017-10-12T06:34:08Z</dcterms:created>
  <dcterms:modified xsi:type="dcterms:W3CDTF">2017-10-20T07:59:39Z</dcterms:modified>
</cp:coreProperties>
</file>