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7" r:id="rId3"/>
    <p:sldId id="268" r:id="rId4"/>
    <p:sldId id="273" r:id="rId5"/>
    <p:sldId id="276" r:id="rId6"/>
    <p:sldId id="277" r:id="rId7"/>
    <p:sldId id="278"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5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 menguraikan </a:t>
          </a:r>
          <a:r>
            <a:rPr lang="en-US" dirty="0" err="1" smtClean="0"/>
            <a:t>dampak</a:t>
          </a:r>
          <a:r>
            <a:rPr lang="en-US" dirty="0" smtClean="0"/>
            <a:t> </a:t>
          </a:r>
          <a:r>
            <a:rPr lang="en-US" dirty="0" err="1" smtClean="0"/>
            <a:t>komunikasi</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dgm:presLayoutVars>
          <dgm:chMax val="0"/>
          <dgm:bulletEnabled val="1"/>
        </dgm:presLayoutVars>
      </dgm:prSet>
      <dgm:spPr/>
      <dgm:t>
        <a:bodyPr/>
        <a:lstStyle/>
        <a:p>
          <a:endParaRPr lang="en-US"/>
        </a:p>
      </dgm:t>
    </dgm:pt>
  </dgm:ptLst>
  <dgm:cxnLst>
    <dgm:cxn modelId="{671F8A36-2C10-4F4D-B9A4-3118EB99BC1A}" type="presOf" srcId="{031EE797-DF53-4219-AC75-3FAE48E1724D}" destId="{41E11F48-32EF-4182-952E-6FF5F4563A00}" srcOrd="0" destOrd="0" presId="urn:microsoft.com/office/officeart/2005/8/layout/vList2"/>
    <dgm:cxn modelId="{5F351B77-CC19-4E8C-9FE7-83ED898D8851}" type="presOf" srcId="{2692F045-DAF9-470D-ABC5-D053804D65AB}" destId="{542F87D6-02B1-4D92-A2A4-43886DEF8D49}"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D534747E-11AF-44A2-9051-3F162FE34EFB}"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252945"/>
          <a:ext cx="5715000" cy="269451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id-ID" sz="4900" kern="1200" dirty="0" smtClean="0"/>
            <a:t>Mahasiswa mampu menguraikan </a:t>
          </a:r>
          <a:r>
            <a:rPr lang="en-US" sz="4900" kern="1200" dirty="0" err="1" smtClean="0"/>
            <a:t>dampak</a:t>
          </a:r>
          <a:r>
            <a:rPr lang="en-US" sz="4900" kern="1200" dirty="0" smtClean="0"/>
            <a:t> </a:t>
          </a:r>
          <a:r>
            <a:rPr lang="en-US" sz="4900" kern="1200" dirty="0" err="1" smtClean="0"/>
            <a:t>komunikasi</a:t>
          </a:r>
          <a:endParaRPr lang="en-US" sz="4900" kern="1200" dirty="0"/>
        </a:p>
      </dsp:txBody>
      <dsp:txXfrm>
        <a:off x="131535" y="384480"/>
        <a:ext cx="5451930" cy="24314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875AD-2483-42BB-9564-42C1896F11E1}" type="datetimeFigureOut">
              <a:rPr lang="id-ID" smtClean="0"/>
              <a:t>19/10/2017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D5858-D2A9-4056-9B68-2F4FBBF9B801}" type="slidenum">
              <a:rPr lang="id-ID" smtClean="0"/>
              <a:t>‹#›</a:t>
            </a:fld>
            <a:endParaRPr lang="id-ID"/>
          </a:p>
        </p:txBody>
      </p:sp>
    </p:spTree>
    <p:extLst>
      <p:ext uri="{BB962C8B-B14F-4D97-AF65-F5344CB8AC3E}">
        <p14:creationId xmlns:p14="http://schemas.microsoft.com/office/powerpoint/2010/main" val="85110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41CD2B-48F0-420F-A222-03683D08F751}"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01908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83902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241062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149295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94189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7569752-78D9-4C84-B7D4-D82D71A6A9FD}"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56845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7569752-78D9-4C84-B7D4-D82D71A6A9FD}" type="datetimeFigureOut">
              <a:rPr lang="id-ID" smtClean="0"/>
              <a:t>19/10/2017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92057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7569752-78D9-4C84-B7D4-D82D71A6A9FD}" type="datetimeFigureOut">
              <a:rPr lang="id-ID" smtClean="0"/>
              <a:t>19/10/2017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289896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69752-78D9-4C84-B7D4-D82D71A6A9FD}" type="datetimeFigureOut">
              <a:rPr lang="id-ID" smtClean="0"/>
              <a:t>19/10/2017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15196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69752-78D9-4C84-B7D4-D82D71A6A9FD}"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25935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69752-78D9-4C84-B7D4-D82D71A6A9FD}"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6160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69752-78D9-4C84-B7D4-D82D71A6A9FD}" type="datetimeFigureOut">
              <a:rPr lang="id-ID" smtClean="0"/>
              <a:t>19/10/2017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98BA0-2E39-4AD7-B9D9-F6FBD8E0F92D}" type="slidenum">
              <a:rPr lang="id-ID" smtClean="0"/>
              <a:t>‹#›</a:t>
            </a:fld>
            <a:endParaRPr lang="id-ID"/>
          </a:p>
        </p:txBody>
      </p:sp>
    </p:spTree>
    <p:extLst>
      <p:ext uri="{BB962C8B-B14F-4D97-AF65-F5344CB8AC3E}">
        <p14:creationId xmlns:p14="http://schemas.microsoft.com/office/powerpoint/2010/main" val="71940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61884"/>
          </a:xfrm>
          <a:prstGeom prst="rect">
            <a:avLst/>
          </a:prstGeom>
          <a:noFill/>
          <a:ln w="9525">
            <a:noFill/>
            <a:miter lim="800000"/>
            <a:headEnd/>
            <a:tailEnd/>
          </a:ln>
        </p:spPr>
        <p:txBody>
          <a:bodyPr>
            <a:spAutoFit/>
          </a:bodyPr>
          <a:lstStyle/>
          <a:p>
            <a:pPr algn="ctr">
              <a:defRPr/>
            </a:pPr>
            <a:r>
              <a:rPr lang="en-US" sz="1600" b="1" dirty="0" smtClean="0">
                <a:solidFill>
                  <a:schemeClr val="bg1"/>
                </a:solidFill>
              </a:rPr>
              <a:t>DAMPAK KOMUNIKASI</a:t>
            </a:r>
            <a:endParaRPr lang="en-US" sz="1600" b="1" dirty="0">
              <a:solidFill>
                <a:schemeClr val="bg1"/>
              </a:solidFill>
            </a:endParaRPr>
          </a:p>
          <a:p>
            <a:pPr marL="342900" indent="-342900" algn="ctr">
              <a:defRPr/>
            </a:pPr>
            <a:endParaRPr lang="en-US" b="1" dirty="0">
              <a:solidFill>
                <a:schemeClr val="bg1"/>
              </a:solidFill>
            </a:endParaRPr>
          </a:p>
          <a:p>
            <a:pPr algn="ctr">
              <a:defRPr/>
            </a:pPr>
            <a:r>
              <a:rPr lang="en-US" sz="1400" b="1" dirty="0">
                <a:solidFill>
                  <a:schemeClr val="bg1"/>
                </a:solidFill>
              </a:rPr>
              <a:t>PERTEMUAN  </a:t>
            </a:r>
            <a:r>
              <a:rPr lang="en-US" sz="1400" b="1" dirty="0" smtClean="0">
                <a:solidFill>
                  <a:schemeClr val="bg1"/>
                </a:solidFill>
              </a:rPr>
              <a:t>7</a:t>
            </a:r>
            <a:endParaRPr lang="en-US" sz="1400" b="1" dirty="0">
              <a:solidFill>
                <a:schemeClr val="bg1"/>
              </a:solidFill>
            </a:endParaRPr>
          </a:p>
          <a:p>
            <a:pPr algn="ctr">
              <a:defRPr/>
            </a:pPr>
            <a:r>
              <a:rPr lang="en-US" sz="1400" b="1" dirty="0">
                <a:solidFill>
                  <a:schemeClr val="bg1"/>
                </a:solidFill>
              </a:rPr>
              <a:t>NAURI 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265011321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0817049"/>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1410557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smtClean="0"/>
              <a:t>EFEK KOMUNIKASI</a:t>
            </a:r>
            <a:endParaRPr lang="id-ID" b="1"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id-ID" dirty="0"/>
              <a:t>Semua pengaruh komunikasi yang dilakukan secara terencana mempunyai tujuan, yakni memengaruhi khalayak atau penerima. Pengaruh atau efek ialah perbedaan antara apa yang dipikirkan, dirasakan, dan dilakukan oleh penerima sebelum dan sesudah menerima pesan</a:t>
            </a:r>
            <a:endParaRPr lang="id-ID" dirty="0"/>
          </a:p>
        </p:txBody>
      </p:sp>
    </p:spTree>
    <p:extLst>
      <p:ext uri="{BB962C8B-B14F-4D97-AF65-F5344CB8AC3E}">
        <p14:creationId xmlns:p14="http://schemas.microsoft.com/office/powerpoint/2010/main" val="3252107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a:t>EFEK KOMUNIKASI</a:t>
            </a:r>
            <a:endParaRPr lang="id-ID" b="1" dirty="0"/>
          </a:p>
        </p:txBody>
      </p:sp>
      <p:sp>
        <p:nvSpPr>
          <p:cNvPr id="3" name="Content Placeholder 2"/>
          <p:cNvSpPr>
            <a:spLocks noGrp="1"/>
          </p:cNvSpPr>
          <p:nvPr>
            <p:ph idx="1"/>
          </p:nvPr>
        </p:nvSpPr>
        <p:spPr>
          <a:xfrm>
            <a:off x="457200" y="1600200"/>
            <a:ext cx="8610600" cy="5257800"/>
          </a:xfrm>
        </p:spPr>
        <p:txBody>
          <a:bodyPr>
            <a:normAutofit/>
          </a:bodyPr>
          <a:lstStyle/>
          <a:p>
            <a:r>
              <a:rPr lang="id-ID" dirty="0"/>
              <a:t>Efek komunikasi adalah pengaruh yang ditimbulkan pesan komunikator dalam diri komunikannya. Efek komunikasi dapat kita bedakan atas </a:t>
            </a:r>
            <a:r>
              <a:rPr lang="id-ID" b="1" i="1" dirty="0"/>
              <a:t>efek kognitif (pengetahuan), afektif  (sikap), dan konatif (tingkah laku</a:t>
            </a:r>
            <a:r>
              <a:rPr lang="id-ID" dirty="0"/>
              <a:t>)</a:t>
            </a:r>
            <a:endParaRPr lang="id-ID" dirty="0"/>
          </a:p>
        </p:txBody>
      </p:sp>
    </p:spTree>
    <p:extLst>
      <p:ext uri="{BB962C8B-B14F-4D97-AF65-F5344CB8AC3E}">
        <p14:creationId xmlns:p14="http://schemas.microsoft.com/office/powerpoint/2010/main" val="411467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a:t>EFEK </a:t>
            </a:r>
            <a:r>
              <a:rPr lang="en-US" b="1" dirty="0" smtClean="0"/>
              <a:t>KOGNITIF</a:t>
            </a:r>
            <a:endParaRPr lang="id-ID" b="1" dirty="0"/>
          </a:p>
        </p:txBody>
      </p:sp>
      <p:sp>
        <p:nvSpPr>
          <p:cNvPr id="3" name="Content Placeholder 2"/>
          <p:cNvSpPr>
            <a:spLocks noGrp="1"/>
          </p:cNvSpPr>
          <p:nvPr>
            <p:ph idx="1"/>
          </p:nvPr>
        </p:nvSpPr>
        <p:spPr>
          <a:xfrm>
            <a:off x="457200" y="1600200"/>
            <a:ext cx="8610600" cy="5257800"/>
          </a:xfrm>
        </p:spPr>
        <p:txBody>
          <a:bodyPr>
            <a:normAutofit/>
          </a:bodyPr>
          <a:lstStyle/>
          <a:p>
            <a:r>
              <a:rPr lang="id-ID" dirty="0"/>
              <a:t>Efek kognitif yaitu efek yang pertama timbul yang bertujuan memberikan pesan sehingga para komunikan menjadi tahu tentang pesan yang disampaikan kepadanya bisa berupa perubahan persepsi atau perubahan pendapat. </a:t>
            </a:r>
            <a:endParaRPr lang="en-US" dirty="0" smtClean="0"/>
          </a:p>
          <a:p>
            <a:pPr marL="285750" indent="-285750">
              <a:buNone/>
            </a:pPr>
            <a:r>
              <a:rPr lang="id-ID" sz="1800" dirty="0" smtClean="0"/>
              <a:t>Misalnya </a:t>
            </a:r>
            <a:r>
              <a:rPr lang="en-US" sz="1800" dirty="0" smtClean="0"/>
              <a:t>: </a:t>
            </a:r>
            <a:r>
              <a:rPr lang="id-ID" sz="1800" dirty="0" smtClean="0"/>
              <a:t>di </a:t>
            </a:r>
            <a:r>
              <a:rPr lang="id-ID" sz="1800" dirty="0"/>
              <a:t>salah satu stasiun televisi di tayangkan sebuah berita tentang adanya </a:t>
            </a:r>
            <a:r>
              <a:rPr lang="en-US" sz="1800" dirty="0" err="1" smtClean="0"/>
              <a:t>bulan</a:t>
            </a:r>
            <a:r>
              <a:rPr lang="en-US" sz="1800" dirty="0" smtClean="0"/>
              <a:t> </a:t>
            </a:r>
            <a:r>
              <a:rPr lang="en-US" sz="1800" dirty="0" err="1" smtClean="0"/>
              <a:t>diadakannya</a:t>
            </a:r>
            <a:r>
              <a:rPr lang="en-US" sz="1800" dirty="0" smtClean="0"/>
              <a:t> </a:t>
            </a:r>
            <a:r>
              <a:rPr lang="en-US" sz="1800" dirty="0" err="1" smtClean="0"/>
              <a:t>imunisasi</a:t>
            </a:r>
            <a:r>
              <a:rPr lang="en-US" sz="1800" dirty="0" smtClean="0"/>
              <a:t> MR </a:t>
            </a:r>
            <a:r>
              <a:rPr lang="en-US" sz="1800" dirty="0" err="1" smtClean="0"/>
              <a:t>serentak</a:t>
            </a:r>
            <a:r>
              <a:rPr lang="en-US" sz="1800" dirty="0" smtClean="0"/>
              <a:t> di Indonesia</a:t>
            </a:r>
            <a:r>
              <a:rPr lang="id-ID" sz="1800" dirty="0" smtClean="0"/>
              <a:t>, </a:t>
            </a:r>
            <a:r>
              <a:rPr lang="id-ID" sz="1800" dirty="0"/>
              <a:t>dari berita tersebut komunikan menjadi tahu akan adanya </a:t>
            </a:r>
            <a:r>
              <a:rPr lang="en-US" sz="1800" dirty="0" err="1"/>
              <a:t>bulan</a:t>
            </a:r>
            <a:r>
              <a:rPr lang="en-US" sz="1800" dirty="0"/>
              <a:t> </a:t>
            </a:r>
            <a:r>
              <a:rPr lang="en-US" sz="1800" dirty="0" err="1"/>
              <a:t>diadakannya</a:t>
            </a:r>
            <a:r>
              <a:rPr lang="en-US" sz="1800" dirty="0"/>
              <a:t> </a:t>
            </a:r>
            <a:r>
              <a:rPr lang="en-US" sz="1800" dirty="0" err="1"/>
              <a:t>imunisasi</a:t>
            </a:r>
            <a:r>
              <a:rPr lang="en-US" sz="1800" dirty="0"/>
              <a:t> MR </a:t>
            </a:r>
            <a:r>
              <a:rPr lang="en-US" sz="1800" dirty="0" err="1"/>
              <a:t>serentak</a:t>
            </a:r>
            <a:r>
              <a:rPr lang="en-US" sz="1800" dirty="0"/>
              <a:t> di Indonesia</a:t>
            </a:r>
            <a:r>
              <a:rPr lang="id-ID" sz="1800" dirty="0" smtClean="0"/>
              <a:t>. </a:t>
            </a:r>
            <a:endParaRPr lang="id-ID" sz="1800" dirty="0"/>
          </a:p>
        </p:txBody>
      </p:sp>
    </p:spTree>
    <p:extLst>
      <p:ext uri="{BB962C8B-B14F-4D97-AF65-F5344CB8AC3E}">
        <p14:creationId xmlns:p14="http://schemas.microsoft.com/office/powerpoint/2010/main" val="411236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a:t>EFEK </a:t>
            </a:r>
            <a:r>
              <a:rPr lang="en-US" b="1" dirty="0" smtClean="0"/>
              <a:t>AFEKTIF</a:t>
            </a:r>
            <a:endParaRPr lang="id-ID" b="1" dirty="0"/>
          </a:p>
        </p:txBody>
      </p:sp>
      <p:sp>
        <p:nvSpPr>
          <p:cNvPr id="3" name="Content Placeholder 2"/>
          <p:cNvSpPr>
            <a:spLocks noGrp="1"/>
          </p:cNvSpPr>
          <p:nvPr>
            <p:ph idx="1"/>
          </p:nvPr>
        </p:nvSpPr>
        <p:spPr>
          <a:xfrm>
            <a:off x="457200" y="1600200"/>
            <a:ext cx="8610600" cy="5257800"/>
          </a:xfrm>
        </p:spPr>
        <p:txBody>
          <a:bodyPr>
            <a:normAutofit/>
          </a:bodyPr>
          <a:lstStyle/>
          <a:p>
            <a:r>
              <a:rPr lang="id-ID" dirty="0"/>
              <a:t>Efek afektif yaitu efek yang timbul pada tingkat perasaan. Setelah terjadi efek kognitif, efek ini memberikan perasaan pada suatu isi pesan misalnya rasa suka atau tidak suka stelah khalayak menerima pesan. </a:t>
            </a:r>
            <a:endParaRPr lang="en-US" dirty="0" smtClean="0"/>
          </a:p>
          <a:p>
            <a:pPr marL="0" indent="0">
              <a:buNone/>
            </a:pPr>
            <a:r>
              <a:rPr lang="id-ID" sz="2200" dirty="0" smtClean="0"/>
              <a:t>Contoh</a:t>
            </a:r>
            <a:r>
              <a:rPr lang="id-ID" sz="2200" dirty="0"/>
              <a:t>, setelah kita </a:t>
            </a:r>
            <a:r>
              <a:rPr lang="id-ID" sz="2200" dirty="0" smtClean="0"/>
              <a:t>mendenga</a:t>
            </a:r>
            <a:r>
              <a:rPr lang="en-US" sz="2200" dirty="0" smtClean="0"/>
              <a:t>r</a:t>
            </a:r>
            <a:r>
              <a:rPr lang="id-ID" sz="2200" dirty="0" smtClean="0"/>
              <a:t> </a:t>
            </a:r>
            <a:r>
              <a:rPr lang="en-US" sz="2200" dirty="0" err="1" smtClean="0"/>
              <a:t>bulan</a:t>
            </a:r>
            <a:r>
              <a:rPr lang="en-US" sz="2200" dirty="0" smtClean="0"/>
              <a:t> </a:t>
            </a:r>
            <a:r>
              <a:rPr lang="en-US" sz="2200" dirty="0" err="1" smtClean="0"/>
              <a:t>imunisasi</a:t>
            </a:r>
            <a:r>
              <a:rPr lang="en-US" sz="2200" dirty="0" smtClean="0"/>
              <a:t> MR</a:t>
            </a:r>
            <a:r>
              <a:rPr lang="id-ID" sz="2200" dirty="0" smtClean="0"/>
              <a:t>, </a:t>
            </a:r>
            <a:r>
              <a:rPr lang="id-ID" sz="2200" dirty="0"/>
              <a:t>maka dalam diri kita muncul perasaan </a:t>
            </a:r>
            <a:r>
              <a:rPr lang="id-ID" sz="2200" dirty="0" smtClean="0"/>
              <a:t>senang</a:t>
            </a:r>
            <a:r>
              <a:rPr lang="id-ID" sz="2200" dirty="0"/>
              <a:t>, </a:t>
            </a:r>
            <a:r>
              <a:rPr lang="en-US" sz="2200" dirty="0" err="1" smtClean="0"/>
              <a:t>optimis</a:t>
            </a:r>
            <a:r>
              <a:rPr lang="en-US" sz="2200" dirty="0" smtClean="0"/>
              <a:t>, </a:t>
            </a:r>
            <a:r>
              <a:rPr lang="en-US" sz="2200" dirty="0" err="1" smtClean="0"/>
              <a:t>antusias</a:t>
            </a:r>
            <a:r>
              <a:rPr lang="en-US" sz="2200" dirty="0" smtClean="0"/>
              <a:t>, </a:t>
            </a:r>
            <a:r>
              <a:rPr lang="en-US" sz="2200" dirty="0" err="1" smtClean="0"/>
              <a:t>marah</a:t>
            </a:r>
            <a:r>
              <a:rPr lang="en-US" sz="2200" dirty="0" smtClean="0"/>
              <a:t>, </a:t>
            </a:r>
            <a:r>
              <a:rPr lang="en-US" sz="2200" dirty="0" err="1" smtClean="0"/>
              <a:t>tidak</a:t>
            </a:r>
            <a:r>
              <a:rPr lang="en-US" sz="2200" dirty="0" smtClean="0"/>
              <a:t> </a:t>
            </a:r>
            <a:r>
              <a:rPr lang="en-US" sz="2200" dirty="0" err="1" smtClean="0"/>
              <a:t>suka</a:t>
            </a:r>
            <a:r>
              <a:rPr lang="en-US" sz="2200" dirty="0" smtClean="0"/>
              <a:t> </a:t>
            </a:r>
            <a:r>
              <a:rPr lang="en-US" sz="2200" dirty="0" err="1" smtClean="0"/>
              <a:t>dari</a:t>
            </a:r>
            <a:r>
              <a:rPr lang="en-US" sz="2200" dirty="0" smtClean="0"/>
              <a:t> </a:t>
            </a:r>
            <a:r>
              <a:rPr lang="en-US" sz="2200" dirty="0" err="1" smtClean="0"/>
              <a:t>masing-masing</a:t>
            </a:r>
            <a:r>
              <a:rPr lang="en-US" sz="2200" dirty="0" smtClean="0"/>
              <a:t> </a:t>
            </a:r>
            <a:r>
              <a:rPr lang="en-US" sz="2200" dirty="0" err="1" smtClean="0"/>
              <a:t>komunikan</a:t>
            </a:r>
            <a:r>
              <a:rPr lang="en-US" sz="2200" dirty="0" smtClean="0"/>
              <a:t> yang pro </a:t>
            </a:r>
            <a:r>
              <a:rPr lang="en-US" sz="2200" dirty="0" err="1" smtClean="0"/>
              <a:t>atau</a:t>
            </a:r>
            <a:r>
              <a:rPr lang="en-US" sz="2200" dirty="0" smtClean="0"/>
              <a:t> </a:t>
            </a:r>
            <a:r>
              <a:rPr lang="en-US" sz="2200" dirty="0" err="1" smtClean="0"/>
              <a:t>kontra</a:t>
            </a:r>
            <a:r>
              <a:rPr lang="en-US" sz="2200" dirty="0" smtClean="0"/>
              <a:t> </a:t>
            </a:r>
            <a:r>
              <a:rPr lang="en-US" sz="2200" dirty="0" err="1" smtClean="0"/>
              <a:t>terhadap</a:t>
            </a:r>
            <a:r>
              <a:rPr lang="en-US" sz="2200" dirty="0" smtClean="0"/>
              <a:t> </a:t>
            </a:r>
            <a:r>
              <a:rPr lang="en-US" sz="2200" dirty="0" err="1" smtClean="0"/>
              <a:t>imunisasi</a:t>
            </a:r>
            <a:r>
              <a:rPr lang="en-US" sz="2200" dirty="0" smtClean="0"/>
              <a:t> MR </a:t>
            </a:r>
            <a:r>
              <a:rPr lang="en-US" sz="2200" dirty="0" err="1" smtClean="0"/>
              <a:t>ini</a:t>
            </a:r>
            <a:endParaRPr lang="id-ID" sz="1800" dirty="0"/>
          </a:p>
        </p:txBody>
      </p:sp>
    </p:spTree>
    <p:extLst>
      <p:ext uri="{BB962C8B-B14F-4D97-AF65-F5344CB8AC3E}">
        <p14:creationId xmlns:p14="http://schemas.microsoft.com/office/powerpoint/2010/main" val="162050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a:t>EFEK </a:t>
            </a:r>
            <a:r>
              <a:rPr lang="en-US" b="1" dirty="0" smtClean="0"/>
              <a:t>KONATIF</a:t>
            </a:r>
            <a:endParaRPr lang="id-ID" b="1" dirty="0"/>
          </a:p>
        </p:txBody>
      </p:sp>
      <p:sp>
        <p:nvSpPr>
          <p:cNvPr id="3" name="Content Placeholder 2"/>
          <p:cNvSpPr>
            <a:spLocks noGrp="1"/>
          </p:cNvSpPr>
          <p:nvPr>
            <p:ph idx="1"/>
          </p:nvPr>
        </p:nvSpPr>
        <p:spPr>
          <a:xfrm>
            <a:off x="457200" y="1600200"/>
            <a:ext cx="8610600" cy="5257800"/>
          </a:xfrm>
        </p:spPr>
        <p:txBody>
          <a:bodyPr>
            <a:normAutofit/>
          </a:bodyPr>
          <a:lstStyle/>
          <a:p>
            <a:r>
              <a:rPr lang="id-ID" dirty="0"/>
              <a:t>Selanjutnya efek konatif, setelah khalayak mengetahui dan merasakan akan suatu pesan, tahapan selanjutnya yaitu mereka akan melakukan tindakan tertentu pada suatu pesan baik berupa fisik maupun nonfisik. </a:t>
            </a:r>
            <a:endParaRPr lang="en-US" dirty="0"/>
          </a:p>
          <a:p>
            <a:pPr marL="0" indent="0">
              <a:buNone/>
            </a:pPr>
            <a:r>
              <a:rPr lang="id-ID" sz="2400" dirty="0" smtClean="0"/>
              <a:t>Misalnya </a:t>
            </a:r>
            <a:r>
              <a:rPr lang="id-ID" sz="2400" dirty="0"/>
              <a:t>setelah adanya sosialisasi tentang pentingnya imunisasi terhadap balita, sehingga memungkinkan para orang tua untuk membawa anaknya untuk diberi imunisasi </a:t>
            </a:r>
            <a:r>
              <a:rPr lang="en-US" sz="2400" dirty="0" smtClean="0"/>
              <a:t>MR</a:t>
            </a:r>
            <a:r>
              <a:rPr lang="id-ID" sz="2400" dirty="0" smtClean="0"/>
              <a:t>. </a:t>
            </a:r>
            <a:endParaRPr lang="id-ID" sz="1400" dirty="0"/>
          </a:p>
        </p:txBody>
      </p:sp>
    </p:spTree>
    <p:extLst>
      <p:ext uri="{BB962C8B-B14F-4D97-AF65-F5344CB8AC3E}">
        <p14:creationId xmlns:p14="http://schemas.microsoft.com/office/powerpoint/2010/main" val="38653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286</Words>
  <Application>Microsoft Office PowerPoint</Application>
  <PresentationFormat>On-screen Show (4:3)</PresentationFormat>
  <Paragraphs>21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KEMAMPUAN AKHIR YANG DIHARAPKAN</vt:lpstr>
      <vt:lpstr>EFEK KOMUNIKASI</vt:lpstr>
      <vt:lpstr>EFEK KOMUNIKASI</vt:lpstr>
      <vt:lpstr>EFEK KOGNITIF</vt:lpstr>
      <vt:lpstr>EFEK AFEKTIF</vt:lpstr>
      <vt:lpstr>EFEK KONATIF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MEDIA KOMUNIKASI KESEHATAN</dc:title>
  <dc:creator>Staff</dc:creator>
  <cp:lastModifiedBy>Staff</cp:lastModifiedBy>
  <cp:revision>11</cp:revision>
  <dcterms:created xsi:type="dcterms:W3CDTF">2017-10-12T06:34:08Z</dcterms:created>
  <dcterms:modified xsi:type="dcterms:W3CDTF">2017-10-19T05:22:36Z</dcterms:modified>
</cp:coreProperties>
</file>