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9" r:id="rId3"/>
    <p:sldId id="273" r:id="rId4"/>
    <p:sldId id="272" r:id="rId5"/>
    <p:sldId id="271" r:id="rId6"/>
    <p:sldId id="274" r:id="rId7"/>
    <p:sldId id="277" r:id="rId8"/>
    <p:sldId id="278" r:id="rId9"/>
    <p:sldId id="275" r:id="rId10"/>
    <p:sldId id="276" r:id="rId11"/>
    <p:sldId id="279" r:id="rId12"/>
    <p:sldId id="280" r:id="rId13"/>
    <p:sldId id="281" r:id="rId14"/>
    <p:sldId id="282" r:id="rId15"/>
    <p:sldId id="283" r:id="rId16"/>
    <p:sldId id="284" r:id="rId17"/>
    <p:sldId id="285" r:id="rId18"/>
    <p:sldId id="286"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544" y="-7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2F045-DAF9-470D-ABC5-D053804D65AB}" type="doc">
      <dgm:prSet loTypeId="urn:microsoft.com/office/officeart/2005/8/layout/vList2" loCatId="list" qsTypeId="urn:microsoft.com/office/officeart/2005/8/quickstyle/3d1" qsCatId="3D" csTypeId="urn:microsoft.com/office/officeart/2005/8/colors/accent1_4" csCatId="accent1" phldr="1"/>
      <dgm:spPr/>
    </dgm:pt>
    <dgm:pt modelId="{031EE797-DF53-4219-AC75-3FAE48E1724D}">
      <dgm:prSet phldrT="[Text]"/>
      <dgm:spPr/>
      <dgm:t>
        <a:bodyPr/>
        <a:lstStyle/>
        <a:p>
          <a:pPr algn="ctr"/>
          <a:r>
            <a:rPr lang="id-ID" dirty="0" smtClean="0"/>
            <a:t>Mahasiswa mampu menguraikan </a:t>
          </a:r>
          <a:r>
            <a:rPr lang="en-US" dirty="0" err="1" smtClean="0"/>
            <a:t>faktor</a:t>
          </a:r>
          <a:r>
            <a:rPr lang="en-US" dirty="0" smtClean="0"/>
            <a:t> </a:t>
          </a:r>
          <a:r>
            <a:rPr lang="en-US" dirty="0" err="1" smtClean="0"/>
            <a:t>penghambat</a:t>
          </a:r>
          <a:r>
            <a:rPr lang="en-US" dirty="0" smtClean="0"/>
            <a:t> </a:t>
          </a:r>
          <a:r>
            <a:rPr lang="en-US" dirty="0" err="1" smtClean="0"/>
            <a:t>komunikasi</a:t>
          </a:r>
          <a:endParaRPr lang="en-US" dirty="0"/>
        </a:p>
      </dgm:t>
    </dgm:pt>
    <dgm:pt modelId="{B010DD37-1D05-4804-926D-86C704E62EC3}" type="parTrans" cxnId="{70C8D4E8-827C-4270-9188-E52D56401977}">
      <dgm:prSet/>
      <dgm:spPr/>
      <dgm:t>
        <a:bodyPr/>
        <a:lstStyle/>
        <a:p>
          <a:pPr algn="ctr"/>
          <a:endParaRPr lang="en-US"/>
        </a:p>
      </dgm:t>
    </dgm:pt>
    <dgm:pt modelId="{24C06427-E34D-47E4-BE76-9939DA3BED92}" type="sibTrans" cxnId="{70C8D4E8-827C-4270-9188-E52D56401977}">
      <dgm:prSet/>
      <dgm:spPr/>
      <dgm:t>
        <a:bodyPr/>
        <a:lstStyle/>
        <a:p>
          <a:pPr algn="ctr"/>
          <a:endParaRPr lang="en-US"/>
        </a:p>
      </dgm:t>
    </dgm:pt>
    <dgm:pt modelId="{542F87D6-02B1-4D92-A2A4-43886DEF8D49}" type="pres">
      <dgm:prSet presAssocID="{2692F045-DAF9-470D-ABC5-D053804D65AB}" presName="linear" presStyleCnt="0">
        <dgm:presLayoutVars>
          <dgm:animLvl val="lvl"/>
          <dgm:resizeHandles val="exact"/>
        </dgm:presLayoutVars>
      </dgm:prSet>
      <dgm:spPr/>
    </dgm:pt>
    <dgm:pt modelId="{41E11F48-32EF-4182-952E-6FF5F4563A00}" type="pres">
      <dgm:prSet presAssocID="{031EE797-DF53-4219-AC75-3FAE48E1724D}" presName="parentText" presStyleLbl="node1" presStyleIdx="0" presStyleCnt="1" custLinFactNeighborX="-3083" custLinFactNeighborY="-121">
        <dgm:presLayoutVars>
          <dgm:chMax val="0"/>
          <dgm:bulletEnabled val="1"/>
        </dgm:presLayoutVars>
      </dgm:prSet>
      <dgm:spPr/>
      <dgm:t>
        <a:bodyPr/>
        <a:lstStyle/>
        <a:p>
          <a:endParaRPr lang="en-US"/>
        </a:p>
      </dgm:t>
    </dgm:pt>
  </dgm:ptLst>
  <dgm:cxnLst>
    <dgm:cxn modelId="{7E68E74A-C133-45A1-B86C-3515A566725A}" type="presOf" srcId="{031EE797-DF53-4219-AC75-3FAE48E1724D}" destId="{41E11F48-32EF-4182-952E-6FF5F4563A00}" srcOrd="0" destOrd="0" presId="urn:microsoft.com/office/officeart/2005/8/layout/vList2"/>
    <dgm:cxn modelId="{70C8D4E8-827C-4270-9188-E52D56401977}" srcId="{2692F045-DAF9-470D-ABC5-D053804D65AB}" destId="{031EE797-DF53-4219-AC75-3FAE48E1724D}" srcOrd="0" destOrd="0" parTransId="{B010DD37-1D05-4804-926D-86C704E62EC3}" sibTransId="{24C06427-E34D-47E4-BE76-9939DA3BED92}"/>
    <dgm:cxn modelId="{CF037675-3B54-4AC4-8148-881D4448A28C}" type="presOf" srcId="{2692F045-DAF9-470D-ABC5-D053804D65AB}" destId="{542F87D6-02B1-4D92-A2A4-43886DEF8D49}" srcOrd="0" destOrd="0" presId="urn:microsoft.com/office/officeart/2005/8/layout/vList2"/>
    <dgm:cxn modelId="{52245C8B-70F2-4F19-84AD-E7794E8DC959}" type="presParOf" srcId="{542F87D6-02B1-4D92-A2A4-43886DEF8D49}" destId="{41E11F48-32EF-4182-952E-6FF5F4563A00}"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11F48-32EF-4182-952E-6FF5F4563A00}">
      <dsp:nvSpPr>
        <dsp:cNvPr id="0" name=""/>
        <dsp:cNvSpPr/>
      </dsp:nvSpPr>
      <dsp:spPr>
        <a:xfrm>
          <a:off x="0" y="26260"/>
          <a:ext cx="5715000" cy="3140280"/>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id-ID" sz="4400" kern="1200" dirty="0" smtClean="0"/>
            <a:t>Mahasiswa mampu menguraikan </a:t>
          </a:r>
          <a:r>
            <a:rPr lang="en-US" sz="4400" kern="1200" dirty="0" err="1" smtClean="0"/>
            <a:t>faktor</a:t>
          </a:r>
          <a:r>
            <a:rPr lang="en-US" sz="4400" kern="1200" dirty="0" smtClean="0"/>
            <a:t> </a:t>
          </a:r>
          <a:r>
            <a:rPr lang="en-US" sz="4400" kern="1200" dirty="0" err="1" smtClean="0"/>
            <a:t>penghambat</a:t>
          </a:r>
          <a:r>
            <a:rPr lang="en-US" sz="4400" kern="1200" dirty="0" smtClean="0"/>
            <a:t> </a:t>
          </a:r>
          <a:r>
            <a:rPr lang="en-US" sz="4400" kern="1200" dirty="0" err="1" smtClean="0"/>
            <a:t>komunikasi</a:t>
          </a:r>
          <a:endParaRPr lang="en-US" sz="4400" kern="1200" dirty="0"/>
        </a:p>
      </dsp:txBody>
      <dsp:txXfrm>
        <a:off x="153296" y="179556"/>
        <a:ext cx="5408408" cy="28336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E0D42F-5AAC-4BF4-B682-FF257FF4A604}" type="datetimeFigureOut">
              <a:rPr lang="id-ID" smtClean="0"/>
              <a:t>23/11/2017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64177-AE39-43EC-8F2C-7A7106FD55C2}" type="slidenum">
              <a:rPr lang="id-ID" smtClean="0"/>
              <a:t>‹#›</a:t>
            </a:fld>
            <a:endParaRPr lang="id-ID"/>
          </a:p>
        </p:txBody>
      </p:sp>
    </p:spTree>
    <p:extLst>
      <p:ext uri="{BB962C8B-B14F-4D97-AF65-F5344CB8AC3E}">
        <p14:creationId xmlns:p14="http://schemas.microsoft.com/office/powerpoint/2010/main" val="378506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5A5E8FB-4207-4962-9801-6D94BF2E6027}"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18</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9312ECB-CB04-4817-9691-37227483C879}"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483F9EF-AB69-49FD-8C4E-F99848B81E24}" type="datetimeFigureOut">
              <a:rPr lang="id-ID" smtClean="0"/>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2019903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83F9EF-AB69-49FD-8C4E-F99848B81E24}" type="datetimeFigureOut">
              <a:rPr lang="id-ID" smtClean="0"/>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397512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83F9EF-AB69-49FD-8C4E-F99848B81E24}" type="datetimeFigureOut">
              <a:rPr lang="id-ID" smtClean="0"/>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673797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83F9EF-AB69-49FD-8C4E-F99848B81E24}" type="datetimeFigureOut">
              <a:rPr lang="id-ID" smtClean="0"/>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413176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3F9EF-AB69-49FD-8C4E-F99848B81E24}" type="datetimeFigureOut">
              <a:rPr lang="id-ID" smtClean="0"/>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3304433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483F9EF-AB69-49FD-8C4E-F99848B81E24}" type="datetimeFigureOut">
              <a:rPr lang="id-ID" smtClean="0"/>
              <a:t>23/11/2017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148925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483F9EF-AB69-49FD-8C4E-F99848B81E24}" type="datetimeFigureOut">
              <a:rPr lang="id-ID" smtClean="0"/>
              <a:t>23/11/2017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1272693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483F9EF-AB69-49FD-8C4E-F99848B81E24}" type="datetimeFigureOut">
              <a:rPr lang="id-ID" smtClean="0"/>
              <a:t>23/11/2017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131940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3F9EF-AB69-49FD-8C4E-F99848B81E24}" type="datetimeFigureOut">
              <a:rPr lang="id-ID" smtClean="0"/>
              <a:t>23/11/2017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1865856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3F9EF-AB69-49FD-8C4E-F99848B81E24}" type="datetimeFigureOut">
              <a:rPr lang="id-ID" smtClean="0"/>
              <a:t>23/11/2017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164124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3F9EF-AB69-49FD-8C4E-F99848B81E24}" type="datetimeFigureOut">
              <a:rPr lang="id-ID" smtClean="0"/>
              <a:t>23/11/2017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105D02-2186-4D8B-AC35-FD32FD1EB039}" type="slidenum">
              <a:rPr lang="id-ID" smtClean="0"/>
              <a:t>‹#›</a:t>
            </a:fld>
            <a:endParaRPr lang="id-ID"/>
          </a:p>
        </p:txBody>
      </p:sp>
    </p:spTree>
    <p:extLst>
      <p:ext uri="{BB962C8B-B14F-4D97-AF65-F5344CB8AC3E}">
        <p14:creationId xmlns:p14="http://schemas.microsoft.com/office/powerpoint/2010/main" val="363721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3F9EF-AB69-49FD-8C4E-F99848B81E24}" type="datetimeFigureOut">
              <a:rPr lang="id-ID" smtClean="0"/>
              <a:t>23/11/2017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05D02-2186-4D8B-AC35-FD32FD1EB039}" type="slidenum">
              <a:rPr lang="id-ID" smtClean="0"/>
              <a:t>‹#›</a:t>
            </a:fld>
            <a:endParaRPr lang="id-ID"/>
          </a:p>
        </p:txBody>
      </p:sp>
    </p:spTree>
    <p:extLst>
      <p:ext uri="{BB962C8B-B14F-4D97-AF65-F5344CB8AC3E}">
        <p14:creationId xmlns:p14="http://schemas.microsoft.com/office/powerpoint/2010/main" val="185502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1261884"/>
          </a:xfrm>
          <a:prstGeom prst="rect">
            <a:avLst/>
          </a:prstGeom>
          <a:noFill/>
          <a:ln w="9525">
            <a:noFill/>
            <a:miter lim="800000"/>
            <a:headEnd/>
            <a:tailEnd/>
          </a:ln>
        </p:spPr>
        <p:txBody>
          <a:bodyPr>
            <a:spAutoFit/>
          </a:bodyPr>
          <a:lstStyle/>
          <a:p>
            <a:pPr algn="ctr">
              <a:defRPr/>
            </a:pPr>
            <a:r>
              <a:rPr lang="en-US" sz="1600" b="1" dirty="0" smtClean="0">
                <a:solidFill>
                  <a:schemeClr val="bg1"/>
                </a:solidFill>
              </a:rPr>
              <a:t>FAKTOR PENGHAMBAT KOMUNIKASI</a:t>
            </a:r>
            <a:endParaRPr lang="en-US" sz="1600" b="1" dirty="0">
              <a:solidFill>
                <a:schemeClr val="bg1"/>
              </a:solidFill>
            </a:endParaRPr>
          </a:p>
          <a:p>
            <a:pPr algn="ctr">
              <a:defRPr/>
            </a:pPr>
            <a:endParaRPr lang="en-US" b="1" dirty="0">
              <a:solidFill>
                <a:schemeClr val="bg1"/>
              </a:solidFill>
            </a:endParaRPr>
          </a:p>
          <a:p>
            <a:pPr algn="ctr">
              <a:defRPr/>
            </a:pPr>
            <a:r>
              <a:rPr lang="en-US" sz="1400" b="1" dirty="0">
                <a:solidFill>
                  <a:schemeClr val="bg1"/>
                </a:solidFill>
              </a:rPr>
              <a:t>PERTEMUAN  </a:t>
            </a:r>
            <a:r>
              <a:rPr lang="en-US" sz="1400" b="1" dirty="0" smtClean="0">
                <a:solidFill>
                  <a:schemeClr val="bg1"/>
                </a:solidFill>
              </a:rPr>
              <a:t>9</a:t>
            </a:r>
            <a:endParaRPr lang="en-US" sz="1400" b="1" dirty="0" smtClean="0">
              <a:solidFill>
                <a:schemeClr val="bg1"/>
              </a:solidFill>
            </a:endParaRPr>
          </a:p>
          <a:p>
            <a:pPr algn="ctr">
              <a:defRPr/>
            </a:pPr>
            <a:r>
              <a:rPr lang="en-US" sz="1400" b="1" dirty="0" smtClean="0">
                <a:solidFill>
                  <a:schemeClr val="bg1"/>
                </a:solidFill>
              </a:rPr>
              <a:t>NAURI </a:t>
            </a:r>
            <a:r>
              <a:rPr lang="en-US" sz="1400" b="1" dirty="0">
                <a:solidFill>
                  <a:schemeClr val="bg1"/>
                </a:solidFill>
              </a:rPr>
              <a:t>ANGGITA TEMESVARI, SKM., MKM</a:t>
            </a:r>
          </a:p>
          <a:p>
            <a:pPr algn="ctr">
              <a:defRPr/>
            </a:pPr>
            <a:r>
              <a:rPr lang="en-US" sz="1400" b="1" dirty="0">
                <a:solidFill>
                  <a:schemeClr val="bg1"/>
                </a:solidFill>
              </a:rPr>
              <a:t>PRODI MIK, FIKES</a:t>
            </a:r>
          </a:p>
        </p:txBody>
      </p:sp>
    </p:spTree>
    <p:extLst>
      <p:ext uri="{BB962C8B-B14F-4D97-AF65-F5344CB8AC3E}">
        <p14:creationId xmlns:p14="http://schemas.microsoft.com/office/powerpoint/2010/main" val="1801228452"/>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err="1" smtClean="0"/>
              <a:t>Hambatan</a:t>
            </a:r>
            <a:r>
              <a:rPr lang="en-US" dirty="0" smtClean="0"/>
              <a:t> Dari Proses </a:t>
            </a:r>
            <a:r>
              <a:rPr lang="en-US" dirty="0" err="1" smtClean="0"/>
              <a:t>Komunikasi</a:t>
            </a:r>
            <a:endParaRPr lang="id-ID" dirty="0"/>
          </a:p>
        </p:txBody>
      </p:sp>
      <p:sp>
        <p:nvSpPr>
          <p:cNvPr id="3" name="Content Placeholder 2"/>
          <p:cNvSpPr>
            <a:spLocks noGrp="1"/>
          </p:cNvSpPr>
          <p:nvPr>
            <p:ph idx="1"/>
          </p:nvPr>
        </p:nvSpPr>
        <p:spPr/>
        <p:txBody>
          <a:bodyPr>
            <a:normAutofit fontScale="62500" lnSpcReduction="20000"/>
          </a:bodyPr>
          <a:lstStyle/>
          <a:p>
            <a:r>
              <a:rPr lang="id-ID" dirty="0"/>
              <a:t>Hambatan dari pengirim pesan, misalnya pesan yang akan disampaikan belum jelas bagi dirinya atau pengirim pesan, hal ini dipengaruhi  oleh perasaan atau situasi emosional.</a:t>
            </a:r>
          </a:p>
          <a:p>
            <a:r>
              <a:rPr lang="id-ID" dirty="0"/>
              <a:t>Hambatan dalam </a:t>
            </a:r>
            <a:r>
              <a:rPr lang="id-ID" dirty="0" smtClean="0"/>
              <a:t>penyandian/simbol</a:t>
            </a:r>
            <a:r>
              <a:rPr lang="en-US" dirty="0" smtClean="0"/>
              <a:t>. </a:t>
            </a:r>
            <a:r>
              <a:rPr lang="id-ID" dirty="0" smtClean="0"/>
              <a:t>Hal </a:t>
            </a:r>
            <a:r>
              <a:rPr lang="id-ID" dirty="0"/>
              <a:t>ini dapat terjadi karena bahasa yang dipergunakan tidak jelas sehingga mempunyai arti  lebih dari satu, simbol yang dipergunakan antara si pengirim dan penerima tidak sama atau bahasa yang dipergunakan terlalu sulit.</a:t>
            </a:r>
          </a:p>
          <a:p>
            <a:r>
              <a:rPr lang="id-ID" dirty="0"/>
              <a:t>Hambatan media, adalah hambatan yang terjadi dalam penggunaan media komunikasi, misalnya gangguan suara radio dan aliran listrik sehingga tidak dapat mendengarkan pesan.</a:t>
            </a:r>
          </a:p>
          <a:p>
            <a:r>
              <a:rPr lang="id-ID" dirty="0" smtClean="0"/>
              <a:t>Hambatan </a:t>
            </a:r>
            <a:r>
              <a:rPr lang="id-ID" dirty="0"/>
              <a:t>dari penerima pesan, misalnya kurangnya perhatian pada  saat menerima /mendengarkan pesan, sikap prasangka tanggapan yang keliru dan tidak mencari informasi lebih lanjut.</a:t>
            </a:r>
          </a:p>
          <a:p>
            <a:r>
              <a:rPr lang="id-ID" dirty="0"/>
              <a:t>Hambatan dalam memberikan  </a:t>
            </a:r>
            <a:r>
              <a:rPr lang="id-ID" dirty="0" smtClean="0"/>
              <a:t>balikan</a:t>
            </a:r>
            <a:r>
              <a:rPr lang="en-US" dirty="0" smtClean="0"/>
              <a:t> </a:t>
            </a:r>
            <a:r>
              <a:rPr lang="en-US" i="1" dirty="0" smtClean="0"/>
              <a:t>(Feedback)</a:t>
            </a:r>
            <a:r>
              <a:rPr lang="id-ID" dirty="0" smtClean="0"/>
              <a:t>. </a:t>
            </a:r>
            <a:r>
              <a:rPr lang="id-ID" dirty="0"/>
              <a:t>Balikan yang diberikan tidak menggambarkan apa adanya akan tetapi memberikan interpretatif, tidak tepat waktu atau tidak jelas dan sebagainya.</a:t>
            </a:r>
          </a:p>
          <a:p>
            <a:pPr marL="0" indent="0">
              <a:buNone/>
            </a:pPr>
            <a:endParaRPr lang="id-ID" dirty="0"/>
          </a:p>
        </p:txBody>
      </p:sp>
    </p:spTree>
    <p:extLst>
      <p:ext uri="{BB962C8B-B14F-4D97-AF65-F5344CB8AC3E}">
        <p14:creationId xmlns:p14="http://schemas.microsoft.com/office/powerpoint/2010/main" val="235702079"/>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err="1" smtClean="0"/>
              <a:t>Hambatan</a:t>
            </a:r>
            <a:r>
              <a:rPr lang="en-US" dirty="0" smtClean="0"/>
              <a:t> </a:t>
            </a:r>
            <a:r>
              <a:rPr lang="en-US" dirty="0" err="1" smtClean="0"/>
              <a:t>Fisik</a:t>
            </a:r>
            <a:endParaRPr lang="id-ID" dirty="0"/>
          </a:p>
        </p:txBody>
      </p:sp>
      <p:sp>
        <p:nvSpPr>
          <p:cNvPr id="3" name="Content Placeholder 2"/>
          <p:cNvSpPr>
            <a:spLocks noGrp="1"/>
          </p:cNvSpPr>
          <p:nvPr>
            <p:ph idx="1"/>
          </p:nvPr>
        </p:nvSpPr>
        <p:spPr/>
        <p:txBody>
          <a:bodyPr>
            <a:normAutofit/>
          </a:bodyPr>
          <a:lstStyle/>
          <a:p>
            <a:r>
              <a:rPr lang="id-ID" dirty="0"/>
              <a:t>Hambatan fisik dapat mengganggu komunikasi yang efektif, cuaca gangguan alat komunikasi, dan lain lain, misalnya: gangguan kesehatan, gangguan alat komunikasi dan sebagainya.</a:t>
            </a:r>
            <a:endParaRPr lang="id-ID" dirty="0"/>
          </a:p>
        </p:txBody>
      </p:sp>
    </p:spTree>
    <p:extLst>
      <p:ext uri="{BB962C8B-B14F-4D97-AF65-F5344CB8AC3E}">
        <p14:creationId xmlns:p14="http://schemas.microsoft.com/office/powerpoint/2010/main" val="3531165528"/>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err="1" smtClean="0"/>
              <a:t>Hambatan</a:t>
            </a:r>
            <a:r>
              <a:rPr lang="en-US" dirty="0" smtClean="0"/>
              <a:t> </a:t>
            </a:r>
            <a:r>
              <a:rPr lang="en-US" dirty="0" err="1" smtClean="0"/>
              <a:t>Semantik</a:t>
            </a:r>
            <a:endParaRPr lang="id-ID" dirty="0"/>
          </a:p>
        </p:txBody>
      </p:sp>
      <p:sp>
        <p:nvSpPr>
          <p:cNvPr id="3" name="Content Placeholder 2"/>
          <p:cNvSpPr>
            <a:spLocks noGrp="1"/>
          </p:cNvSpPr>
          <p:nvPr>
            <p:ph idx="1"/>
          </p:nvPr>
        </p:nvSpPr>
        <p:spPr/>
        <p:txBody>
          <a:bodyPr>
            <a:normAutofit/>
          </a:bodyPr>
          <a:lstStyle/>
          <a:p>
            <a:r>
              <a:rPr lang="id-ID" dirty="0"/>
              <a:t>Kata-kata yang dipergunakan dalam komunikasi  kadang-kadang mempunyai  arti mendua yang berbeda, tidak jelas atau berbelit-belit antara pemberi pesan dan penerima</a:t>
            </a:r>
            <a:endParaRPr lang="id-ID" dirty="0"/>
          </a:p>
        </p:txBody>
      </p:sp>
    </p:spTree>
    <p:extLst>
      <p:ext uri="{BB962C8B-B14F-4D97-AF65-F5344CB8AC3E}">
        <p14:creationId xmlns:p14="http://schemas.microsoft.com/office/powerpoint/2010/main" val="61756732"/>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err="1" smtClean="0"/>
              <a:t>Hambatan</a:t>
            </a:r>
            <a:r>
              <a:rPr lang="en-US" dirty="0" smtClean="0"/>
              <a:t> </a:t>
            </a:r>
            <a:r>
              <a:rPr lang="en-US" dirty="0" err="1" smtClean="0"/>
              <a:t>Psikologis</a:t>
            </a:r>
            <a:endParaRPr lang="id-ID" dirty="0"/>
          </a:p>
        </p:txBody>
      </p:sp>
      <p:sp>
        <p:nvSpPr>
          <p:cNvPr id="3" name="Content Placeholder 2"/>
          <p:cNvSpPr>
            <a:spLocks noGrp="1"/>
          </p:cNvSpPr>
          <p:nvPr>
            <p:ph idx="1"/>
          </p:nvPr>
        </p:nvSpPr>
        <p:spPr/>
        <p:txBody>
          <a:bodyPr>
            <a:normAutofit/>
          </a:bodyPr>
          <a:lstStyle/>
          <a:p>
            <a:r>
              <a:rPr lang="id-ID" dirty="0"/>
              <a:t>Hambatan psikologis dan sosial kadang-kadang mengganggu komunikasi, misalnya; perbedaan nilai-nilai serta harapan yang berbeda antara pengirim  dan penerima pesan.</a:t>
            </a:r>
            <a:endParaRPr lang="id-ID" dirty="0"/>
          </a:p>
        </p:txBody>
      </p:sp>
    </p:spTree>
    <p:extLst>
      <p:ext uri="{BB962C8B-B14F-4D97-AF65-F5344CB8AC3E}">
        <p14:creationId xmlns:p14="http://schemas.microsoft.com/office/powerpoint/2010/main" val="279273556"/>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t>Cara </a:t>
            </a:r>
            <a:r>
              <a:rPr lang="en-US" dirty="0" err="1" smtClean="0"/>
              <a:t>Mengatasi</a:t>
            </a:r>
            <a:r>
              <a:rPr lang="en-US" dirty="0" smtClean="0"/>
              <a:t> </a:t>
            </a:r>
            <a:r>
              <a:rPr lang="en-US" dirty="0" err="1" smtClean="0"/>
              <a:t>Hambatan</a:t>
            </a:r>
            <a:r>
              <a:rPr lang="en-US" dirty="0" smtClean="0"/>
              <a:t> </a:t>
            </a:r>
            <a:r>
              <a:rPr lang="en-US" dirty="0" err="1" smtClean="0"/>
              <a:t>Komunikasi</a:t>
            </a:r>
            <a:endParaRPr lang="id-ID" dirty="0"/>
          </a:p>
        </p:txBody>
      </p:sp>
      <p:sp>
        <p:nvSpPr>
          <p:cNvPr id="3" name="Content Placeholder 2"/>
          <p:cNvSpPr>
            <a:spLocks noGrp="1"/>
          </p:cNvSpPr>
          <p:nvPr>
            <p:ph idx="1"/>
          </p:nvPr>
        </p:nvSpPr>
        <p:spPr/>
        <p:txBody>
          <a:bodyPr>
            <a:normAutofit fontScale="92500" lnSpcReduction="10000"/>
          </a:bodyPr>
          <a:lstStyle/>
          <a:p>
            <a:r>
              <a:rPr lang="en-US" dirty="0" err="1" smtClean="0"/>
              <a:t>Komunikator</a:t>
            </a:r>
            <a:endParaRPr lang="en-US" dirty="0" smtClean="0"/>
          </a:p>
          <a:p>
            <a:pPr lvl="1"/>
            <a:r>
              <a:rPr lang="id-ID" dirty="0"/>
              <a:t>Menyatakan satu ide atau gagasan dalam satu </a:t>
            </a:r>
            <a:r>
              <a:rPr lang="id-ID" dirty="0" smtClean="0"/>
              <a:t>waktu.</a:t>
            </a:r>
            <a:endParaRPr lang="en-US" dirty="0" smtClean="0"/>
          </a:p>
          <a:p>
            <a:pPr lvl="1"/>
            <a:r>
              <a:rPr lang="id-ID" dirty="0" smtClean="0"/>
              <a:t>Menyatakan </a:t>
            </a:r>
            <a:r>
              <a:rPr lang="id-ID" dirty="0"/>
              <a:t>ide atau gagasan dengan </a:t>
            </a:r>
            <a:r>
              <a:rPr lang="id-ID" dirty="0" smtClean="0"/>
              <a:t>singkat.</a:t>
            </a:r>
            <a:endParaRPr lang="en-US" dirty="0" smtClean="0"/>
          </a:p>
          <a:p>
            <a:pPr lvl="1"/>
            <a:r>
              <a:rPr lang="id-ID" dirty="0" smtClean="0"/>
              <a:t>Memberikan </a:t>
            </a:r>
            <a:r>
              <a:rPr lang="id-ID" dirty="0"/>
              <a:t>penjelasan ketika </a:t>
            </a:r>
            <a:r>
              <a:rPr lang="id-ID" dirty="0" smtClean="0"/>
              <a:t>diperlukan.</a:t>
            </a:r>
            <a:endParaRPr lang="en-US" dirty="0" smtClean="0"/>
          </a:p>
          <a:p>
            <a:pPr lvl="1"/>
            <a:r>
              <a:rPr lang="id-ID" dirty="0" smtClean="0"/>
              <a:t>Melakukan </a:t>
            </a:r>
            <a:r>
              <a:rPr lang="id-ID" dirty="0"/>
              <a:t>pengulangan jika </a:t>
            </a:r>
            <a:r>
              <a:rPr lang="id-ID" dirty="0" smtClean="0"/>
              <a:t>diperlukan.</a:t>
            </a:r>
            <a:endParaRPr lang="en-US" dirty="0" smtClean="0"/>
          </a:p>
          <a:p>
            <a:pPr lvl="1"/>
            <a:r>
              <a:rPr lang="id-ID" dirty="0" smtClean="0"/>
              <a:t>Menerima </a:t>
            </a:r>
            <a:r>
              <a:rPr lang="id-ID" dirty="0"/>
              <a:t>dan memberikan umpan </a:t>
            </a:r>
            <a:r>
              <a:rPr lang="id-ID" dirty="0" smtClean="0"/>
              <a:t>balik.</a:t>
            </a:r>
            <a:endParaRPr lang="en-US" dirty="0" smtClean="0"/>
          </a:p>
          <a:p>
            <a:pPr lvl="1"/>
            <a:r>
              <a:rPr lang="id-ID" dirty="0" smtClean="0"/>
              <a:t>Melakukan </a:t>
            </a:r>
            <a:r>
              <a:rPr lang="id-ID" dirty="0"/>
              <a:t>pilihan kata, nada suara dan bahasa tubuh yang </a:t>
            </a:r>
            <a:r>
              <a:rPr lang="id-ID" dirty="0" smtClean="0"/>
              <a:t>tepat.</a:t>
            </a:r>
            <a:endParaRPr lang="en-US" dirty="0" smtClean="0"/>
          </a:p>
          <a:p>
            <a:pPr lvl="1"/>
            <a:r>
              <a:rPr lang="id-ID" dirty="0" smtClean="0"/>
              <a:t>Mengembangkan </a:t>
            </a:r>
            <a:r>
              <a:rPr lang="id-ID" dirty="0"/>
              <a:t>sikap empati terhadap </a:t>
            </a:r>
            <a:r>
              <a:rPr lang="id-ID" dirty="0" smtClean="0"/>
              <a:t>penerima</a:t>
            </a:r>
            <a:r>
              <a:rPr lang="en-US" dirty="0" smtClean="0"/>
              <a:t> </a:t>
            </a:r>
            <a:r>
              <a:rPr lang="en-US" dirty="0" err="1" smtClean="0"/>
              <a:t>pesan</a:t>
            </a:r>
            <a:endParaRPr lang="id-ID" dirty="0"/>
          </a:p>
        </p:txBody>
      </p:sp>
    </p:spTree>
    <p:extLst>
      <p:ext uri="{BB962C8B-B14F-4D97-AF65-F5344CB8AC3E}">
        <p14:creationId xmlns:p14="http://schemas.microsoft.com/office/powerpoint/2010/main" val="3473114739"/>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t>Cara </a:t>
            </a:r>
            <a:r>
              <a:rPr lang="en-US" dirty="0" err="1" smtClean="0"/>
              <a:t>Mengatasi</a:t>
            </a:r>
            <a:r>
              <a:rPr lang="en-US" dirty="0" smtClean="0"/>
              <a:t> </a:t>
            </a:r>
            <a:r>
              <a:rPr lang="en-US" dirty="0" err="1" smtClean="0"/>
              <a:t>Hambatan</a:t>
            </a:r>
            <a:r>
              <a:rPr lang="en-US" dirty="0" smtClean="0"/>
              <a:t> </a:t>
            </a:r>
            <a:r>
              <a:rPr lang="en-US" dirty="0" err="1" smtClean="0"/>
              <a:t>Komunikasi</a:t>
            </a:r>
            <a:endParaRPr lang="id-ID" dirty="0"/>
          </a:p>
        </p:txBody>
      </p:sp>
      <p:sp>
        <p:nvSpPr>
          <p:cNvPr id="3" name="Content Placeholder 2"/>
          <p:cNvSpPr>
            <a:spLocks noGrp="1"/>
          </p:cNvSpPr>
          <p:nvPr>
            <p:ph idx="1"/>
          </p:nvPr>
        </p:nvSpPr>
        <p:spPr/>
        <p:txBody>
          <a:bodyPr>
            <a:normAutofit fontScale="85000" lnSpcReduction="20000"/>
          </a:bodyPr>
          <a:lstStyle/>
          <a:p>
            <a:r>
              <a:rPr lang="en-US" dirty="0" err="1" smtClean="0"/>
              <a:t>Pesan</a:t>
            </a:r>
            <a:endParaRPr lang="en-US" dirty="0" smtClean="0"/>
          </a:p>
          <a:p>
            <a:pPr lvl="1"/>
            <a:r>
              <a:rPr lang="id-ID" dirty="0"/>
              <a:t>Menggunakan terminologi yang tepat. </a:t>
            </a:r>
            <a:endParaRPr lang="en-US" dirty="0" smtClean="0"/>
          </a:p>
          <a:p>
            <a:pPr lvl="1"/>
            <a:r>
              <a:rPr lang="id-ID" dirty="0" smtClean="0"/>
              <a:t>Berbicara </a:t>
            </a:r>
            <a:r>
              <a:rPr lang="id-ID" dirty="0"/>
              <a:t>dengan jelas</a:t>
            </a:r>
            <a:r>
              <a:rPr lang="id-ID" dirty="0" smtClean="0"/>
              <a:t>.</a:t>
            </a:r>
            <a:endParaRPr lang="en-US" dirty="0"/>
          </a:p>
          <a:p>
            <a:pPr lvl="1"/>
            <a:r>
              <a:rPr lang="id-ID" dirty="0"/>
              <a:t>Waktu pengiriman pesan disesuaikan dengan kesiapan penerima pesan untuk mendengarkan atau menerima pesan. </a:t>
            </a:r>
            <a:endParaRPr lang="en-US" dirty="0" smtClean="0"/>
          </a:p>
          <a:p>
            <a:pPr lvl="1"/>
            <a:r>
              <a:rPr lang="id-ID" dirty="0" smtClean="0"/>
              <a:t>Menggunakan </a:t>
            </a:r>
            <a:r>
              <a:rPr lang="id-ID" dirty="0"/>
              <a:t>volume suara yang sesuai. </a:t>
            </a:r>
            <a:endParaRPr lang="en-US" dirty="0" smtClean="0"/>
          </a:p>
          <a:p>
            <a:pPr lvl="1"/>
            <a:r>
              <a:rPr lang="id-ID" dirty="0" smtClean="0"/>
              <a:t>Pesan </a:t>
            </a:r>
            <a:r>
              <a:rPr lang="id-ID" dirty="0"/>
              <a:t>yang disampaikan hendaknya bersifat inklusif dan informatif. Inklusif artinya bahwa pesan berisi segala sesuatu yang diperlukan oleh penerima pesan untuk memahami maksud pengirim. Informasi artinya pesan merupakan sesuatu yang ingin diketahui oleh penerima pesan.</a:t>
            </a:r>
            <a:endParaRPr lang="en-US" dirty="0"/>
          </a:p>
        </p:txBody>
      </p:sp>
    </p:spTree>
    <p:extLst>
      <p:ext uri="{BB962C8B-B14F-4D97-AF65-F5344CB8AC3E}">
        <p14:creationId xmlns:p14="http://schemas.microsoft.com/office/powerpoint/2010/main" val="2771445996"/>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t>Cara </a:t>
            </a:r>
            <a:r>
              <a:rPr lang="en-US" dirty="0" err="1" smtClean="0"/>
              <a:t>Mengatasi</a:t>
            </a:r>
            <a:r>
              <a:rPr lang="en-US" dirty="0" smtClean="0"/>
              <a:t> </a:t>
            </a:r>
            <a:r>
              <a:rPr lang="en-US" dirty="0" err="1" smtClean="0"/>
              <a:t>Hambatan</a:t>
            </a:r>
            <a:r>
              <a:rPr lang="en-US" dirty="0" smtClean="0"/>
              <a:t> </a:t>
            </a:r>
            <a:r>
              <a:rPr lang="en-US" dirty="0" err="1" smtClean="0"/>
              <a:t>Komunikasi</a:t>
            </a:r>
            <a:endParaRPr lang="id-ID" dirty="0"/>
          </a:p>
        </p:txBody>
      </p:sp>
      <p:sp>
        <p:nvSpPr>
          <p:cNvPr id="3" name="Content Placeholder 2"/>
          <p:cNvSpPr>
            <a:spLocks noGrp="1"/>
          </p:cNvSpPr>
          <p:nvPr>
            <p:ph idx="1"/>
          </p:nvPr>
        </p:nvSpPr>
        <p:spPr/>
        <p:txBody>
          <a:bodyPr>
            <a:normAutofit fontScale="77500" lnSpcReduction="20000"/>
          </a:bodyPr>
          <a:lstStyle/>
          <a:p>
            <a:r>
              <a:rPr lang="en-US" dirty="0" err="1" smtClean="0"/>
              <a:t>Komunikan</a:t>
            </a:r>
            <a:endParaRPr lang="en-US" dirty="0" smtClean="0"/>
          </a:p>
          <a:p>
            <a:pPr lvl="1"/>
            <a:r>
              <a:rPr lang="id-ID" dirty="0"/>
              <a:t>Fokus perhatian pada pesan yang disampaikan dengan memberikan momen prioritas. </a:t>
            </a:r>
            <a:r>
              <a:rPr lang="id-ID" dirty="0" smtClean="0"/>
              <a:t>Jika </a:t>
            </a:r>
            <a:r>
              <a:rPr lang="id-ID" dirty="0"/>
              <a:t>memungkinkan melihat atau melakukan kontak mata kepada pengirim pesan. </a:t>
            </a:r>
            <a:endParaRPr lang="en-US" dirty="0" smtClean="0"/>
          </a:p>
          <a:p>
            <a:pPr lvl="1"/>
            <a:r>
              <a:rPr lang="id-ID" dirty="0" smtClean="0"/>
              <a:t>Mendengar </a:t>
            </a:r>
            <a:r>
              <a:rPr lang="id-ID" dirty="0"/>
              <a:t>dan melihat isi pesan tidak langsung atau non verbal sama baiknya ketika mendengarkan kata-kata. </a:t>
            </a:r>
            <a:r>
              <a:rPr lang="id-ID" dirty="0" smtClean="0"/>
              <a:t>Perhatikan </a:t>
            </a:r>
            <a:r>
              <a:rPr lang="id-ID" dirty="0"/>
              <a:t>petunjuk non verbal yang menyajikan informasi berdasar pada apa yang ingin disampaikan oleh pengirim pesan. Persepsi yang diberikan oleh penerima pesan terhadap pesan dan pengirim pesan dapat berbeda. Pilihan kata, nada suara, posisi tubuh, geture dan gerakan mata merefleksikan perasaan dibalik kata-kata yang diucapkan. </a:t>
            </a:r>
            <a:endParaRPr lang="en-US" dirty="0" smtClean="0"/>
          </a:p>
          <a:p>
            <a:pPr lvl="1"/>
            <a:r>
              <a:rPr lang="id-ID" dirty="0" smtClean="0"/>
              <a:t>Menjaga </a:t>
            </a:r>
            <a:r>
              <a:rPr lang="id-ID" dirty="0"/>
              <a:t>pikiran tetap terbuka dan hindari penilaian. </a:t>
            </a:r>
            <a:endParaRPr lang="en-US" dirty="0" smtClean="0"/>
          </a:p>
          <a:p>
            <a:pPr lvl="1"/>
            <a:r>
              <a:rPr lang="id-ID" dirty="0" smtClean="0"/>
              <a:t>Melakukan </a:t>
            </a:r>
            <a:r>
              <a:rPr lang="id-ID" dirty="0"/>
              <a:t>verfikasi terhadap apa yang didengar atau disampaikan.</a:t>
            </a:r>
            <a:endParaRPr lang="en-US" dirty="0"/>
          </a:p>
        </p:txBody>
      </p:sp>
    </p:spTree>
    <p:extLst>
      <p:ext uri="{BB962C8B-B14F-4D97-AF65-F5344CB8AC3E}">
        <p14:creationId xmlns:p14="http://schemas.microsoft.com/office/powerpoint/2010/main" val="3044703485"/>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t>Cara </a:t>
            </a:r>
            <a:r>
              <a:rPr lang="en-US" dirty="0" err="1" smtClean="0"/>
              <a:t>Mengatasi</a:t>
            </a:r>
            <a:r>
              <a:rPr lang="en-US" dirty="0" smtClean="0"/>
              <a:t> </a:t>
            </a:r>
            <a:r>
              <a:rPr lang="en-US" dirty="0" err="1" smtClean="0"/>
              <a:t>Hambatan</a:t>
            </a:r>
            <a:r>
              <a:rPr lang="en-US" dirty="0" smtClean="0"/>
              <a:t> </a:t>
            </a:r>
            <a:r>
              <a:rPr lang="en-US" dirty="0" err="1" smtClean="0"/>
              <a:t>Komunikasi</a:t>
            </a:r>
            <a:endParaRPr lang="id-ID" dirty="0"/>
          </a:p>
        </p:txBody>
      </p:sp>
      <p:sp>
        <p:nvSpPr>
          <p:cNvPr id="3" name="Content Placeholder 2"/>
          <p:cNvSpPr>
            <a:spLocks noGrp="1"/>
          </p:cNvSpPr>
          <p:nvPr>
            <p:ph idx="1"/>
          </p:nvPr>
        </p:nvSpPr>
        <p:spPr/>
        <p:txBody>
          <a:bodyPr>
            <a:normAutofit/>
          </a:bodyPr>
          <a:lstStyle/>
          <a:p>
            <a:r>
              <a:rPr lang="en-US" dirty="0" smtClean="0"/>
              <a:t>Feedback</a:t>
            </a:r>
          </a:p>
          <a:p>
            <a:pPr lvl="1"/>
            <a:r>
              <a:rPr lang="id-ID" dirty="0"/>
              <a:t>Penerima yang efektif memverifikasi pemahaman mereka terhadap pesan yang dikirim oleh pengirim pesan. Mereka menyadari kata-kata, nada suara, dan bahasa tubuh ketika mereka memberikan umpan balik. Berbagai bentuk umpan balik yang diberikan dapat berupa </a:t>
            </a:r>
            <a:r>
              <a:rPr lang="id-ID" dirty="0" smtClean="0"/>
              <a:t>pengakuan</a:t>
            </a:r>
            <a:r>
              <a:rPr lang="en-US" dirty="0" smtClean="0"/>
              <a:t> </a:t>
            </a:r>
            <a:r>
              <a:rPr lang="en-US" dirty="0" err="1" smtClean="0"/>
              <a:t>dan</a:t>
            </a:r>
            <a:r>
              <a:rPr lang="id-ID" dirty="0" smtClean="0"/>
              <a:t> pengulangan</a:t>
            </a:r>
            <a:endParaRPr lang="en-US" dirty="0"/>
          </a:p>
        </p:txBody>
      </p:sp>
    </p:spTree>
    <p:extLst>
      <p:ext uri="{BB962C8B-B14F-4D97-AF65-F5344CB8AC3E}">
        <p14:creationId xmlns:p14="http://schemas.microsoft.com/office/powerpoint/2010/main" val="1700823115"/>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dirty="0" smtClean="0"/>
              <a:t>CONTOH</a:t>
            </a:r>
            <a:endParaRPr lang="id-ID" dirty="0"/>
          </a:p>
        </p:txBody>
      </p:sp>
      <p:sp>
        <p:nvSpPr>
          <p:cNvPr id="3" name="Content Placeholder 2"/>
          <p:cNvSpPr>
            <a:spLocks noGrp="1"/>
          </p:cNvSpPr>
          <p:nvPr>
            <p:ph idx="1"/>
          </p:nvPr>
        </p:nvSpPr>
        <p:spPr/>
        <p:txBody>
          <a:bodyPr>
            <a:normAutofit/>
          </a:bodyPr>
          <a:lstStyle/>
          <a:p>
            <a:pPr marL="0" indent="0" algn="ctr">
              <a:buNone/>
            </a:pPr>
            <a:r>
              <a:rPr lang="en-US" dirty="0" smtClean="0"/>
              <a:t>https</a:t>
            </a:r>
            <a:r>
              <a:rPr lang="en-US" dirty="0"/>
              <a:t>://www.youtube.com/watch?v=shtTZ1EOcCc</a:t>
            </a:r>
            <a:endParaRPr lang="en-US" dirty="0"/>
          </a:p>
        </p:txBody>
      </p:sp>
    </p:spTree>
    <p:extLst>
      <p:ext uri="{BB962C8B-B14F-4D97-AF65-F5344CB8AC3E}">
        <p14:creationId xmlns:p14="http://schemas.microsoft.com/office/powerpoint/2010/main" val="2791682697"/>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3439280"/>
              </p:ext>
            </p:extLst>
          </p:nvPr>
        </p:nvGraphicFramePr>
        <p:xfrm>
          <a:off x="1905000" y="1905000"/>
          <a:ext cx="57150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8384789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err="1" smtClean="0"/>
              <a:t>Definisi</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lgn="ctr">
              <a:buNone/>
            </a:pPr>
            <a:r>
              <a:rPr lang="id-ID" dirty="0" smtClean="0"/>
              <a:t>Segala </a:t>
            </a:r>
            <a:r>
              <a:rPr lang="id-ID" dirty="0"/>
              <a:t>sesuatu yang menghalangi kelancaran komunikasi </a:t>
            </a:r>
            <a:r>
              <a:rPr lang="en-US" dirty="0" smtClean="0">
                <a:sym typeface="Wingdings" pitchFamily="2" charset="2"/>
              </a:rPr>
              <a:t>= </a:t>
            </a:r>
            <a:r>
              <a:rPr lang="en-US" dirty="0" err="1" smtClean="0">
                <a:sym typeface="Wingdings" pitchFamily="2" charset="2"/>
              </a:rPr>
              <a:t>gangguan</a:t>
            </a:r>
            <a:r>
              <a:rPr lang="en-US" dirty="0" smtClean="0">
                <a:sym typeface="Wingdings" pitchFamily="2" charset="2"/>
              </a:rPr>
              <a:t> </a:t>
            </a:r>
            <a:r>
              <a:rPr lang="id-ID" i="1" dirty="0" smtClean="0"/>
              <a:t>(noise). </a:t>
            </a:r>
            <a:endParaRPr lang="en-US" i="1" dirty="0" smtClean="0"/>
          </a:p>
          <a:p>
            <a:pPr marL="0" indent="0" algn="ctr">
              <a:buNone/>
            </a:pPr>
            <a:endParaRPr lang="en-US" i="1" dirty="0"/>
          </a:p>
          <a:p>
            <a:pPr marL="0" indent="0" algn="ctr">
              <a:buNone/>
            </a:pPr>
            <a:endParaRPr lang="en-US" i="1" dirty="0" smtClean="0"/>
          </a:p>
          <a:p>
            <a:pPr marL="0" indent="0" algn="just">
              <a:buNone/>
            </a:pPr>
            <a:r>
              <a:rPr lang="id-ID" dirty="0" smtClean="0"/>
              <a:t>Kata </a:t>
            </a:r>
            <a:r>
              <a:rPr lang="id-ID" dirty="0"/>
              <a:t>noise dipinjam dari istilah ilmu kelistrikan yang </a:t>
            </a:r>
            <a:r>
              <a:rPr lang="id-ID" dirty="0" smtClean="0"/>
              <a:t>mengartikan </a:t>
            </a:r>
            <a:r>
              <a:rPr lang="id-ID" i="1" dirty="0" smtClean="0"/>
              <a:t>noise</a:t>
            </a:r>
            <a:r>
              <a:rPr lang="en-US" i="1" dirty="0"/>
              <a:t> </a:t>
            </a:r>
            <a:r>
              <a:rPr lang="id-ID" dirty="0" smtClean="0"/>
              <a:t>sebagai </a:t>
            </a:r>
            <a:r>
              <a:rPr lang="id-ID" dirty="0"/>
              <a:t>keadaan terentu dalam sistem kelistrikan yang </a:t>
            </a:r>
            <a:r>
              <a:rPr lang="id-ID" dirty="0" smtClean="0"/>
              <a:t>mengakibatkan </a:t>
            </a:r>
            <a:r>
              <a:rPr lang="id-ID" dirty="0"/>
              <a:t>tidak lancarnya atau berkurangnya ketepatan peraturan. </a:t>
            </a:r>
          </a:p>
          <a:p>
            <a:endParaRPr lang="id-ID" dirty="0"/>
          </a:p>
        </p:txBody>
      </p:sp>
    </p:spTree>
    <p:extLst>
      <p:ext uri="{BB962C8B-B14F-4D97-AF65-F5344CB8AC3E}">
        <p14:creationId xmlns:p14="http://schemas.microsoft.com/office/powerpoint/2010/main" val="52857918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en-US" b="1" dirty="0" err="1" smtClean="0">
                <a:solidFill>
                  <a:schemeClr val="accent5">
                    <a:lumMod val="75000"/>
                  </a:schemeClr>
                </a:solidFill>
              </a:rPr>
              <a:t>Contoh</a:t>
            </a:r>
            <a:r>
              <a:rPr lang="en-US" dirty="0" smtClean="0"/>
              <a:t> </a:t>
            </a:r>
            <a:r>
              <a:rPr lang="en-US" b="1" dirty="0" err="1" smtClean="0">
                <a:solidFill>
                  <a:srgbClr val="C00000"/>
                </a:solidFill>
              </a:rPr>
              <a:t>Hambatan</a:t>
            </a:r>
            <a:r>
              <a:rPr lang="en-US" b="1" dirty="0" smtClean="0">
                <a:solidFill>
                  <a:srgbClr val="C00000"/>
                </a:solidFill>
              </a:rPr>
              <a:t> </a:t>
            </a:r>
            <a:r>
              <a:rPr lang="en-US" b="1" dirty="0" err="1">
                <a:solidFill>
                  <a:srgbClr val="C00000"/>
                </a:solidFill>
              </a:rPr>
              <a:t>d</a:t>
            </a:r>
            <a:r>
              <a:rPr lang="en-US" b="1" dirty="0" err="1" smtClean="0">
                <a:solidFill>
                  <a:srgbClr val="C00000"/>
                </a:solidFill>
              </a:rPr>
              <a:t>alam</a:t>
            </a:r>
            <a:r>
              <a:rPr lang="en-US" b="1" dirty="0" smtClean="0">
                <a:solidFill>
                  <a:srgbClr val="C00000"/>
                </a:solidFill>
              </a:rPr>
              <a:t> </a:t>
            </a:r>
            <a:r>
              <a:rPr lang="en-US" b="1" dirty="0" err="1" smtClean="0">
                <a:solidFill>
                  <a:srgbClr val="C00000"/>
                </a:solidFill>
              </a:rPr>
              <a:t>Komunikasi</a:t>
            </a:r>
            <a:endParaRPr lang="id-ID" dirty="0"/>
          </a:p>
        </p:txBody>
      </p:sp>
      <p:sp>
        <p:nvSpPr>
          <p:cNvPr id="3" name="Content Placeholder 2"/>
          <p:cNvSpPr>
            <a:spLocks noGrp="1"/>
          </p:cNvSpPr>
          <p:nvPr>
            <p:ph idx="1"/>
          </p:nvPr>
        </p:nvSpPr>
        <p:spPr/>
        <p:txBody>
          <a:bodyPr>
            <a:normAutofit fontScale="85000" lnSpcReduction="20000"/>
          </a:bodyPr>
          <a:lstStyle/>
          <a:p>
            <a:pPr>
              <a:lnSpc>
                <a:spcPct val="90000"/>
              </a:lnSpc>
            </a:pPr>
            <a:r>
              <a:rPr lang="en-US" dirty="0" err="1"/>
              <a:t>Kurangnya</a:t>
            </a:r>
            <a:r>
              <a:rPr lang="en-US" dirty="0"/>
              <a:t> </a:t>
            </a:r>
            <a:r>
              <a:rPr lang="en-US" dirty="0" err="1"/>
              <a:t>kemampuan</a:t>
            </a:r>
            <a:r>
              <a:rPr lang="en-US" dirty="0"/>
              <a:t> </a:t>
            </a:r>
            <a:r>
              <a:rPr lang="en-US" dirty="0" err="1"/>
              <a:t>dalam</a:t>
            </a:r>
            <a:r>
              <a:rPr lang="en-US" dirty="0"/>
              <a:t> </a:t>
            </a:r>
            <a:r>
              <a:rPr lang="en-US" dirty="0" err="1"/>
              <a:t>berkomunikasi</a:t>
            </a:r>
            <a:endParaRPr lang="en-US" dirty="0"/>
          </a:p>
          <a:p>
            <a:pPr>
              <a:lnSpc>
                <a:spcPct val="90000"/>
              </a:lnSpc>
            </a:pPr>
            <a:r>
              <a:rPr lang="en-US" dirty="0" err="1"/>
              <a:t>Sikap</a:t>
            </a:r>
            <a:r>
              <a:rPr lang="en-US" dirty="0"/>
              <a:t> </a:t>
            </a:r>
            <a:r>
              <a:rPr lang="en-US" dirty="0" err="1"/>
              <a:t>kurang</a:t>
            </a:r>
            <a:r>
              <a:rPr lang="en-US" dirty="0"/>
              <a:t> </a:t>
            </a:r>
            <a:r>
              <a:rPr lang="en-US" dirty="0" err="1"/>
              <a:t>selaras</a:t>
            </a:r>
            <a:endParaRPr lang="en-US" dirty="0"/>
          </a:p>
          <a:p>
            <a:pPr>
              <a:lnSpc>
                <a:spcPct val="90000"/>
              </a:lnSpc>
            </a:pPr>
            <a:r>
              <a:rPr lang="en-US" dirty="0" err="1"/>
              <a:t>Kurang</a:t>
            </a:r>
            <a:r>
              <a:rPr lang="en-US" dirty="0"/>
              <a:t> </a:t>
            </a:r>
            <a:r>
              <a:rPr lang="en-US" dirty="0" err="1"/>
              <a:t>mengetahui</a:t>
            </a:r>
            <a:r>
              <a:rPr lang="en-US" dirty="0"/>
              <a:t> </a:t>
            </a:r>
            <a:r>
              <a:rPr lang="en-US" dirty="0" err="1"/>
              <a:t>sistem</a:t>
            </a:r>
            <a:r>
              <a:rPr lang="en-US" dirty="0"/>
              <a:t> </a:t>
            </a:r>
            <a:r>
              <a:rPr lang="en-US" dirty="0" err="1"/>
              <a:t>sosial</a:t>
            </a:r>
            <a:r>
              <a:rPr lang="en-US" dirty="0"/>
              <a:t> </a:t>
            </a:r>
            <a:r>
              <a:rPr lang="en-US" dirty="0" err="1"/>
              <a:t>setempat</a:t>
            </a:r>
            <a:endParaRPr lang="en-US" dirty="0"/>
          </a:p>
          <a:p>
            <a:pPr>
              <a:lnSpc>
                <a:spcPct val="90000"/>
              </a:lnSpc>
            </a:pPr>
            <a:r>
              <a:rPr lang="en-US" dirty="0" err="1"/>
              <a:t>Prasangka</a:t>
            </a:r>
            <a:r>
              <a:rPr lang="en-US" dirty="0"/>
              <a:t> yang </a:t>
            </a:r>
            <a:r>
              <a:rPr lang="en-US" dirty="0" err="1"/>
              <a:t>negatif</a:t>
            </a:r>
            <a:endParaRPr lang="en-US" dirty="0"/>
          </a:p>
          <a:p>
            <a:pPr>
              <a:lnSpc>
                <a:spcPct val="90000"/>
              </a:lnSpc>
            </a:pPr>
            <a:r>
              <a:rPr lang="en-US" dirty="0" err="1"/>
              <a:t>Jarak</a:t>
            </a:r>
            <a:r>
              <a:rPr lang="en-US" dirty="0"/>
              <a:t> </a:t>
            </a:r>
          </a:p>
          <a:p>
            <a:pPr>
              <a:lnSpc>
                <a:spcPct val="90000"/>
              </a:lnSpc>
            </a:pPr>
            <a:r>
              <a:rPr lang="en-US" dirty="0" err="1"/>
              <a:t>Kesalahan</a:t>
            </a:r>
            <a:r>
              <a:rPr lang="en-US" dirty="0"/>
              <a:t> </a:t>
            </a:r>
            <a:r>
              <a:rPr lang="en-US" dirty="0" err="1"/>
              <a:t>penafsiran</a:t>
            </a:r>
            <a:r>
              <a:rPr lang="en-US" dirty="0"/>
              <a:t> </a:t>
            </a:r>
            <a:r>
              <a:rPr lang="en-US" dirty="0" err="1"/>
              <a:t>bahasa</a:t>
            </a:r>
            <a:endParaRPr lang="en-US" dirty="0"/>
          </a:p>
          <a:p>
            <a:pPr>
              <a:lnSpc>
                <a:spcPct val="90000"/>
              </a:lnSpc>
            </a:pPr>
            <a:r>
              <a:rPr lang="en-US" dirty="0" err="1"/>
              <a:t>Penyajian</a:t>
            </a:r>
            <a:r>
              <a:rPr lang="en-US" dirty="0"/>
              <a:t> </a:t>
            </a:r>
            <a:r>
              <a:rPr lang="en-US" dirty="0" err="1"/>
              <a:t>kurang</a:t>
            </a:r>
            <a:r>
              <a:rPr lang="en-US" dirty="0"/>
              <a:t> </a:t>
            </a:r>
            <a:r>
              <a:rPr lang="en-US" dirty="0" err="1"/>
              <a:t>menarik</a:t>
            </a:r>
            <a:endParaRPr lang="en-US" dirty="0"/>
          </a:p>
          <a:p>
            <a:pPr>
              <a:lnSpc>
                <a:spcPct val="90000"/>
              </a:lnSpc>
            </a:pPr>
            <a:r>
              <a:rPr lang="en-US" dirty="0" err="1"/>
              <a:t>Indera</a:t>
            </a:r>
            <a:r>
              <a:rPr lang="en-US" dirty="0"/>
              <a:t> </a:t>
            </a:r>
            <a:r>
              <a:rPr lang="en-US" dirty="0" err="1"/>
              <a:t>kurang</a:t>
            </a:r>
            <a:r>
              <a:rPr lang="en-US" dirty="0"/>
              <a:t> </a:t>
            </a:r>
            <a:r>
              <a:rPr lang="en-US" dirty="0" err="1"/>
              <a:t>baik</a:t>
            </a:r>
            <a:endParaRPr lang="en-US" dirty="0"/>
          </a:p>
          <a:p>
            <a:pPr>
              <a:lnSpc>
                <a:spcPct val="90000"/>
              </a:lnSpc>
            </a:pPr>
            <a:r>
              <a:rPr lang="en-US" dirty="0" err="1"/>
              <a:t>Alat</a:t>
            </a:r>
            <a:r>
              <a:rPr lang="en-US" dirty="0"/>
              <a:t> bantu yang </a:t>
            </a:r>
            <a:r>
              <a:rPr lang="en-US" dirty="0" err="1"/>
              <a:t>tidak</a:t>
            </a:r>
            <a:r>
              <a:rPr lang="en-US" dirty="0"/>
              <a:t> </a:t>
            </a:r>
            <a:r>
              <a:rPr lang="en-US" dirty="0" err="1"/>
              <a:t>memadai</a:t>
            </a:r>
            <a:endParaRPr lang="en-US" dirty="0"/>
          </a:p>
          <a:p>
            <a:pPr>
              <a:lnSpc>
                <a:spcPct val="90000"/>
              </a:lnSpc>
            </a:pPr>
            <a:r>
              <a:rPr lang="en-US" dirty="0" err="1"/>
              <a:t>Komunikasi</a:t>
            </a:r>
            <a:r>
              <a:rPr lang="en-US" dirty="0"/>
              <a:t> </a:t>
            </a:r>
            <a:r>
              <a:rPr lang="en-US" dirty="0" err="1"/>
              <a:t>berlebihan</a:t>
            </a:r>
            <a:endParaRPr lang="en-US" dirty="0"/>
          </a:p>
          <a:p>
            <a:pPr>
              <a:lnSpc>
                <a:spcPct val="90000"/>
              </a:lnSpc>
            </a:pPr>
            <a:r>
              <a:rPr lang="en-US" dirty="0" err="1"/>
              <a:t>Komunikasi</a:t>
            </a:r>
            <a:r>
              <a:rPr lang="en-US" dirty="0"/>
              <a:t> </a:t>
            </a:r>
            <a:r>
              <a:rPr lang="en-US" dirty="0" err="1"/>
              <a:t>hanya</a:t>
            </a:r>
            <a:r>
              <a:rPr lang="en-US" dirty="0"/>
              <a:t> </a:t>
            </a:r>
            <a:r>
              <a:rPr lang="en-US" dirty="0" err="1"/>
              <a:t>satu</a:t>
            </a:r>
            <a:r>
              <a:rPr lang="en-US" dirty="0"/>
              <a:t> </a:t>
            </a:r>
            <a:r>
              <a:rPr lang="en-US" dirty="0" err="1"/>
              <a:t>arah</a:t>
            </a:r>
            <a:endParaRPr lang="en-US" dirty="0"/>
          </a:p>
          <a:p>
            <a:pPr>
              <a:lnSpc>
                <a:spcPct val="90000"/>
              </a:lnSpc>
            </a:pPr>
            <a:endParaRPr lang="en-US" dirty="0"/>
          </a:p>
          <a:p>
            <a:pPr>
              <a:lnSpc>
                <a:spcPct val="90000"/>
              </a:lnSpc>
            </a:pPr>
            <a:endParaRPr lang="en-US" dirty="0"/>
          </a:p>
          <a:p>
            <a:endParaRPr lang="id-ID" dirty="0"/>
          </a:p>
        </p:txBody>
      </p:sp>
    </p:spTree>
    <p:extLst>
      <p:ext uri="{BB962C8B-B14F-4D97-AF65-F5344CB8AC3E}">
        <p14:creationId xmlns:p14="http://schemas.microsoft.com/office/powerpoint/2010/main" val="52857918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err="1" smtClean="0"/>
              <a:t>Gangguan</a:t>
            </a:r>
            <a:r>
              <a:rPr lang="en-US" dirty="0" smtClean="0"/>
              <a:t> </a:t>
            </a:r>
            <a:r>
              <a:rPr lang="en-US" dirty="0" err="1" smtClean="0"/>
              <a:t>dari</a:t>
            </a:r>
            <a:r>
              <a:rPr lang="en-US" dirty="0" smtClean="0"/>
              <a:t> </a:t>
            </a:r>
            <a:r>
              <a:rPr lang="en-US" dirty="0" err="1" smtClean="0">
                <a:solidFill>
                  <a:schemeClr val="accent5">
                    <a:lumMod val="75000"/>
                  </a:schemeClr>
                </a:solidFill>
              </a:rPr>
              <a:t>Saluran</a:t>
            </a:r>
            <a:r>
              <a:rPr lang="en-US" dirty="0" smtClean="0">
                <a:solidFill>
                  <a:schemeClr val="accent5">
                    <a:lumMod val="75000"/>
                  </a:schemeClr>
                </a:solidFill>
              </a:rPr>
              <a:t> </a:t>
            </a:r>
            <a:r>
              <a:rPr lang="en-US" dirty="0" err="1" smtClean="0">
                <a:solidFill>
                  <a:schemeClr val="accent5">
                    <a:lumMod val="75000"/>
                  </a:schemeClr>
                </a:solidFill>
              </a:rPr>
              <a:t>Komunikasi</a:t>
            </a:r>
            <a:endParaRPr lang="id-ID" dirty="0"/>
          </a:p>
        </p:txBody>
      </p:sp>
      <p:sp>
        <p:nvSpPr>
          <p:cNvPr id="3" name="Content Placeholder 2"/>
          <p:cNvSpPr>
            <a:spLocks noGrp="1"/>
          </p:cNvSpPr>
          <p:nvPr>
            <p:ph idx="1"/>
          </p:nvPr>
        </p:nvSpPr>
        <p:spPr/>
        <p:txBody>
          <a:bodyPr>
            <a:normAutofit/>
          </a:bodyPr>
          <a:lstStyle/>
          <a:p>
            <a:r>
              <a:rPr lang="en-US" dirty="0" err="1" smtClean="0"/>
              <a:t>Contoh</a:t>
            </a:r>
            <a:r>
              <a:rPr lang="en-US" dirty="0" smtClean="0"/>
              <a:t>:</a:t>
            </a:r>
          </a:p>
          <a:p>
            <a:pPr marL="0" indent="0">
              <a:buNone/>
            </a:pPr>
            <a:r>
              <a:rPr lang="en-US" dirty="0" smtClean="0"/>
              <a:t>	</a:t>
            </a:r>
            <a:r>
              <a:rPr lang="id-ID" dirty="0" smtClean="0"/>
              <a:t>Misalnya </a:t>
            </a:r>
            <a:r>
              <a:rPr lang="id-ID" dirty="0"/>
              <a:t>interferensi yang terjadi </a:t>
            </a:r>
            <a:r>
              <a:rPr lang="id-ID" dirty="0" smtClean="0"/>
              <a:t>pada</a:t>
            </a:r>
            <a:r>
              <a:rPr lang="en-US" dirty="0" smtClean="0"/>
              <a:t> </a:t>
            </a:r>
            <a:r>
              <a:rPr lang="id-ID" dirty="0" smtClean="0"/>
              <a:t>gelombang </a:t>
            </a:r>
            <a:r>
              <a:rPr lang="id-ID" dirty="0"/>
              <a:t>radio yang </a:t>
            </a:r>
            <a:r>
              <a:rPr lang="id-ID" dirty="0" smtClean="0"/>
              <a:t>mengakibatkan </a:t>
            </a:r>
            <a:r>
              <a:rPr lang="id-ID" dirty="0"/>
              <a:t>tidak jelasnya isi siaran diterima oleh pendengar.</a:t>
            </a:r>
          </a:p>
          <a:p>
            <a:pPr marL="0" indent="0">
              <a:buNone/>
            </a:pPr>
            <a:endParaRPr lang="id-ID" dirty="0"/>
          </a:p>
        </p:txBody>
      </p:sp>
    </p:spTree>
    <p:extLst>
      <p:ext uri="{BB962C8B-B14F-4D97-AF65-F5344CB8AC3E}">
        <p14:creationId xmlns:p14="http://schemas.microsoft.com/office/powerpoint/2010/main" val="3814013808"/>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09600"/>
            <a:ext cx="8534400" cy="1143000"/>
          </a:xfrm>
        </p:spPr>
        <p:txBody>
          <a:bodyPr>
            <a:noAutofit/>
          </a:bodyPr>
          <a:lstStyle/>
          <a:p>
            <a:r>
              <a:rPr lang="en-US" dirty="0" err="1" smtClean="0"/>
              <a:t>Faktor</a:t>
            </a:r>
            <a:r>
              <a:rPr lang="en-US" dirty="0" smtClean="0"/>
              <a:t> </a:t>
            </a:r>
            <a:r>
              <a:rPr lang="en-US" dirty="0" err="1" smtClean="0"/>
              <a:t>Psikologis</a:t>
            </a:r>
            <a:r>
              <a:rPr lang="en-US" dirty="0" smtClean="0"/>
              <a:t> </a:t>
            </a:r>
            <a:r>
              <a:rPr lang="en-US" dirty="0" err="1" smtClean="0"/>
              <a:t>Hambatan</a:t>
            </a:r>
            <a:r>
              <a:rPr lang="en-US" dirty="0" smtClean="0"/>
              <a:t> </a:t>
            </a:r>
            <a:r>
              <a:rPr lang="en-US" dirty="0" err="1" smtClean="0"/>
              <a:t>Komunikasi</a:t>
            </a:r>
            <a:r>
              <a:rPr lang="en-US" dirty="0" smtClean="0"/>
              <a:t> </a:t>
            </a:r>
            <a:r>
              <a:rPr lang="en-US" dirty="0" err="1" smtClean="0"/>
              <a:t>dari</a:t>
            </a:r>
            <a:r>
              <a:rPr lang="en-US" dirty="0" smtClean="0"/>
              <a:t> </a:t>
            </a:r>
            <a:r>
              <a:rPr lang="en-US" dirty="0" err="1" smtClean="0"/>
              <a:t>Komunikan</a:t>
            </a:r>
            <a:endParaRPr lang="id-ID" dirty="0"/>
          </a:p>
        </p:txBody>
      </p:sp>
      <p:sp>
        <p:nvSpPr>
          <p:cNvPr id="3" name="Content Placeholder 2"/>
          <p:cNvSpPr>
            <a:spLocks noGrp="1"/>
          </p:cNvSpPr>
          <p:nvPr>
            <p:ph idx="1"/>
          </p:nvPr>
        </p:nvSpPr>
        <p:spPr>
          <a:xfrm>
            <a:off x="457200" y="1874837"/>
            <a:ext cx="8229600" cy="4525963"/>
          </a:xfrm>
        </p:spPr>
        <p:txBody>
          <a:bodyPr>
            <a:normAutofit/>
          </a:bodyPr>
          <a:lstStyle/>
          <a:p>
            <a:pPr marL="514350" indent="-514350">
              <a:buAutoNum type="arabicPeriod"/>
            </a:pPr>
            <a:r>
              <a:rPr lang="en-US" dirty="0" smtClean="0"/>
              <a:t> </a:t>
            </a:r>
            <a:r>
              <a:rPr lang="en-US" i="1" dirty="0" smtClean="0"/>
              <a:t>Selective Attention</a:t>
            </a:r>
          </a:p>
          <a:p>
            <a:pPr marL="0" indent="0">
              <a:buNone/>
            </a:pPr>
            <a:r>
              <a:rPr lang="id-ID" dirty="0" smtClean="0"/>
              <a:t>Orang </a:t>
            </a:r>
            <a:r>
              <a:rPr lang="id-ID" dirty="0"/>
              <a:t>biasanya cenderung untuk mengekspos dirinya </a:t>
            </a:r>
            <a:r>
              <a:rPr lang="id-ID" dirty="0" smtClean="0"/>
              <a:t>hanya </a:t>
            </a:r>
            <a:r>
              <a:rPr lang="id-ID" dirty="0"/>
              <a:t>kepada </a:t>
            </a:r>
            <a:r>
              <a:rPr lang="id-ID" dirty="0" smtClean="0"/>
              <a:t>hal-hal </a:t>
            </a:r>
            <a:r>
              <a:rPr lang="id-ID" dirty="0"/>
              <a:t>(komunikasi) yang dikehendakinya. Misalnya, seseorang </a:t>
            </a:r>
            <a:r>
              <a:rPr lang="id-ID" dirty="0" smtClean="0"/>
              <a:t>tidak </a:t>
            </a:r>
            <a:r>
              <a:rPr lang="id-ID" dirty="0"/>
              <a:t>berminat membeli mobil, jelas dia tidak </a:t>
            </a:r>
            <a:r>
              <a:rPr lang="id-ID" dirty="0" smtClean="0"/>
              <a:t>akan</a:t>
            </a:r>
            <a:r>
              <a:rPr lang="en-US" dirty="0" smtClean="0"/>
              <a:t> </a:t>
            </a:r>
            <a:r>
              <a:rPr lang="id-ID" dirty="0" smtClean="0"/>
              <a:t>berminat </a:t>
            </a:r>
            <a:r>
              <a:rPr lang="id-ID" dirty="0"/>
              <a:t>membaca iklan jual </a:t>
            </a:r>
            <a:r>
              <a:rPr lang="id-ID" dirty="0" smtClean="0"/>
              <a:t>beli </a:t>
            </a:r>
            <a:r>
              <a:rPr lang="id-ID" dirty="0"/>
              <a:t>mobil.</a:t>
            </a:r>
          </a:p>
          <a:p>
            <a:pPr marL="0" indent="0">
              <a:buNone/>
            </a:pPr>
            <a:endParaRPr lang="id-ID" dirty="0"/>
          </a:p>
        </p:txBody>
      </p:sp>
    </p:spTree>
    <p:extLst>
      <p:ext uri="{BB962C8B-B14F-4D97-AF65-F5344CB8AC3E}">
        <p14:creationId xmlns:p14="http://schemas.microsoft.com/office/powerpoint/2010/main" val="2573291601"/>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09600"/>
            <a:ext cx="8534400" cy="1143000"/>
          </a:xfrm>
        </p:spPr>
        <p:txBody>
          <a:bodyPr>
            <a:noAutofit/>
          </a:bodyPr>
          <a:lstStyle/>
          <a:p>
            <a:r>
              <a:rPr lang="en-US" dirty="0" err="1" smtClean="0"/>
              <a:t>Faktor</a:t>
            </a:r>
            <a:r>
              <a:rPr lang="en-US" dirty="0" smtClean="0"/>
              <a:t> </a:t>
            </a:r>
            <a:r>
              <a:rPr lang="en-US" dirty="0" err="1" smtClean="0"/>
              <a:t>Psikologis</a:t>
            </a:r>
            <a:r>
              <a:rPr lang="en-US" dirty="0" smtClean="0"/>
              <a:t> </a:t>
            </a:r>
            <a:r>
              <a:rPr lang="en-US" dirty="0" err="1" smtClean="0"/>
              <a:t>Hambatan</a:t>
            </a:r>
            <a:r>
              <a:rPr lang="en-US" dirty="0" smtClean="0"/>
              <a:t> </a:t>
            </a:r>
            <a:r>
              <a:rPr lang="en-US" dirty="0" err="1" smtClean="0"/>
              <a:t>Komunikasi</a:t>
            </a:r>
            <a:r>
              <a:rPr lang="en-US" dirty="0" smtClean="0"/>
              <a:t> </a:t>
            </a:r>
            <a:r>
              <a:rPr lang="en-US" dirty="0" err="1" smtClean="0"/>
              <a:t>dari</a:t>
            </a:r>
            <a:r>
              <a:rPr lang="en-US" dirty="0" smtClean="0"/>
              <a:t> </a:t>
            </a:r>
            <a:r>
              <a:rPr lang="en-US" dirty="0" err="1" smtClean="0"/>
              <a:t>Komunikan</a:t>
            </a:r>
            <a:endParaRPr lang="id-ID" dirty="0"/>
          </a:p>
        </p:txBody>
      </p:sp>
      <p:sp>
        <p:nvSpPr>
          <p:cNvPr id="3" name="Content Placeholder 2"/>
          <p:cNvSpPr>
            <a:spLocks noGrp="1"/>
          </p:cNvSpPr>
          <p:nvPr>
            <p:ph idx="1"/>
          </p:nvPr>
        </p:nvSpPr>
        <p:spPr>
          <a:xfrm>
            <a:off x="457200" y="1874837"/>
            <a:ext cx="8229600" cy="4525963"/>
          </a:xfrm>
        </p:spPr>
        <p:txBody>
          <a:bodyPr>
            <a:normAutofit/>
          </a:bodyPr>
          <a:lstStyle/>
          <a:p>
            <a:pPr marL="514350" indent="-514350">
              <a:buFont typeface="+mj-lt"/>
              <a:buAutoNum type="arabicPeriod" startAt="2"/>
            </a:pPr>
            <a:r>
              <a:rPr lang="en-US" dirty="0" smtClean="0"/>
              <a:t> </a:t>
            </a:r>
            <a:r>
              <a:rPr lang="en-US" i="1" dirty="0" smtClean="0"/>
              <a:t>Selective Perception</a:t>
            </a:r>
          </a:p>
          <a:p>
            <a:pPr marL="0" indent="0">
              <a:buNone/>
            </a:pPr>
            <a:r>
              <a:rPr lang="id-ID" dirty="0"/>
              <a:t>Suatu kali, seseorang berhadapan dengan suatu peristiwa </a:t>
            </a:r>
            <a:r>
              <a:rPr lang="id-ID" dirty="0" smtClean="0"/>
              <a:t>komunikasi</a:t>
            </a:r>
            <a:r>
              <a:rPr lang="id-ID" dirty="0"/>
              <a:t>, maka ia cenderung menafsirkan isi komunikasi sesuai </a:t>
            </a:r>
            <a:r>
              <a:rPr lang="id-ID" dirty="0" smtClean="0"/>
              <a:t>dengan</a:t>
            </a:r>
            <a:r>
              <a:rPr lang="en-US" dirty="0" smtClean="0"/>
              <a:t> </a:t>
            </a:r>
            <a:r>
              <a:rPr lang="id-ID" dirty="0" smtClean="0"/>
              <a:t>prakonsepsi </a:t>
            </a:r>
            <a:r>
              <a:rPr lang="id-ID" dirty="0"/>
              <a:t>yang sudah dimiliki sebelumnya. Hal ini erat kaitannya </a:t>
            </a:r>
            <a:r>
              <a:rPr lang="id-ID" dirty="0" smtClean="0"/>
              <a:t>dengan kecendrungan </a:t>
            </a:r>
            <a:r>
              <a:rPr lang="id-ID" dirty="0"/>
              <a:t>berpikir secara </a:t>
            </a:r>
            <a:r>
              <a:rPr lang="id-ID" dirty="0" smtClean="0"/>
              <a:t>stereotip.</a:t>
            </a:r>
            <a:endParaRPr lang="id-ID" dirty="0"/>
          </a:p>
          <a:p>
            <a:pPr marL="0" indent="0">
              <a:buNone/>
            </a:pPr>
            <a:endParaRPr lang="id-ID" dirty="0"/>
          </a:p>
        </p:txBody>
      </p:sp>
    </p:spTree>
    <p:extLst>
      <p:ext uri="{BB962C8B-B14F-4D97-AF65-F5344CB8AC3E}">
        <p14:creationId xmlns:p14="http://schemas.microsoft.com/office/powerpoint/2010/main" val="322925069"/>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09600"/>
            <a:ext cx="8534400" cy="1143000"/>
          </a:xfrm>
        </p:spPr>
        <p:txBody>
          <a:bodyPr>
            <a:noAutofit/>
          </a:bodyPr>
          <a:lstStyle/>
          <a:p>
            <a:r>
              <a:rPr lang="en-US" dirty="0" err="1" smtClean="0"/>
              <a:t>Faktor</a:t>
            </a:r>
            <a:r>
              <a:rPr lang="en-US" dirty="0" smtClean="0"/>
              <a:t> </a:t>
            </a:r>
            <a:r>
              <a:rPr lang="en-US" dirty="0" err="1" smtClean="0"/>
              <a:t>Psikologis</a:t>
            </a:r>
            <a:r>
              <a:rPr lang="en-US" dirty="0" smtClean="0"/>
              <a:t> </a:t>
            </a:r>
            <a:r>
              <a:rPr lang="en-US" dirty="0" err="1" smtClean="0"/>
              <a:t>Hambatan</a:t>
            </a:r>
            <a:r>
              <a:rPr lang="en-US" dirty="0" smtClean="0"/>
              <a:t> </a:t>
            </a:r>
            <a:r>
              <a:rPr lang="en-US" dirty="0" err="1" smtClean="0"/>
              <a:t>Komunikasi</a:t>
            </a:r>
            <a:r>
              <a:rPr lang="en-US" dirty="0" smtClean="0"/>
              <a:t> </a:t>
            </a:r>
            <a:r>
              <a:rPr lang="en-US" dirty="0" err="1" smtClean="0"/>
              <a:t>dari</a:t>
            </a:r>
            <a:r>
              <a:rPr lang="en-US" dirty="0" smtClean="0"/>
              <a:t> </a:t>
            </a:r>
            <a:r>
              <a:rPr lang="en-US" dirty="0" err="1" smtClean="0"/>
              <a:t>Komunikan</a:t>
            </a:r>
            <a:endParaRPr lang="id-ID" dirty="0"/>
          </a:p>
        </p:txBody>
      </p:sp>
      <p:sp>
        <p:nvSpPr>
          <p:cNvPr id="3" name="Content Placeholder 2"/>
          <p:cNvSpPr>
            <a:spLocks noGrp="1"/>
          </p:cNvSpPr>
          <p:nvPr>
            <p:ph idx="1"/>
          </p:nvPr>
        </p:nvSpPr>
        <p:spPr>
          <a:xfrm>
            <a:off x="457200" y="1874837"/>
            <a:ext cx="8229600" cy="4525963"/>
          </a:xfrm>
        </p:spPr>
        <p:txBody>
          <a:bodyPr>
            <a:normAutofit fontScale="85000" lnSpcReduction="10000"/>
          </a:bodyPr>
          <a:lstStyle/>
          <a:p>
            <a:pPr marL="514350" indent="-514350">
              <a:buFont typeface="+mj-lt"/>
              <a:buAutoNum type="arabicPeriod" startAt="3"/>
            </a:pPr>
            <a:r>
              <a:rPr lang="en-US" dirty="0" smtClean="0"/>
              <a:t> </a:t>
            </a:r>
            <a:r>
              <a:rPr lang="en-US" i="1" dirty="0" smtClean="0"/>
              <a:t>Selective </a:t>
            </a:r>
            <a:r>
              <a:rPr lang="en-US" i="1" dirty="0" err="1" smtClean="0"/>
              <a:t>Retension</a:t>
            </a:r>
            <a:endParaRPr lang="en-US" i="1" dirty="0" smtClean="0"/>
          </a:p>
          <a:p>
            <a:pPr marL="0" indent="0">
              <a:buNone/>
            </a:pPr>
            <a:r>
              <a:rPr lang="id-ID" dirty="0"/>
              <a:t>Meskipun seseorang memahami suatu komunikasi, tetapi </a:t>
            </a:r>
            <a:r>
              <a:rPr lang="en-US" dirty="0" smtClean="0"/>
              <a:t> </a:t>
            </a:r>
            <a:r>
              <a:rPr lang="id-ID" dirty="0" smtClean="0"/>
              <a:t>orang </a:t>
            </a:r>
            <a:r>
              <a:rPr lang="id-ID" dirty="0"/>
              <a:t>berkecenderungan hanya mengingat apa yang mereka ingin untuk diingat. </a:t>
            </a:r>
            <a:endParaRPr lang="en-US" dirty="0" smtClean="0"/>
          </a:p>
          <a:p>
            <a:pPr marL="0" indent="0">
              <a:buNone/>
            </a:pPr>
            <a:endParaRPr lang="en-US" dirty="0"/>
          </a:p>
          <a:p>
            <a:pPr marL="0" indent="0">
              <a:buNone/>
            </a:pPr>
            <a:r>
              <a:rPr lang="id-ID" dirty="0" smtClean="0"/>
              <a:t>Misalnya</a:t>
            </a:r>
            <a:r>
              <a:rPr lang="id-ID" dirty="0"/>
              <a:t>, setelah membaca suatu artikel berimbang mengenai </a:t>
            </a:r>
            <a:r>
              <a:rPr lang="id-ID" dirty="0" smtClean="0"/>
              <a:t>komunisme,</a:t>
            </a:r>
            <a:r>
              <a:rPr lang="en-US" dirty="0" smtClean="0"/>
              <a:t> </a:t>
            </a:r>
            <a:r>
              <a:rPr lang="id-ID" dirty="0" smtClean="0"/>
              <a:t>seorang </a:t>
            </a:r>
            <a:r>
              <a:rPr lang="id-ID" dirty="0"/>
              <a:t>mahasiswa yang anti komunis hanya akan mengingat </a:t>
            </a:r>
            <a:r>
              <a:rPr lang="id-ID" dirty="0" smtClean="0"/>
              <a:t>hal-hal </a:t>
            </a:r>
            <a:r>
              <a:rPr lang="id-ID" dirty="0"/>
              <a:t>jelek </a:t>
            </a:r>
            <a:r>
              <a:rPr lang="id-ID" dirty="0" smtClean="0"/>
              <a:t>mengenai </a:t>
            </a:r>
            <a:r>
              <a:rPr lang="id-ID" dirty="0"/>
              <a:t>komunisme. Sebaliknya mahasiswa yang prokomunis cenderung untuk </a:t>
            </a:r>
            <a:r>
              <a:rPr lang="id-ID" dirty="0" smtClean="0"/>
              <a:t>mengingat kelebihan-kelebihan </a:t>
            </a:r>
            <a:r>
              <a:rPr lang="id-ID" dirty="0"/>
              <a:t>sistem komunisme yang diungkapkan oleh artikel </a:t>
            </a:r>
            <a:r>
              <a:rPr lang="id-ID" dirty="0" smtClean="0"/>
              <a:t>tersebut</a:t>
            </a:r>
            <a:r>
              <a:rPr lang="id-ID" dirty="0"/>
              <a:t>.</a:t>
            </a:r>
          </a:p>
          <a:p>
            <a:pPr marL="0" indent="0">
              <a:buNone/>
            </a:pPr>
            <a:endParaRPr lang="id-ID" dirty="0"/>
          </a:p>
        </p:txBody>
      </p:sp>
    </p:spTree>
    <p:extLst>
      <p:ext uri="{BB962C8B-B14F-4D97-AF65-F5344CB8AC3E}">
        <p14:creationId xmlns:p14="http://schemas.microsoft.com/office/powerpoint/2010/main" val="834738543"/>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p:spPr>
        <p:txBody>
          <a:bodyPr>
            <a:noAutofit/>
          </a:bodyPr>
          <a:lstStyle/>
          <a:p>
            <a:r>
              <a:rPr lang="en-US" sz="4000" dirty="0" err="1" smtClean="0"/>
              <a:t>Faktor</a:t>
            </a:r>
            <a:r>
              <a:rPr lang="en-US" sz="4000" dirty="0" smtClean="0"/>
              <a:t> </a:t>
            </a:r>
            <a:r>
              <a:rPr lang="en-US" sz="4000" dirty="0" err="1" smtClean="0"/>
              <a:t>Penghambat</a:t>
            </a:r>
            <a:r>
              <a:rPr lang="en-US" sz="4000" dirty="0" smtClean="0"/>
              <a:t> </a:t>
            </a:r>
            <a:r>
              <a:rPr lang="en-US" sz="4000" i="1" dirty="0" smtClean="0"/>
              <a:t>(Barriers) </a:t>
            </a:r>
            <a:r>
              <a:rPr lang="en-US" sz="4000" dirty="0" err="1" smtClean="0"/>
              <a:t>dalam</a:t>
            </a:r>
            <a:r>
              <a:rPr lang="en-US" sz="4000" dirty="0" smtClean="0"/>
              <a:t> </a:t>
            </a:r>
            <a:r>
              <a:rPr lang="en-US" sz="4000" dirty="0" err="1" smtClean="0"/>
              <a:t>komunikasi</a:t>
            </a:r>
            <a:endParaRPr lang="id-ID" sz="4000" dirty="0"/>
          </a:p>
        </p:txBody>
      </p:sp>
      <p:sp>
        <p:nvSpPr>
          <p:cNvPr id="3" name="Content Placeholder 2"/>
          <p:cNvSpPr>
            <a:spLocks noGrp="1"/>
          </p:cNvSpPr>
          <p:nvPr>
            <p:ph idx="1"/>
          </p:nvPr>
        </p:nvSpPr>
        <p:spPr>
          <a:xfrm>
            <a:off x="457200" y="1798637"/>
            <a:ext cx="8229600" cy="4525963"/>
          </a:xfrm>
        </p:spPr>
        <p:txBody>
          <a:bodyPr>
            <a:normAutofit/>
          </a:bodyPr>
          <a:lstStyle/>
          <a:p>
            <a:pPr marL="514350" indent="-514350">
              <a:buAutoNum type="arabicPeriod"/>
            </a:pPr>
            <a:r>
              <a:rPr lang="en-US" dirty="0" err="1" smtClean="0"/>
              <a:t>Hambatan</a:t>
            </a:r>
            <a:r>
              <a:rPr lang="en-US" dirty="0" smtClean="0"/>
              <a:t> Dari Proses </a:t>
            </a:r>
            <a:r>
              <a:rPr lang="en-US" dirty="0" err="1" smtClean="0"/>
              <a:t>Komunikasi</a:t>
            </a:r>
            <a:endParaRPr lang="en-US" dirty="0" smtClean="0"/>
          </a:p>
          <a:p>
            <a:pPr marL="514350" indent="-514350">
              <a:buAutoNum type="arabicPeriod"/>
            </a:pPr>
            <a:r>
              <a:rPr lang="en-US" dirty="0" err="1" smtClean="0"/>
              <a:t>Hambatan</a:t>
            </a:r>
            <a:r>
              <a:rPr lang="en-US" dirty="0" smtClean="0"/>
              <a:t> </a:t>
            </a:r>
            <a:r>
              <a:rPr lang="en-US" dirty="0" err="1" smtClean="0"/>
              <a:t>Fisik</a:t>
            </a:r>
            <a:endParaRPr lang="en-US" dirty="0" smtClean="0"/>
          </a:p>
          <a:p>
            <a:pPr marL="514350" indent="-514350">
              <a:buAutoNum type="arabicPeriod"/>
            </a:pPr>
            <a:r>
              <a:rPr lang="en-US" dirty="0" err="1" smtClean="0"/>
              <a:t>Hambatan</a:t>
            </a:r>
            <a:r>
              <a:rPr lang="en-US" dirty="0" smtClean="0"/>
              <a:t> </a:t>
            </a:r>
            <a:r>
              <a:rPr lang="en-US" dirty="0" err="1" smtClean="0"/>
              <a:t>Semantik</a:t>
            </a:r>
            <a:endParaRPr lang="en-US" dirty="0" smtClean="0"/>
          </a:p>
          <a:p>
            <a:pPr marL="514350" indent="-514350">
              <a:buAutoNum type="arabicPeriod"/>
            </a:pPr>
            <a:r>
              <a:rPr lang="en-US" dirty="0" err="1" smtClean="0"/>
              <a:t>Hambatan</a:t>
            </a:r>
            <a:r>
              <a:rPr lang="en-US" dirty="0" smtClean="0"/>
              <a:t> </a:t>
            </a:r>
            <a:r>
              <a:rPr lang="en-US" dirty="0" err="1" smtClean="0"/>
              <a:t>Psikologis</a:t>
            </a:r>
            <a:endParaRPr lang="id-ID" dirty="0"/>
          </a:p>
        </p:txBody>
      </p:sp>
    </p:spTree>
    <p:extLst>
      <p:ext uri="{BB962C8B-B14F-4D97-AF65-F5344CB8AC3E}">
        <p14:creationId xmlns:p14="http://schemas.microsoft.com/office/powerpoint/2010/main" val="235702079"/>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TotalTime>
  <Words>665</Words>
  <Application>Microsoft Office PowerPoint</Application>
  <PresentationFormat>On-screen Show (4:3)</PresentationFormat>
  <Paragraphs>101</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KEMAMPUAN AKHIR YANG DIHARAPKAN</vt:lpstr>
      <vt:lpstr>Definisi</vt:lpstr>
      <vt:lpstr>Contoh Hambatan dalam Komunikasi</vt:lpstr>
      <vt:lpstr>Gangguan dari Saluran Komunikasi</vt:lpstr>
      <vt:lpstr>Faktor Psikologis Hambatan Komunikasi dari Komunikan</vt:lpstr>
      <vt:lpstr>Faktor Psikologis Hambatan Komunikasi dari Komunikan</vt:lpstr>
      <vt:lpstr>Faktor Psikologis Hambatan Komunikasi dari Komunikan</vt:lpstr>
      <vt:lpstr>Faktor Penghambat (Barriers) dalam komunikasi</vt:lpstr>
      <vt:lpstr>Hambatan Dari Proses Komunikasi</vt:lpstr>
      <vt:lpstr>Hambatan Fisik</vt:lpstr>
      <vt:lpstr>Hambatan Semantik</vt:lpstr>
      <vt:lpstr>Hambatan Psikologis</vt:lpstr>
      <vt:lpstr>Cara Mengatasi Hambatan Komunikasi</vt:lpstr>
      <vt:lpstr>Cara Mengatasi Hambatan Komunikasi</vt:lpstr>
      <vt:lpstr>Cara Mengatasi Hambatan Komunikasi</vt:lpstr>
      <vt:lpstr>Cara Mengatasi Hambatan Komunikasi</vt:lpstr>
      <vt:lpstr>CONTOH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Staff</dc:creator>
  <cp:lastModifiedBy>Staff</cp:lastModifiedBy>
  <cp:revision>22</cp:revision>
  <dcterms:created xsi:type="dcterms:W3CDTF">2017-10-27T04:04:42Z</dcterms:created>
  <dcterms:modified xsi:type="dcterms:W3CDTF">2017-11-23T06:50:35Z</dcterms:modified>
</cp:coreProperties>
</file>