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A7C2C-E913-42E1-A40A-2343CF1950D6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89459-77F9-49E7-943A-8846C96FA76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A7C2C-E913-42E1-A40A-2343CF1950D6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89459-77F9-49E7-943A-8846C96FA76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A7C2C-E913-42E1-A40A-2343CF1950D6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89459-77F9-49E7-943A-8846C96FA76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A7C2C-E913-42E1-A40A-2343CF1950D6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89459-77F9-49E7-943A-8846C96FA76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A7C2C-E913-42E1-A40A-2343CF1950D6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89459-77F9-49E7-943A-8846C96FA76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A7C2C-E913-42E1-A40A-2343CF1950D6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89459-77F9-49E7-943A-8846C96FA76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A7C2C-E913-42E1-A40A-2343CF1950D6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89459-77F9-49E7-943A-8846C96FA76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A7C2C-E913-42E1-A40A-2343CF1950D6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89459-77F9-49E7-943A-8846C96FA76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A7C2C-E913-42E1-A40A-2343CF1950D6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89459-77F9-49E7-943A-8846C96FA76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A7C2C-E913-42E1-A40A-2343CF1950D6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89459-77F9-49E7-943A-8846C96FA76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A7C2C-E913-42E1-A40A-2343CF1950D6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89459-77F9-49E7-943A-8846C96FA76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A7C2C-E913-42E1-A40A-2343CF1950D6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89459-77F9-49E7-943A-8846C96FA76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PERKULIAHAN III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III. ASAS-ASAS</a:t>
            </a:r>
            <a:br>
              <a:rPr lang="en-US" sz="4000" smtClean="0"/>
            </a:br>
            <a:r>
              <a:rPr lang="en-US" sz="4000" smtClean="0"/>
              <a:t>HAP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Praduga Tak Bersalah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Sama di depan hukum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Peradilan bebas, sederhana, cepat dan biaya ringan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Peradilan terbuka utk umum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Ganti rugi dan rehabilitasi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Upaya paksa berdasar perintah tertulis</a:t>
            </a:r>
          </a:p>
          <a:p>
            <a:pPr marL="609600" indent="-609600"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III.1. Praduga Tak Bersalah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Psl. 8 UU-4/2004 ttg KPKK  </a:t>
            </a:r>
          </a:p>
          <a:p>
            <a:pPr eaLnBrk="1" hangingPunct="1"/>
            <a:r>
              <a:rPr lang="en-US" sz="2800" smtClean="0"/>
              <a:t>Dalam KUHAP tidak ditegaskan</a:t>
            </a:r>
          </a:p>
          <a:p>
            <a:pPr eaLnBrk="1" hangingPunct="1"/>
            <a:r>
              <a:rPr lang="en-US" sz="2800" smtClean="0"/>
              <a:t>Mengandung asas utama perlindungan hak warga negara melalui proses hukum yg adil, mencakup :</a:t>
            </a:r>
          </a:p>
          <a:p>
            <a:pPr lvl="1" eaLnBrk="1" hangingPunct="1"/>
            <a:r>
              <a:rPr lang="en-US" sz="2400" smtClean="0"/>
              <a:t>Perlindungan tindakan sewenang-wenang</a:t>
            </a:r>
          </a:p>
          <a:p>
            <a:pPr lvl="1" eaLnBrk="1" hangingPunct="1"/>
            <a:r>
              <a:rPr lang="en-US" sz="2400" smtClean="0"/>
              <a:t>Pengadilan yg menentukan bersalah/tidak</a:t>
            </a:r>
          </a:p>
          <a:p>
            <a:pPr lvl="1" eaLnBrk="1" hangingPunct="1"/>
            <a:r>
              <a:rPr lang="en-US" sz="2400" smtClean="0"/>
              <a:t>Di sidang terbuka</a:t>
            </a:r>
          </a:p>
          <a:p>
            <a:pPr lvl="1" eaLnBrk="1" hangingPunct="1"/>
            <a:r>
              <a:rPr lang="en-US" sz="2400" smtClean="0"/>
              <a:t>Tersangka / terdakwa diberi jaminan membela diri.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III.2. Perlakuan Yang Sama</a:t>
            </a:r>
            <a:br>
              <a:rPr lang="en-US" sz="4000" smtClean="0"/>
            </a:br>
            <a:r>
              <a:rPr lang="en-US" sz="4000" smtClean="0"/>
              <a:t>di depan Hukum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Konvensi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ttg</a:t>
            </a:r>
            <a:r>
              <a:rPr lang="en-US" dirty="0" smtClean="0"/>
              <a:t> </a:t>
            </a:r>
            <a:r>
              <a:rPr lang="en-US" dirty="0" err="1" smtClean="0"/>
              <a:t>Penghapusan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Diskriminasi</a:t>
            </a:r>
            <a:r>
              <a:rPr lang="en-US" dirty="0" smtClean="0"/>
              <a:t> </a:t>
            </a:r>
            <a:r>
              <a:rPr lang="en-US" dirty="0" err="1" smtClean="0"/>
              <a:t>Rasial</a:t>
            </a:r>
            <a:r>
              <a:rPr lang="en-US" dirty="0" smtClean="0"/>
              <a:t> 1965</a:t>
            </a:r>
          </a:p>
          <a:p>
            <a:pPr eaLnBrk="1" hangingPunct="1"/>
            <a:r>
              <a:rPr lang="en-US" dirty="0" err="1" smtClean="0"/>
              <a:t>Diratifikasi</a:t>
            </a:r>
            <a:r>
              <a:rPr lang="en-US" dirty="0" smtClean="0"/>
              <a:t> dg UU 29 / 1999</a:t>
            </a:r>
          </a:p>
          <a:p>
            <a:pPr eaLnBrk="1" hangingPunct="1"/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bermakna</a:t>
            </a:r>
            <a:r>
              <a:rPr lang="en-US" dirty="0" smtClean="0"/>
              <a:t> :</a:t>
            </a:r>
          </a:p>
          <a:p>
            <a:pPr lvl="1" eaLnBrk="1" hangingPunct="1"/>
            <a:r>
              <a:rPr lang="en-US" i="1" dirty="0" smtClean="0"/>
              <a:t>Equal before the law</a:t>
            </a:r>
          </a:p>
          <a:p>
            <a:pPr lvl="1" eaLnBrk="1" hangingPunct="1"/>
            <a:r>
              <a:rPr lang="en-US" i="1" dirty="0" smtClean="0"/>
              <a:t>Equal protection on </a:t>
            </a:r>
            <a:r>
              <a:rPr lang="en-US" i="1" smtClean="0"/>
              <a:t>the law</a:t>
            </a:r>
            <a:endParaRPr lang="en-US" i="1" dirty="0" smtClean="0"/>
          </a:p>
          <a:p>
            <a:pPr lvl="1" eaLnBrk="1" hangingPunct="1"/>
            <a:r>
              <a:rPr lang="en-US" i="1" dirty="0" smtClean="0"/>
              <a:t>Equal justice under the law</a:t>
            </a:r>
          </a:p>
          <a:p>
            <a:pPr lvl="1" eaLnBrk="1" hangingPunct="1">
              <a:buFontTx/>
              <a:buNone/>
            </a:pPr>
            <a:endParaRPr lang="en-US" i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III.3. Peradilan Bebas, Sederhana, Cepat dan Biaya Ringan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Pasal 158 KUHAP</a:t>
            </a:r>
          </a:p>
          <a:p>
            <a:pPr eaLnBrk="1" hangingPunct="1"/>
            <a:r>
              <a:rPr lang="en-US" sz="2800" smtClean="0"/>
              <a:t>Pasal 18 ayat (2)</a:t>
            </a:r>
          </a:p>
          <a:p>
            <a:pPr eaLnBrk="1" hangingPunct="1"/>
            <a:r>
              <a:rPr lang="en-US" sz="2800" smtClean="0"/>
              <a:t>Pasal 24(3), 25(3), 26(3), 27(3), 28(3), 29(5).</a:t>
            </a:r>
          </a:p>
          <a:p>
            <a:pPr eaLnBrk="1" hangingPunct="1"/>
            <a:r>
              <a:rPr lang="en-US" sz="2800" smtClean="0"/>
              <a:t>Psl. 29(4)		Pasal 107</a:t>
            </a:r>
          </a:p>
          <a:p>
            <a:pPr eaLnBrk="1" hangingPunct="1"/>
            <a:r>
              <a:rPr lang="en-US" sz="2800" smtClean="0"/>
              <a:t>Pasal 50			Pasal 110</a:t>
            </a:r>
          </a:p>
          <a:p>
            <a:pPr eaLnBrk="1" hangingPunct="1"/>
            <a:r>
              <a:rPr lang="en-US" sz="2800" smtClean="0"/>
              <a:t>Pasal 52			Pasal 102</a:t>
            </a:r>
          </a:p>
          <a:p>
            <a:pPr eaLnBrk="1" hangingPunct="1"/>
            <a:r>
              <a:rPr lang="en-US" sz="2800" smtClean="0"/>
              <a:t>Biaya ringan SEMA 19 Okt 1981, minimal Rp.500,- max Rp.10.000,-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III.4.Peradilan Terbuka </a:t>
            </a:r>
            <a:br>
              <a:rPr lang="en-US" sz="4000" smtClean="0"/>
            </a:br>
            <a:r>
              <a:rPr lang="en-US" sz="4000" smtClean="0"/>
              <a:t>Untuk Umum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Pasal 53 (3) KUHAP :</a:t>
            </a:r>
          </a:p>
          <a:p>
            <a:pPr lvl="1" eaLnBrk="1" hangingPunct="1">
              <a:buFontTx/>
              <a:buNone/>
            </a:pPr>
            <a:r>
              <a:rPr lang="en-US" smtClean="0"/>
              <a:t>	“untuk keperluan pemeriksaan, Ketua sidang membuka sidang dan menyatakan terbuka untuk umum” kecuali perkara kesusilaan dan anak-anak.</a:t>
            </a:r>
          </a:p>
          <a:p>
            <a:pPr eaLnBrk="1" hangingPunct="1"/>
            <a:r>
              <a:rPr lang="en-US" smtClean="0"/>
              <a:t>Pasal 195 KUHAP :</a:t>
            </a:r>
          </a:p>
          <a:p>
            <a:pPr eaLnBrk="1" hangingPunct="1">
              <a:buFontTx/>
              <a:buNone/>
            </a:pPr>
            <a:r>
              <a:rPr lang="en-US" smtClean="0"/>
              <a:t>	“ semua putusan pengadilan hanya sah dan mempunyai kekuatan hukum apabila diucapkan di sidang terbuka untuk umum”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III. Ganti Rugi </a:t>
            </a:r>
            <a:br>
              <a:rPr lang="en-US" sz="4000" smtClean="0"/>
            </a:br>
            <a:r>
              <a:rPr lang="en-US" sz="4000" smtClean="0"/>
              <a:t>dan Rehabilitasi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Penjelasan KUHAP</a:t>
            </a:r>
          </a:p>
          <a:p>
            <a:pPr eaLnBrk="1" hangingPunct="1"/>
            <a:r>
              <a:rPr lang="en-US" smtClean="0"/>
              <a:t>Psl. 9 ayat (1) UU-KPKK</a:t>
            </a:r>
          </a:p>
          <a:p>
            <a:pPr eaLnBrk="1" hangingPunct="1"/>
            <a:r>
              <a:rPr lang="en-US" smtClean="0"/>
              <a:t>Psl. 77 – 83 KUHAP ttg Pra Peradilan</a:t>
            </a:r>
          </a:p>
          <a:p>
            <a:pPr eaLnBrk="1" hangingPunct="1"/>
            <a:r>
              <a:rPr lang="en-US" smtClean="0"/>
              <a:t>Psl. 95 – 97 KUHAP , Psl. 7 – 15  PP 27/1983</a:t>
            </a:r>
          </a:p>
          <a:p>
            <a:pPr eaLnBrk="1" hangingPunct="1"/>
            <a:r>
              <a:rPr lang="en-US" smtClean="0"/>
              <a:t>Psl. 9 ayat (2) UU-KPKK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III.6. </a:t>
            </a:r>
            <a:r>
              <a:rPr lang="en-US" sz="4000" dirty="0" err="1" smtClean="0"/>
              <a:t>Upaya</a:t>
            </a:r>
            <a:r>
              <a:rPr lang="en-US" sz="4000" dirty="0" smtClean="0"/>
              <a:t> </a:t>
            </a:r>
            <a:r>
              <a:rPr lang="en-US" sz="4000" dirty="0" err="1" smtClean="0"/>
              <a:t>Paksa</a:t>
            </a: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err="1" smtClean="0"/>
              <a:t>berdasar</a:t>
            </a:r>
            <a:r>
              <a:rPr lang="en-US" sz="4000" dirty="0" smtClean="0"/>
              <a:t> </a:t>
            </a:r>
            <a:r>
              <a:rPr lang="en-US" sz="4000" dirty="0" err="1" smtClean="0"/>
              <a:t>Perintah</a:t>
            </a:r>
            <a:r>
              <a:rPr lang="en-US" sz="4000" dirty="0" smtClean="0"/>
              <a:t> </a:t>
            </a:r>
            <a:r>
              <a:rPr lang="en-US" sz="4000" dirty="0" err="1" smtClean="0"/>
              <a:t>Tertulis</a:t>
            </a:r>
            <a:r>
              <a:rPr lang="id-ID" sz="4000" smtClean="0"/>
              <a:t> </a:t>
            </a:r>
            <a:endParaRPr lang="en-US" sz="40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dirty="0" err="1" smtClean="0"/>
              <a:t>Penangkapan</a:t>
            </a:r>
            <a:endParaRPr lang="en-US" dirty="0" smtClean="0"/>
          </a:p>
          <a:p>
            <a:pPr marL="990600" lvl="1" indent="-533400" eaLnBrk="1" hangingPunct="1">
              <a:buFontTx/>
              <a:buNone/>
            </a:pPr>
            <a:r>
              <a:rPr lang="en-US" dirty="0" smtClean="0"/>
              <a:t>( </a:t>
            </a:r>
            <a:r>
              <a:rPr lang="en-US" dirty="0" err="1" smtClean="0"/>
              <a:t>Psl</a:t>
            </a:r>
            <a:r>
              <a:rPr lang="en-US" dirty="0" smtClean="0"/>
              <a:t>. 1 no. 20; </a:t>
            </a:r>
            <a:r>
              <a:rPr lang="en-US" dirty="0" err="1" smtClean="0"/>
              <a:t>Psl</a:t>
            </a:r>
            <a:r>
              <a:rPr lang="en-US" dirty="0" smtClean="0"/>
              <a:t>. 16, 17, 18, 19 KUHAP )</a:t>
            </a:r>
          </a:p>
          <a:p>
            <a:pPr marL="609600" indent="-609600" eaLnBrk="1" hangingPunct="1">
              <a:buFontTx/>
              <a:buAutoNum type="alphaLcPeriod"/>
            </a:pPr>
            <a:r>
              <a:rPr lang="en-US" dirty="0" err="1" smtClean="0"/>
              <a:t>Penahanan</a:t>
            </a:r>
            <a:endParaRPr lang="en-US" dirty="0" smtClean="0"/>
          </a:p>
          <a:p>
            <a:pPr marL="990600" lvl="1" indent="-533400" eaLnBrk="1" hangingPunct="1">
              <a:buFontTx/>
              <a:buNone/>
            </a:pPr>
            <a:r>
              <a:rPr lang="en-US" dirty="0" smtClean="0"/>
              <a:t>( </a:t>
            </a:r>
            <a:r>
              <a:rPr lang="en-US" dirty="0" err="1" smtClean="0"/>
              <a:t>Psl</a:t>
            </a:r>
            <a:r>
              <a:rPr lang="en-US" dirty="0" smtClean="0"/>
              <a:t>. 1 no.21; </a:t>
            </a:r>
            <a:r>
              <a:rPr lang="en-US" dirty="0" err="1" smtClean="0"/>
              <a:t>Psl</a:t>
            </a:r>
            <a:r>
              <a:rPr lang="en-US" dirty="0" smtClean="0"/>
              <a:t>. 20 – 31 KUHAP )</a:t>
            </a:r>
          </a:p>
          <a:p>
            <a:pPr marL="609600" indent="-609600" eaLnBrk="1" hangingPunct="1">
              <a:buFontTx/>
              <a:buAutoNum type="alphaLcPeriod"/>
            </a:pPr>
            <a:r>
              <a:rPr lang="en-US" dirty="0" err="1" smtClean="0"/>
              <a:t>Penggeledahan</a:t>
            </a:r>
            <a:endParaRPr lang="en-US" dirty="0" smtClean="0"/>
          </a:p>
          <a:p>
            <a:pPr marL="990600" lvl="1" indent="-533400" eaLnBrk="1" hangingPunct="1">
              <a:buFontTx/>
              <a:buNone/>
            </a:pPr>
            <a:r>
              <a:rPr lang="en-US" dirty="0" smtClean="0"/>
              <a:t>( Psl.1 no.17,18 ; </a:t>
            </a:r>
            <a:r>
              <a:rPr lang="en-US" dirty="0" err="1" smtClean="0"/>
              <a:t>Psl</a:t>
            </a:r>
            <a:r>
              <a:rPr lang="en-US" dirty="0" smtClean="0"/>
              <a:t>. 32 – 37 KUHAP )</a:t>
            </a:r>
          </a:p>
          <a:p>
            <a:pPr marL="609600" indent="-609600" eaLnBrk="1" hangingPunct="1">
              <a:buFontTx/>
              <a:buAutoNum type="alphaLcPeriod"/>
            </a:pPr>
            <a:r>
              <a:rPr lang="en-US" dirty="0" err="1" smtClean="0"/>
              <a:t>Penyitaan</a:t>
            </a:r>
            <a:endParaRPr lang="en-US" dirty="0" smtClean="0"/>
          </a:p>
          <a:p>
            <a:pPr marL="990600" lvl="1" indent="-533400" eaLnBrk="1" hangingPunct="1">
              <a:buFontTx/>
              <a:buNone/>
            </a:pPr>
            <a:r>
              <a:rPr lang="en-US" dirty="0" smtClean="0"/>
              <a:t>( Psl.1 no.16 ; Psl.38 – 43 KUHAP ) </a:t>
            </a:r>
            <a:r>
              <a:rPr lang="id-ID" dirty="0" smtClean="0"/>
              <a:t> </a:t>
            </a:r>
          </a:p>
          <a:p>
            <a:pPr marL="990600" lvl="1" indent="-533400" eaLnBrk="1" hangingPunct="1">
              <a:buFontTx/>
              <a:buNone/>
            </a:pPr>
            <a:endParaRPr lang="en-US" dirty="0" smtClean="0"/>
          </a:p>
          <a:p>
            <a:pPr marL="609600" indent="-609600" eaLnBrk="1" hangingPunct="1"/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271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PERKULIAHAN III</vt:lpstr>
      <vt:lpstr>III. ASAS-ASAS HAP</vt:lpstr>
      <vt:lpstr>III.1. Praduga Tak Bersalah</vt:lpstr>
      <vt:lpstr>III.2. Perlakuan Yang Sama di depan Hukum</vt:lpstr>
      <vt:lpstr>III.3. Peradilan Bebas, Sederhana, Cepat dan Biaya Ringan</vt:lpstr>
      <vt:lpstr>III.4.Peradilan Terbuka  Untuk Umum</vt:lpstr>
      <vt:lpstr>III. Ganti Rugi  dan Rehabilitasi</vt:lpstr>
      <vt:lpstr>III.6. Upaya Paksa  berdasar Perintah Tertulis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PERKULIAHAN III</dc:title>
  <dc:creator>HP MINI 210-1014</dc:creator>
  <cp:lastModifiedBy>May</cp:lastModifiedBy>
  <cp:revision>5</cp:revision>
  <dcterms:created xsi:type="dcterms:W3CDTF">2012-02-21T14:41:37Z</dcterms:created>
  <dcterms:modified xsi:type="dcterms:W3CDTF">2015-04-25T04:13:22Z</dcterms:modified>
</cp:coreProperties>
</file>