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1" r:id="rId2"/>
    <p:sldId id="262" r:id="rId3"/>
    <p:sldId id="263" r:id="rId4"/>
    <p:sldId id="264" r:id="rId5"/>
    <p:sldId id="265" r:id="rId6"/>
    <p:sldId id="266" r:id="rId7"/>
    <p:sldId id="267" r:id="rId8"/>
    <p:sldId id="268" r:id="rId9"/>
    <p:sldId id="258" r:id="rId10"/>
    <p:sldId id="259"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3C8FC5-1B50-41DC-A701-8AAEEA172E9D}" type="datetimeFigureOut">
              <a:rPr lang="id-ID" smtClean="0"/>
              <a:pPr/>
              <a:t>25/04/2015</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0BC50D-113B-48B3-9113-C856F533009B}" type="slidenum">
              <a:rPr lang="id-ID" smtClean="0"/>
              <a:pPr/>
              <a:t>‹#›</a:t>
            </a:fld>
            <a:endParaRPr lang="id-ID"/>
          </a:p>
        </p:txBody>
      </p:sp>
    </p:spTree>
    <p:extLst>
      <p:ext uri="{BB962C8B-B14F-4D97-AF65-F5344CB8AC3E}">
        <p14:creationId xmlns:p14="http://schemas.microsoft.com/office/powerpoint/2010/main" val="27086326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390F4-7EFC-48EA-8BFE-A8FFF06358B1}" type="datetimeFigureOut">
              <a:rPr lang="id-ID" smtClean="0"/>
              <a:pPr/>
              <a:t>25/04/2015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BBD392-FA35-41FF-8750-512A08C1FC3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2390F4-7EFC-48EA-8BFE-A8FFF06358B1}" type="datetimeFigureOut">
              <a:rPr lang="id-ID" smtClean="0"/>
              <a:pPr/>
              <a:t>25/04/2015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BD392-FA35-41FF-8750-512A08C1FC3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539750" y="836613"/>
            <a:ext cx="8064500" cy="5472112"/>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id-ID" sz="3600" dirty="0" smtClean="0">
                <a:solidFill>
                  <a:schemeClr val="tx1"/>
                </a:solidFill>
                <a:latin typeface="Arial" pitchFamily="34" charset="0"/>
                <a:cs typeface="Arial" pitchFamily="34" charset="0"/>
              </a:rPr>
              <a:t>KEKUASAAN KEHAKIMAN</a:t>
            </a:r>
            <a:endParaRPr lang="en-US" sz="3600" dirty="0" smtClean="0">
              <a:solidFill>
                <a:schemeClr val="tx1"/>
              </a:solidFill>
              <a:latin typeface="Arial" pitchFamily="34" charset="0"/>
              <a:cs typeface="Arial" pitchFamily="34" charset="0"/>
            </a:endParaRPr>
          </a:p>
        </p:txBody>
      </p:sp>
      <p:sp>
        <p:nvSpPr>
          <p:cNvPr id="3" name="Title 1"/>
          <p:cNvSpPr>
            <a:spLocks noGrp="1"/>
          </p:cNvSpPr>
          <p:nvPr>
            <p:ph type="ctrTitle"/>
          </p:nvPr>
        </p:nvSpPr>
        <p:spPr>
          <a:xfrm>
            <a:off x="642910" y="1500174"/>
            <a:ext cx="7772400" cy="1470025"/>
          </a:xfrm>
        </p:spPr>
        <p:txBody>
          <a:bodyPr/>
          <a:lstStyle/>
          <a:p>
            <a:r>
              <a:rPr lang="id-ID" dirty="0" smtClean="0">
                <a:latin typeface="Arial" pitchFamily="34" charset="0"/>
                <a:cs typeface="Arial" pitchFamily="34" charset="0"/>
              </a:rPr>
              <a:t>PERKULIAHAN V</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476250"/>
            <a:ext cx="8229600" cy="5649913"/>
          </a:xfrm>
        </p:spPr>
        <p:txBody>
          <a:bodyPr/>
          <a:lstStyle/>
          <a:p>
            <a:pPr marL="609600" indent="-609600" eaLnBrk="1" hangingPunct="1"/>
            <a:r>
              <a:rPr lang="en-US" dirty="0" err="1" smtClean="0">
                <a:latin typeface="Arial" pitchFamily="34" charset="0"/>
                <a:cs typeface="Arial" pitchFamily="34" charset="0"/>
              </a:rPr>
              <a:t>Kekuasaan</a:t>
            </a:r>
            <a:r>
              <a:rPr lang="en-US" dirty="0" smtClean="0">
                <a:latin typeface="Arial" pitchFamily="34" charset="0"/>
                <a:cs typeface="Arial" pitchFamily="34" charset="0"/>
              </a:rPr>
              <a:t> </a:t>
            </a:r>
            <a:r>
              <a:rPr lang="en-US" dirty="0" err="1" smtClean="0">
                <a:latin typeface="Arial" pitchFamily="34" charset="0"/>
                <a:cs typeface="Arial" pitchFamily="34" charset="0"/>
              </a:rPr>
              <a:t>kehakiman</a:t>
            </a:r>
            <a:r>
              <a:rPr lang="en-US" dirty="0" smtClean="0">
                <a:latin typeface="Arial" pitchFamily="34" charset="0"/>
                <a:cs typeface="Arial" pitchFamily="34" charset="0"/>
              </a:rPr>
              <a:t> </a:t>
            </a:r>
            <a:r>
              <a:rPr lang="en-US" dirty="0" err="1" smtClean="0">
                <a:latin typeface="Arial" pitchFamily="34" charset="0"/>
                <a:cs typeface="Arial" pitchFamily="34" charset="0"/>
              </a:rPr>
              <a:t>setelah</a:t>
            </a:r>
            <a:r>
              <a:rPr lang="en-US" dirty="0" smtClean="0">
                <a:latin typeface="Arial" pitchFamily="34" charset="0"/>
                <a:cs typeface="Arial" pitchFamily="34" charset="0"/>
              </a:rPr>
              <a:t> </a:t>
            </a:r>
            <a:r>
              <a:rPr lang="en-US" dirty="0" err="1" smtClean="0">
                <a:latin typeface="Arial" pitchFamily="34" charset="0"/>
                <a:cs typeface="Arial" pitchFamily="34" charset="0"/>
              </a:rPr>
              <a:t>orde</a:t>
            </a:r>
            <a:r>
              <a:rPr lang="en-US" dirty="0" smtClean="0">
                <a:latin typeface="Arial" pitchFamily="34" charset="0"/>
                <a:cs typeface="Arial" pitchFamily="34" charset="0"/>
              </a:rPr>
              <a:t> </a:t>
            </a:r>
            <a:r>
              <a:rPr lang="en-US" dirty="0" err="1" smtClean="0">
                <a:latin typeface="Arial" pitchFamily="34" charset="0"/>
                <a:cs typeface="Arial" pitchFamily="34" charset="0"/>
              </a:rPr>
              <a:t>baru</a:t>
            </a:r>
            <a:r>
              <a:rPr lang="en-US" dirty="0" smtClean="0">
                <a:latin typeface="Arial" pitchFamily="34" charset="0"/>
                <a:cs typeface="Arial" pitchFamily="34" charset="0"/>
              </a:rPr>
              <a:t>, </a:t>
            </a:r>
            <a:r>
              <a:rPr lang="en-US" dirty="0" err="1" smtClean="0">
                <a:latin typeface="Arial" pitchFamily="34" charset="0"/>
                <a:cs typeface="Arial" pitchFamily="34" charset="0"/>
              </a:rPr>
              <a:t>menurut</a:t>
            </a:r>
            <a:r>
              <a:rPr lang="en-US" dirty="0" smtClean="0">
                <a:latin typeface="Arial" pitchFamily="34" charset="0"/>
                <a:cs typeface="Arial" pitchFamily="34" charset="0"/>
              </a:rPr>
              <a:t> KUHAP </a:t>
            </a:r>
            <a:r>
              <a:rPr lang="en-US" dirty="0" err="1" smtClean="0">
                <a:latin typeface="Arial" pitchFamily="34" charset="0"/>
                <a:cs typeface="Arial" pitchFamily="34" charset="0"/>
              </a:rPr>
              <a:t>wewenang</a:t>
            </a:r>
            <a:r>
              <a:rPr lang="en-US" dirty="0" smtClean="0">
                <a:latin typeface="Arial" pitchFamily="34" charset="0"/>
                <a:cs typeface="Arial" pitchFamily="34" charset="0"/>
              </a:rPr>
              <a:t> </a:t>
            </a:r>
            <a:r>
              <a:rPr lang="en-US" dirty="0" err="1" smtClean="0">
                <a:latin typeface="Arial" pitchFamily="34" charset="0"/>
                <a:cs typeface="Arial" pitchFamily="34" charset="0"/>
              </a:rPr>
              <a:t>Pra</a:t>
            </a:r>
            <a:r>
              <a:rPr lang="en-US" dirty="0" smtClean="0">
                <a:latin typeface="Arial" pitchFamily="34" charset="0"/>
                <a:cs typeface="Arial" pitchFamily="34" charset="0"/>
              </a:rPr>
              <a:t> </a:t>
            </a:r>
            <a:r>
              <a:rPr lang="en-US" dirty="0" err="1" smtClean="0">
                <a:latin typeface="Arial" pitchFamily="34" charset="0"/>
                <a:cs typeface="Arial" pitchFamily="34" charset="0"/>
              </a:rPr>
              <a:t>Peradilan</a:t>
            </a:r>
            <a:r>
              <a:rPr lang="en-US" dirty="0" smtClean="0">
                <a:latin typeface="Arial" pitchFamily="34" charset="0"/>
                <a:cs typeface="Arial" pitchFamily="34" charset="0"/>
              </a:rPr>
              <a:t> </a:t>
            </a:r>
            <a:r>
              <a:rPr lang="en-US" dirty="0" err="1" smtClean="0">
                <a:latin typeface="Arial" pitchFamily="34" charset="0"/>
                <a:cs typeface="Arial" pitchFamily="34" charset="0"/>
              </a:rPr>
              <a:t>ada</a:t>
            </a:r>
            <a:r>
              <a:rPr lang="en-US" dirty="0" smtClean="0">
                <a:latin typeface="Arial" pitchFamily="34" charset="0"/>
                <a:cs typeface="Arial" pitchFamily="34" charset="0"/>
              </a:rPr>
              <a:t> 2 </a:t>
            </a:r>
            <a:r>
              <a:rPr lang="en-US" dirty="0" err="1" smtClean="0">
                <a:latin typeface="Arial" pitchFamily="34" charset="0"/>
                <a:cs typeface="Arial" pitchFamily="34" charset="0"/>
              </a:rPr>
              <a:t>yaitu</a:t>
            </a:r>
            <a:r>
              <a:rPr lang="en-US" dirty="0" smtClean="0">
                <a:latin typeface="Arial" pitchFamily="34" charset="0"/>
                <a:cs typeface="Arial" pitchFamily="34" charset="0"/>
              </a:rPr>
              <a:t> :</a:t>
            </a:r>
          </a:p>
          <a:p>
            <a:pPr marL="609600" indent="-609600" eaLnBrk="1" hangingPunct="1">
              <a:buFontTx/>
              <a:buAutoNum type="arabicPeriod"/>
            </a:pPr>
            <a:r>
              <a:rPr lang="en-US" dirty="0" err="1" smtClean="0">
                <a:latin typeface="Arial" pitchFamily="34" charset="0"/>
                <a:cs typeface="Arial" pitchFamily="34" charset="0"/>
              </a:rPr>
              <a:t>Sah</a:t>
            </a:r>
            <a:r>
              <a:rPr lang="en-US" dirty="0" smtClean="0">
                <a:latin typeface="Arial" pitchFamily="34" charset="0"/>
                <a:cs typeface="Arial" pitchFamily="34" charset="0"/>
              </a:rPr>
              <a:t> </a:t>
            </a:r>
            <a:r>
              <a:rPr lang="en-US" dirty="0" err="1" smtClean="0">
                <a:latin typeface="Arial" pitchFamily="34" charset="0"/>
                <a:cs typeface="Arial" pitchFamily="34" charset="0"/>
              </a:rPr>
              <a:t>tidaknya</a:t>
            </a:r>
            <a:r>
              <a:rPr lang="en-US" dirty="0" smtClean="0">
                <a:latin typeface="Arial" pitchFamily="34" charset="0"/>
                <a:cs typeface="Arial" pitchFamily="34" charset="0"/>
              </a:rPr>
              <a:t> </a:t>
            </a:r>
            <a:r>
              <a:rPr lang="en-US" dirty="0" err="1" smtClean="0">
                <a:latin typeface="Arial" pitchFamily="34" charset="0"/>
                <a:cs typeface="Arial" pitchFamily="34" charset="0"/>
              </a:rPr>
              <a:t>penagkapan</a:t>
            </a:r>
            <a:r>
              <a:rPr lang="en-US" dirty="0" smtClean="0">
                <a:latin typeface="Arial" pitchFamily="34" charset="0"/>
                <a:cs typeface="Arial" pitchFamily="34" charset="0"/>
              </a:rPr>
              <a:t>, </a:t>
            </a:r>
            <a:r>
              <a:rPr lang="en-US" dirty="0" err="1" smtClean="0">
                <a:latin typeface="Arial" pitchFamily="34" charset="0"/>
                <a:cs typeface="Arial" pitchFamily="34" charset="0"/>
              </a:rPr>
              <a:t>penahanan</a:t>
            </a:r>
            <a:r>
              <a:rPr lang="en-US" dirty="0" smtClean="0">
                <a:latin typeface="Arial" pitchFamily="34" charset="0"/>
                <a:cs typeface="Arial" pitchFamily="34" charset="0"/>
              </a:rPr>
              <a:t> </a:t>
            </a:r>
            <a:r>
              <a:rPr lang="en-US" dirty="0" err="1" smtClean="0">
                <a:latin typeface="Arial" pitchFamily="34" charset="0"/>
                <a:cs typeface="Arial" pitchFamily="34" charset="0"/>
              </a:rPr>
              <a:t>penghentian</a:t>
            </a:r>
            <a:r>
              <a:rPr lang="en-US" dirty="0" smtClean="0">
                <a:latin typeface="Arial" pitchFamily="34" charset="0"/>
                <a:cs typeface="Arial" pitchFamily="34" charset="0"/>
              </a:rPr>
              <a:t> </a:t>
            </a:r>
            <a:r>
              <a:rPr lang="en-US" dirty="0" err="1" smtClean="0">
                <a:latin typeface="Arial" pitchFamily="34" charset="0"/>
                <a:cs typeface="Arial" pitchFamily="34" charset="0"/>
              </a:rPr>
              <a:t>penyidikan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penghentian</a:t>
            </a:r>
            <a:r>
              <a:rPr lang="en-US" dirty="0" smtClean="0">
                <a:latin typeface="Arial" pitchFamily="34" charset="0"/>
                <a:cs typeface="Arial" pitchFamily="34" charset="0"/>
              </a:rPr>
              <a:t> </a:t>
            </a:r>
            <a:r>
              <a:rPr lang="en-US" dirty="0" err="1" smtClean="0">
                <a:latin typeface="Arial" pitchFamily="34" charset="0"/>
                <a:cs typeface="Arial" pitchFamily="34" charset="0"/>
              </a:rPr>
              <a:t>penuntutan</a:t>
            </a:r>
            <a:endParaRPr lang="en-US" dirty="0" smtClean="0">
              <a:latin typeface="Arial" pitchFamily="34" charset="0"/>
              <a:cs typeface="Arial" pitchFamily="34" charset="0"/>
            </a:endParaRPr>
          </a:p>
          <a:p>
            <a:pPr marL="609600" indent="-609600" eaLnBrk="1" hangingPunct="1">
              <a:buFontTx/>
              <a:buAutoNum type="arabicPeriod"/>
            </a:pPr>
            <a:r>
              <a:rPr lang="en-US" dirty="0" err="1" smtClean="0">
                <a:latin typeface="Arial" pitchFamily="34" charset="0"/>
                <a:cs typeface="Arial" pitchFamily="34" charset="0"/>
              </a:rPr>
              <a:t>Ganti</a:t>
            </a:r>
            <a:r>
              <a:rPr lang="en-US" dirty="0" smtClean="0">
                <a:latin typeface="Arial" pitchFamily="34" charset="0"/>
                <a:cs typeface="Arial" pitchFamily="34" charset="0"/>
              </a:rPr>
              <a:t> </a:t>
            </a:r>
            <a:r>
              <a:rPr lang="en-US" dirty="0" err="1" smtClean="0">
                <a:latin typeface="Arial" pitchFamily="34" charset="0"/>
                <a:cs typeface="Arial" pitchFamily="34" charset="0"/>
              </a:rPr>
              <a:t>kerugian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rehabilitasi</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dirty="0" err="1" smtClean="0">
                <a:latin typeface="Arial" pitchFamily="34" charset="0"/>
                <a:cs typeface="Arial" pitchFamily="34" charset="0"/>
              </a:rPr>
              <a:t>seorang</a:t>
            </a:r>
            <a:r>
              <a:rPr lang="en-US" dirty="0" smtClean="0">
                <a:latin typeface="Arial" pitchFamily="34" charset="0"/>
                <a:cs typeface="Arial" pitchFamily="34" charset="0"/>
              </a:rPr>
              <a:t> yang </a:t>
            </a:r>
            <a:r>
              <a:rPr lang="en-US" dirty="0" err="1" smtClean="0">
                <a:latin typeface="Arial" pitchFamily="34" charset="0"/>
                <a:cs typeface="Arial" pitchFamily="34" charset="0"/>
              </a:rPr>
              <a:t>perkara</a:t>
            </a:r>
            <a:r>
              <a:rPr lang="en-US" dirty="0" smtClean="0">
                <a:latin typeface="Arial" pitchFamily="34" charset="0"/>
                <a:cs typeface="Arial" pitchFamily="34" charset="0"/>
              </a:rPr>
              <a:t> </a:t>
            </a:r>
            <a:r>
              <a:rPr lang="en-US" dirty="0" err="1" smtClean="0">
                <a:latin typeface="Arial" pitchFamily="34" charset="0"/>
                <a:cs typeface="Arial" pitchFamily="34" charset="0"/>
              </a:rPr>
              <a:t>pidana</a:t>
            </a:r>
            <a:r>
              <a:rPr lang="en-US" dirty="0" smtClean="0">
                <a:latin typeface="Arial" pitchFamily="34" charset="0"/>
                <a:cs typeface="Arial" pitchFamily="34" charset="0"/>
              </a:rPr>
              <a:t> </a:t>
            </a:r>
            <a:r>
              <a:rPr lang="en-US" dirty="0" err="1" smtClean="0">
                <a:latin typeface="Arial" pitchFamily="34" charset="0"/>
                <a:cs typeface="Arial" pitchFamily="34" charset="0"/>
              </a:rPr>
              <a:t>dihentikan</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tingkat</a:t>
            </a:r>
            <a:r>
              <a:rPr lang="en-US" dirty="0" smtClean="0">
                <a:latin typeface="Arial" pitchFamily="34" charset="0"/>
                <a:cs typeface="Arial" pitchFamily="34" charset="0"/>
              </a:rPr>
              <a:t> </a:t>
            </a:r>
            <a:r>
              <a:rPr lang="en-US" dirty="0" err="1" smtClean="0">
                <a:latin typeface="Arial" pitchFamily="34" charset="0"/>
                <a:cs typeface="Arial" pitchFamily="34" charset="0"/>
              </a:rPr>
              <a:t>penyidikan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penuntutan</a:t>
            </a:r>
            <a:r>
              <a:rPr 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260350"/>
            <a:ext cx="8229600" cy="6121400"/>
          </a:xfrm>
        </p:spPr>
        <p:txBody>
          <a:bodyPr/>
          <a:lstStyle/>
          <a:p>
            <a:pPr algn="ctr" eaLnBrk="1" hangingPunct="1">
              <a:buFontTx/>
              <a:buNone/>
            </a:pPr>
            <a:r>
              <a:rPr lang="en-US" sz="2400" b="1" dirty="0" smtClean="0">
                <a:latin typeface="Arial" pitchFamily="34" charset="0"/>
                <a:cs typeface="Arial" pitchFamily="34" charset="0"/>
              </a:rPr>
              <a:t>KEKUASAAN KEHAKIMAN</a:t>
            </a:r>
          </a:p>
          <a:p>
            <a:pPr algn="ctr" eaLnBrk="1" hangingPunct="1">
              <a:buFontTx/>
              <a:buNone/>
            </a:pPr>
            <a:endParaRPr lang="en-US" sz="1600" b="1" dirty="0" smtClean="0">
              <a:latin typeface="Arial" pitchFamily="34" charset="0"/>
              <a:cs typeface="Arial" pitchFamily="34" charset="0"/>
            </a:endParaRPr>
          </a:p>
          <a:p>
            <a:pPr algn="just" eaLnBrk="1" hangingPunct="1"/>
            <a:r>
              <a:rPr lang="sv-SE" sz="2000" dirty="0" smtClean="0">
                <a:latin typeface="Arial" pitchFamily="34" charset="0"/>
                <a:cs typeface="Arial" pitchFamily="34" charset="0"/>
              </a:rPr>
              <a:t>Indonesia adalah negara hukum dan negara demokratis yang meletakkan hukum berada di atas segala-galanya. Kekuasaan negara harus tunduk kepada hukum. Sebagai negara hukum yang melakukan pemisahan kekuasaan, maka fungsi  pengawas, penjaga dan pengoreksi  supremasi hukum diberikan fungsi dan kewenangannya kepada  Kekuasaan Kehakiman  yang merdeka dari pengaruh penguasa</a:t>
            </a:r>
            <a:r>
              <a:rPr lang="sv-SE" sz="2000" b="1" dirty="0" smtClean="0">
                <a:latin typeface="Arial" pitchFamily="34" charset="0"/>
                <a:cs typeface="Arial" pitchFamily="34" charset="0"/>
              </a:rPr>
              <a:t>.</a:t>
            </a:r>
            <a:r>
              <a:rPr lang="sv-SE" sz="2000" dirty="0" smtClean="0">
                <a:latin typeface="Arial" pitchFamily="34" charset="0"/>
                <a:cs typeface="Arial" pitchFamily="34" charset="0"/>
              </a:rPr>
              <a:t> </a:t>
            </a:r>
          </a:p>
          <a:p>
            <a:pPr algn="just" eaLnBrk="1" hangingPunct="1"/>
            <a:r>
              <a:rPr lang="en-US" sz="2000" dirty="0" err="1" smtClean="0">
                <a:latin typeface="Arial" pitchFamily="34" charset="0"/>
                <a:cs typeface="Arial" pitchFamily="34" charset="0"/>
              </a:rPr>
              <a:t>Menurut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pasal</a:t>
            </a:r>
            <a:r>
              <a:rPr lang="en-US" sz="2000" dirty="0" smtClean="0">
                <a:latin typeface="Arial" pitchFamily="34" charset="0"/>
                <a:cs typeface="Arial" pitchFamily="34" charset="0"/>
              </a:rPr>
              <a:t> 24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pasal</a:t>
            </a:r>
            <a:r>
              <a:rPr lang="en-US" sz="2000" dirty="0" smtClean="0">
                <a:latin typeface="Arial" pitchFamily="34" charset="0"/>
                <a:cs typeface="Arial" pitchFamily="34" charset="0"/>
              </a:rPr>
              <a:t>  25 UUD 1945 : “</a:t>
            </a:r>
            <a:r>
              <a:rPr lang="sv-SE" sz="2000" dirty="0" smtClean="0">
                <a:latin typeface="Arial" pitchFamily="34" charset="0"/>
                <a:cs typeface="Arial" pitchFamily="34" charset="0"/>
              </a:rPr>
              <a:t>Kekuasaan Kehakiman  ialah kekuasaan  yang merdeka artinya terlepas dari pengaruh kekuasaan pemerintah. Berhubung dengan itu harus  diadakan jaminan dalam undang-undang tentang kedudukan para hakim.”</a:t>
            </a:r>
          </a:p>
          <a:p>
            <a:pPr algn="just" eaLnBrk="1" hangingPunct="1"/>
            <a:r>
              <a:rPr lang="sv-SE" sz="2000" dirty="0" smtClean="0">
                <a:latin typeface="Arial" pitchFamily="34" charset="0"/>
                <a:cs typeface="Arial" pitchFamily="34" charset="0"/>
              </a:rPr>
              <a:t>Ketentuan UU No. 14 tahun 1970 merupakan induk dan kerangka umum yang meletakkan  dasar serta asas-asas peradilan serta pedoman bagi lingkungan  peradilan umum, peradilan agama, peradilan militer dan peradilan tata usaha Negara, sedangkan masing-masing peradilan diatur dalam undang-undang tersendiri.  </a:t>
            </a: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260350"/>
            <a:ext cx="8229600" cy="5865813"/>
          </a:xfrm>
        </p:spPr>
        <p:txBody>
          <a:bodyPr/>
          <a:lstStyle/>
          <a:p>
            <a:pPr marL="273050" indent="-273050" algn="ctr" eaLnBrk="1" hangingPunct="1">
              <a:lnSpc>
                <a:spcPct val="80000"/>
              </a:lnSpc>
              <a:buFontTx/>
              <a:buNone/>
              <a:tabLst>
                <a:tab pos="273050" algn="l"/>
              </a:tabLst>
            </a:pPr>
            <a:r>
              <a:rPr lang="en-US" sz="2000" b="1" dirty="0" smtClean="0">
                <a:latin typeface="Arial" pitchFamily="34" charset="0"/>
                <a:cs typeface="Arial" pitchFamily="34" charset="0"/>
              </a:rPr>
              <a:t>KEKUASAAN KEHAKIMAN (</a:t>
            </a:r>
            <a:r>
              <a:rPr lang="en-US" sz="2000" b="1" dirty="0" err="1" smtClean="0">
                <a:latin typeface="Arial" pitchFamily="34" charset="0"/>
                <a:cs typeface="Arial" pitchFamily="34" charset="0"/>
              </a:rPr>
              <a:t>Lanjutan</a:t>
            </a:r>
            <a:r>
              <a:rPr lang="en-US" sz="2000" b="1" dirty="0" smtClean="0">
                <a:latin typeface="Arial" pitchFamily="34" charset="0"/>
                <a:cs typeface="Arial" pitchFamily="34" charset="0"/>
              </a:rPr>
              <a:t>)</a:t>
            </a:r>
          </a:p>
          <a:p>
            <a:pPr marL="273050" indent="-273050" eaLnBrk="1" hangingPunct="1">
              <a:lnSpc>
                <a:spcPct val="80000"/>
              </a:lnSpc>
              <a:buFontTx/>
              <a:buNone/>
              <a:tabLst>
                <a:tab pos="273050" algn="l"/>
              </a:tabLst>
            </a:pPr>
            <a:endParaRPr lang="en-US" sz="2000" dirty="0" smtClean="0">
              <a:latin typeface="Arial" pitchFamily="34" charset="0"/>
              <a:cs typeface="Arial" pitchFamily="34" charset="0"/>
            </a:endParaRPr>
          </a:p>
          <a:p>
            <a:pPr marL="273050" indent="-273050" eaLnBrk="1" hangingPunct="1">
              <a:lnSpc>
                <a:spcPct val="80000"/>
              </a:lnSpc>
              <a:buFontTx/>
              <a:buNone/>
              <a:tabLst>
                <a:tab pos="273050" algn="l"/>
              </a:tabLst>
            </a:pPr>
            <a:r>
              <a:rPr lang="en-US" sz="2000" dirty="0" err="1" smtClean="0">
                <a:latin typeface="Arial" pitchFamily="34" charset="0"/>
                <a:cs typeface="Arial" pitchFamily="34" charset="0"/>
              </a:rPr>
              <a:t>Asas-asas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Kekuasaan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Kehakiman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adalah</a:t>
            </a:r>
            <a:r>
              <a:rPr lang="en-US" sz="2000" dirty="0" smtClean="0">
                <a:latin typeface="Arial" pitchFamily="34" charset="0"/>
                <a:cs typeface="Arial" pitchFamily="34" charset="0"/>
              </a:rPr>
              <a:t> :</a:t>
            </a:r>
          </a:p>
          <a:p>
            <a:pPr marL="273050" indent="-273050" algn="just" eaLnBrk="1" hangingPunct="1">
              <a:lnSpc>
                <a:spcPct val="80000"/>
              </a:lnSpc>
              <a:buFontTx/>
              <a:buAutoNum type="arabicPeriod"/>
              <a:tabLst>
                <a:tab pos="273050" algn="l"/>
              </a:tabLst>
            </a:pPr>
            <a:r>
              <a:rPr lang="sv-SE" sz="2000" b="1" dirty="0" smtClean="0">
                <a:latin typeface="Arial" pitchFamily="34" charset="0"/>
                <a:cs typeface="Arial" pitchFamily="34" charset="0"/>
              </a:rPr>
              <a:t>Bebas dari campur tangan pihak-pihak  di luar Kekuasaan Kehakiman</a:t>
            </a:r>
            <a:r>
              <a:rPr lang="sv-SE" sz="2000" dirty="0" smtClean="0">
                <a:latin typeface="Arial" pitchFamily="34" charset="0"/>
                <a:cs typeface="Arial" pitchFamily="34" charset="0"/>
              </a:rPr>
              <a:t>. Kekuasaan Kehakiman merupakan kekuasaan yang berdiri sendiri dan bebas  dari campur tangan pihak-pihak di luar kekuasaan kehakiman untuk menyelenggarakan peradilan demi terselenggaranya  negara hukum (pasal 1, 4 ayat (3) UU No. 14 tahun 1970, 11 ayat (1) TAP VI/MPR/1973).</a:t>
            </a:r>
          </a:p>
          <a:p>
            <a:pPr marL="273050" indent="-273050" algn="just" eaLnBrk="1" hangingPunct="1">
              <a:lnSpc>
                <a:spcPct val="80000"/>
              </a:lnSpc>
              <a:buFontTx/>
              <a:buAutoNum type="arabicPeriod"/>
              <a:tabLst>
                <a:tab pos="273050" algn="l"/>
              </a:tabLst>
            </a:pPr>
            <a:r>
              <a:rPr lang="sv-SE" sz="2000" b="1" dirty="0" smtClean="0">
                <a:latin typeface="Arial" pitchFamily="34" charset="0"/>
                <a:cs typeface="Arial" pitchFamily="34" charset="0"/>
              </a:rPr>
              <a:t>Badan Peradilan Negara. </a:t>
            </a:r>
            <a:r>
              <a:rPr lang="sv-SE" sz="2000" dirty="0" smtClean="0">
                <a:latin typeface="Arial" pitchFamily="34" charset="0"/>
                <a:cs typeface="Arial" pitchFamily="34" charset="0"/>
              </a:rPr>
              <a:t>Penyelenggaran kekuasan kehakiman diserahkan kepada badan-badan peradilan negara yang ditetapkan dengan undang-undang (vide pasal 3 ayat (1), 2 ayat (1) UU No. 14 tahun 1970). </a:t>
            </a:r>
          </a:p>
          <a:p>
            <a:pPr marL="273050" indent="-273050" algn="just" eaLnBrk="1" hangingPunct="1">
              <a:lnSpc>
                <a:spcPct val="80000"/>
              </a:lnSpc>
              <a:buFontTx/>
              <a:buAutoNum type="arabicPeriod"/>
              <a:tabLst>
                <a:tab pos="273050" algn="l"/>
              </a:tabLst>
            </a:pPr>
            <a:r>
              <a:rPr lang="sv-SE" sz="2000" b="1" dirty="0" smtClean="0">
                <a:latin typeface="Arial" pitchFamily="34" charset="0"/>
                <a:cs typeface="Arial" pitchFamily="34" charset="0"/>
              </a:rPr>
              <a:t>Asas Objketivitas </a:t>
            </a:r>
            <a:r>
              <a:rPr lang="sv-SE" sz="2000" dirty="0" smtClean="0">
                <a:latin typeface="Arial" pitchFamily="34" charset="0"/>
                <a:cs typeface="Arial" pitchFamily="34" charset="0"/>
              </a:rPr>
              <a:t>adalah bahwa  di dalam memeriksa  dan menjatuhkan putusan, hakim harus objektif dan tidak boleh memihak (vide pasal 5 ayat (1) UU No. 14 tahun 1970). Untuk menjamin   asas ini bagi pihak yang diadili dapat mengajukan keberatan yang disertai dengan alasan-alasan terhadap hakim yang akan mengadili perkaranya yang disebut dengan ”hak Ingkar” (vide pasal 28 ayat (1) UU No. 14 tahun 1970). Dalam pasal 374 ayat (1) HIR (pasal 702 ayat (1) R.Bg dan  pasal 34-44 Rv) menyebutkan alasan-alasan dari hak ingkar.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333375"/>
            <a:ext cx="8229600" cy="6191250"/>
          </a:xfrm>
        </p:spPr>
        <p:txBody>
          <a:bodyPr/>
          <a:lstStyle/>
          <a:p>
            <a:pPr algn="ctr" eaLnBrk="1" hangingPunct="1">
              <a:lnSpc>
                <a:spcPct val="80000"/>
              </a:lnSpc>
              <a:buFontTx/>
              <a:buNone/>
              <a:tabLst>
                <a:tab pos="355600" algn="l"/>
              </a:tabLst>
            </a:pPr>
            <a:r>
              <a:rPr lang="en-US" sz="2400" b="1" dirty="0" smtClean="0">
                <a:latin typeface="Arial" pitchFamily="34" charset="0"/>
                <a:cs typeface="Arial" pitchFamily="34" charset="0"/>
              </a:rPr>
              <a:t>LINGKUP PERADILAN</a:t>
            </a:r>
          </a:p>
          <a:p>
            <a:pPr algn="ctr" eaLnBrk="1" hangingPunct="1">
              <a:lnSpc>
                <a:spcPct val="80000"/>
              </a:lnSpc>
              <a:buFontTx/>
              <a:buNone/>
              <a:tabLst>
                <a:tab pos="355600" algn="l"/>
              </a:tabLst>
            </a:pPr>
            <a:endParaRPr lang="en-US" sz="2400" b="1" dirty="0" smtClean="0">
              <a:latin typeface="Arial" pitchFamily="34" charset="0"/>
              <a:cs typeface="Arial" pitchFamily="34" charset="0"/>
            </a:endParaRPr>
          </a:p>
          <a:p>
            <a:pPr algn="just" eaLnBrk="1" hangingPunct="1">
              <a:lnSpc>
                <a:spcPct val="80000"/>
              </a:lnSpc>
              <a:tabLst>
                <a:tab pos="355600" algn="l"/>
              </a:tabLst>
            </a:pPr>
            <a:r>
              <a:rPr lang="sv-SE" sz="2000" dirty="0" smtClean="0">
                <a:latin typeface="Arial" pitchFamily="34" charset="0"/>
                <a:cs typeface="Arial" pitchFamily="34" charset="0"/>
              </a:rPr>
              <a:t>Dikenal  pembagian peradilan menjadi peradilan umum dan peradilan khusus.</a:t>
            </a:r>
          </a:p>
          <a:p>
            <a:pPr algn="just" eaLnBrk="1" hangingPunct="1">
              <a:lnSpc>
                <a:spcPct val="80000"/>
              </a:lnSpc>
              <a:tabLst>
                <a:tab pos="355600" algn="l"/>
              </a:tabLst>
            </a:pPr>
            <a:r>
              <a:rPr lang="sv-SE" sz="2000" dirty="0" smtClean="0">
                <a:latin typeface="Arial" pitchFamily="34" charset="0"/>
                <a:cs typeface="Arial" pitchFamily="34" charset="0"/>
              </a:rPr>
              <a:t>Peradilan umum adalah peradilan bagi rakyat pada umumnya, baik yang menyangkut perkara perdata maupun perkara pidana. Peradilan umum adalah salah satu pelaksana kekuasaan kehakiman bagi rakyat pencari keadilan pada umumnya.</a:t>
            </a:r>
            <a:r>
              <a:rPr lang="en-US" sz="2000" dirty="0" smtClean="0">
                <a:latin typeface="Arial" pitchFamily="34" charset="0"/>
                <a:cs typeface="Arial" pitchFamily="34" charset="0"/>
              </a:rPr>
              <a:t> </a:t>
            </a:r>
            <a:r>
              <a:rPr lang="sv-SE" sz="2000" dirty="0" smtClean="0">
                <a:latin typeface="Arial" pitchFamily="34" charset="0"/>
                <a:cs typeface="Arial" pitchFamily="34" charset="0"/>
              </a:rPr>
              <a:t>Sedangkan peradilan khusus mengadili perkara  atau golongan tertentu.</a:t>
            </a:r>
            <a:r>
              <a:rPr lang="en-US" sz="2000" dirty="0" smtClean="0">
                <a:latin typeface="Arial" pitchFamily="34" charset="0"/>
                <a:cs typeface="Arial" pitchFamily="34" charset="0"/>
              </a:rPr>
              <a:t> </a:t>
            </a:r>
          </a:p>
          <a:p>
            <a:pPr algn="just" eaLnBrk="1" hangingPunct="1">
              <a:lnSpc>
                <a:spcPct val="80000"/>
              </a:lnSpc>
              <a:tabLst>
                <a:tab pos="355600" algn="l"/>
              </a:tabLst>
            </a:pPr>
            <a:r>
              <a:rPr lang="sv-SE" sz="2000" dirty="0" smtClean="0">
                <a:latin typeface="Arial" pitchFamily="34" charset="0"/>
                <a:cs typeface="Arial" pitchFamily="34" charset="0"/>
              </a:rPr>
              <a:t>Pasal 10 menentukan bahwa kekuasan kehakiman  dilakukan oleh pengadilan  dalam  lingkungan peradilan umum dan lingkungan peradilan khusus, yaitu peradilan agama, peradilan militer dan peradilan tata usaha Negara dan tidak menutup kemungkinan adanya spesialisasi  dalam masing-masing lingkungan peradilan, seperti pengadilan niaga, pengadilan HAM. </a:t>
            </a:r>
          </a:p>
          <a:p>
            <a:pPr algn="just" eaLnBrk="1" hangingPunct="1">
              <a:lnSpc>
                <a:spcPct val="80000"/>
              </a:lnSpc>
              <a:tabLst>
                <a:tab pos="355600" algn="l"/>
              </a:tabLst>
            </a:pPr>
            <a:r>
              <a:rPr lang="sv-SE" sz="2000" dirty="0" smtClean="0">
                <a:latin typeface="Arial" pitchFamily="34" charset="0"/>
                <a:cs typeface="Arial" pitchFamily="34" charset="0"/>
              </a:rPr>
              <a:t>Pengadilan niaga, pengadilan HAM, pengadilan anak bukan merupakan peradilan khusus tetapi merupakan spesialisasi dari  peradilan umum.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395288" y="333375"/>
            <a:ext cx="8462992" cy="6264275"/>
          </a:xfrm>
        </p:spPr>
        <p:txBody>
          <a:bodyPr/>
          <a:lstStyle/>
          <a:p>
            <a:pPr algn="ctr" eaLnBrk="1" hangingPunct="1">
              <a:lnSpc>
                <a:spcPct val="80000"/>
              </a:lnSpc>
              <a:buFontTx/>
              <a:buNone/>
              <a:tabLst>
                <a:tab pos="1793875" algn="l"/>
              </a:tabLst>
            </a:pPr>
            <a:r>
              <a:rPr lang="en-US" sz="2400" b="1" dirty="0" smtClean="0">
                <a:latin typeface="Arial" pitchFamily="34" charset="0"/>
                <a:cs typeface="Arial" pitchFamily="34" charset="0"/>
              </a:rPr>
              <a:t>LINGKUP PERADILAN (</a:t>
            </a:r>
            <a:r>
              <a:rPr lang="en-US" sz="2400" b="1" dirty="0" err="1" smtClean="0">
                <a:latin typeface="Arial" pitchFamily="34" charset="0"/>
                <a:cs typeface="Arial" pitchFamily="34" charset="0"/>
              </a:rPr>
              <a:t>Lanjutan</a:t>
            </a:r>
            <a:r>
              <a:rPr lang="en-US" sz="2400" b="1" dirty="0" smtClean="0">
                <a:latin typeface="Arial" pitchFamily="34" charset="0"/>
                <a:cs typeface="Arial" pitchFamily="34" charset="0"/>
              </a:rPr>
              <a:t>)</a:t>
            </a:r>
          </a:p>
          <a:p>
            <a:pPr algn="ctr" eaLnBrk="1" hangingPunct="1">
              <a:lnSpc>
                <a:spcPct val="80000"/>
              </a:lnSpc>
              <a:buFontTx/>
              <a:buNone/>
              <a:tabLst>
                <a:tab pos="1793875" algn="l"/>
              </a:tabLst>
            </a:pPr>
            <a:endParaRPr lang="en-US" sz="2400" b="1" dirty="0" smtClean="0">
              <a:latin typeface="Arial" pitchFamily="34" charset="0"/>
              <a:cs typeface="Arial" pitchFamily="34" charset="0"/>
            </a:endParaRPr>
          </a:p>
          <a:p>
            <a:pPr algn="just" eaLnBrk="1" hangingPunct="1">
              <a:lnSpc>
                <a:spcPct val="80000"/>
              </a:lnSpc>
              <a:tabLst>
                <a:tab pos="1793875" algn="l"/>
              </a:tabLst>
            </a:pPr>
            <a:r>
              <a:rPr lang="sv-SE" sz="2000" dirty="0" smtClean="0">
                <a:latin typeface="Arial" pitchFamily="34" charset="0"/>
                <a:cs typeface="Arial" pitchFamily="34" charset="0"/>
              </a:rPr>
              <a:t>Kekuasaan kehakiman di lingkungan peradilan umum dilaksanakan oleh Pengadilan Negeri sebagai pengadilan tingkat pertama, Pengadilan Tinggi sebagai pengadilan tingkat banding dan  Mahkamah agung sebagai pengadilan negara tertinggi atau puncak pelaksanaan kekuasaan kehakiman (vide pasal 3 ayat (1) UU No. 2 tahun 1986).</a:t>
            </a:r>
          </a:p>
          <a:p>
            <a:pPr algn="just" eaLnBrk="1" hangingPunct="1">
              <a:lnSpc>
                <a:spcPct val="80000"/>
              </a:lnSpc>
              <a:tabLst>
                <a:tab pos="1793875" algn="l"/>
              </a:tabLst>
            </a:pPr>
            <a:r>
              <a:rPr lang="sv-SE" sz="2000" dirty="0" smtClean="0">
                <a:latin typeface="Arial" pitchFamily="34" charset="0"/>
                <a:cs typeface="Arial" pitchFamily="34" charset="0"/>
              </a:rPr>
              <a:t>Pengadilan Negeri berkedudukan di Kotamadya atau di ibukota kabupaten dan daerah hukumnya meliputi wilayah Kotamadya dan Kabupaten. Sedangkan Pengadilan Tinggi berkedudukan di ibukota Propinsi dan daerah hukumnya meliputi wilayah propinsi (pasal 4 UU No. 2 tahun 1986)</a:t>
            </a:r>
          </a:p>
          <a:p>
            <a:pPr algn="just" eaLnBrk="1" hangingPunct="1">
              <a:lnSpc>
                <a:spcPct val="80000"/>
              </a:lnSpc>
              <a:tabLst>
                <a:tab pos="1793875" algn="l"/>
              </a:tabLst>
            </a:pPr>
            <a:r>
              <a:rPr lang="sv-SE" sz="2000" dirty="0" smtClean="0">
                <a:latin typeface="Arial" pitchFamily="34" charset="0"/>
                <a:cs typeface="Arial" pitchFamily="34" charset="0"/>
              </a:rPr>
              <a:t>Pengadilan Tinggi dibagi menjadi 2 golongan, yaitu A dan B.</a:t>
            </a:r>
          </a:p>
          <a:p>
            <a:pPr lvl="1" algn="just" eaLnBrk="1" hangingPunct="1">
              <a:lnSpc>
                <a:spcPct val="80000"/>
              </a:lnSpc>
              <a:tabLst>
                <a:tab pos="1793875" algn="l"/>
              </a:tabLst>
            </a:pPr>
            <a:r>
              <a:rPr lang="sv-SE" sz="2000" b="1" dirty="0" smtClean="0">
                <a:latin typeface="Arial" pitchFamily="34" charset="0"/>
                <a:cs typeface="Arial" pitchFamily="34" charset="0"/>
              </a:rPr>
              <a:t>Golongan A	:</a:t>
            </a:r>
            <a:r>
              <a:rPr lang="sv-SE" sz="2000" dirty="0" smtClean="0">
                <a:latin typeface="Arial" pitchFamily="34" charset="0"/>
                <a:cs typeface="Arial" pitchFamily="34" charset="0"/>
              </a:rPr>
              <a:t> PT Medan, PT Jakarta, PT Bandung, PT Semarang, PT Surabaya, PT Ujung Pandang, PT Yogjakarta, PT Padang, PT Palembang, PT Denpasar, PT Pontianak dan PT Bandar Lampung.</a:t>
            </a:r>
          </a:p>
          <a:p>
            <a:pPr lvl="1" algn="just" eaLnBrk="1" hangingPunct="1">
              <a:lnSpc>
                <a:spcPct val="80000"/>
              </a:lnSpc>
              <a:tabLst>
                <a:tab pos="1793875" algn="l"/>
              </a:tabLst>
            </a:pPr>
            <a:r>
              <a:rPr lang="sv-SE" sz="2000" b="1" dirty="0" smtClean="0">
                <a:latin typeface="Arial" pitchFamily="34" charset="0"/>
                <a:cs typeface="Arial" pitchFamily="34" charset="0"/>
              </a:rPr>
              <a:t>Golongan B	</a:t>
            </a:r>
            <a:r>
              <a:rPr lang="sv-SE" sz="2000" dirty="0" smtClean="0">
                <a:latin typeface="Arial" pitchFamily="34" charset="0"/>
                <a:cs typeface="Arial" pitchFamily="34" charset="0"/>
              </a:rPr>
              <a:t>: PT Banda Aceh, PT Manado, PT Banjarmasin, PT Kupang, PT Palangkaraya, PT Ambon, PT Jayapura, PT Pekanbaru, PT Jambi, PT Bengkulu, PT Samarinda, PT Palu, PT Kendari dan PT. Mataram.</a:t>
            </a:r>
            <a:endParaRPr lang="en-US" sz="2000" dirty="0" smtClean="0">
              <a:latin typeface="Arial" pitchFamily="34" charset="0"/>
              <a:cs typeface="Arial" pitchFamily="34" charset="0"/>
            </a:endParaRPr>
          </a:p>
          <a:p>
            <a:pPr algn="just" eaLnBrk="1" hangingPunct="1">
              <a:lnSpc>
                <a:spcPct val="80000"/>
              </a:lnSpc>
              <a:tabLst>
                <a:tab pos="1793875" algn="l"/>
              </a:tabLst>
            </a:pPr>
            <a:endParaRPr lang="sv-SE" sz="2000" dirty="0" smtClean="0">
              <a:latin typeface="Arial" pitchFamily="34" charset="0"/>
              <a:cs typeface="Arial" pitchFamily="34" charset="0"/>
            </a:endParaRPr>
          </a:p>
          <a:p>
            <a:pPr algn="just" eaLnBrk="1" hangingPunct="1">
              <a:lnSpc>
                <a:spcPct val="80000"/>
              </a:lnSpc>
              <a:tabLst>
                <a:tab pos="1793875" algn="l"/>
              </a:tabLst>
            </a:pP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404813"/>
            <a:ext cx="8229600" cy="5688012"/>
          </a:xfrm>
        </p:spPr>
        <p:txBody>
          <a:bodyPr/>
          <a:lstStyle/>
          <a:p>
            <a:pPr algn="ctr" eaLnBrk="1" hangingPunct="1">
              <a:lnSpc>
                <a:spcPct val="80000"/>
              </a:lnSpc>
              <a:buFontTx/>
              <a:buNone/>
            </a:pPr>
            <a:r>
              <a:rPr lang="en-US" sz="2400" b="1" dirty="0" smtClean="0">
                <a:latin typeface="Arial" pitchFamily="34" charset="0"/>
                <a:cs typeface="Arial" pitchFamily="34" charset="0"/>
              </a:rPr>
              <a:t>LINGKUP PERADILAN (</a:t>
            </a:r>
            <a:r>
              <a:rPr lang="en-US" sz="2400" b="1" dirty="0" err="1" smtClean="0">
                <a:latin typeface="Arial" pitchFamily="34" charset="0"/>
                <a:cs typeface="Arial" pitchFamily="34" charset="0"/>
              </a:rPr>
              <a:t>Lanjutan</a:t>
            </a:r>
            <a:r>
              <a:rPr lang="en-US" sz="2400" b="1" dirty="0" smtClean="0">
                <a:latin typeface="Arial" pitchFamily="34" charset="0"/>
                <a:cs typeface="Arial" pitchFamily="34" charset="0"/>
              </a:rPr>
              <a:t>)</a:t>
            </a:r>
          </a:p>
          <a:p>
            <a:pPr algn="ctr" eaLnBrk="1" hangingPunct="1">
              <a:lnSpc>
                <a:spcPct val="80000"/>
              </a:lnSpc>
              <a:buFontTx/>
              <a:buNone/>
            </a:pPr>
            <a:endParaRPr lang="en-US" sz="2400" b="1" dirty="0" smtClean="0">
              <a:latin typeface="Arial" pitchFamily="34" charset="0"/>
              <a:cs typeface="Arial" pitchFamily="34" charset="0"/>
            </a:endParaRPr>
          </a:p>
          <a:p>
            <a:pPr eaLnBrk="1" hangingPunct="1">
              <a:lnSpc>
                <a:spcPct val="80000"/>
              </a:lnSpc>
            </a:pPr>
            <a:r>
              <a:rPr lang="sv-SE" sz="2000" dirty="0" smtClean="0">
                <a:latin typeface="Arial" pitchFamily="34" charset="0"/>
                <a:cs typeface="Arial" pitchFamily="34" charset="0"/>
              </a:rPr>
              <a:t>Pengadilan Negeri dibagi menjadi 3 kelas :</a:t>
            </a:r>
          </a:p>
          <a:p>
            <a:pPr lvl="1" algn="just" eaLnBrk="1" hangingPunct="1">
              <a:lnSpc>
                <a:spcPct val="80000"/>
              </a:lnSpc>
            </a:pPr>
            <a:r>
              <a:rPr lang="sv-SE" sz="2000" b="1" dirty="0" smtClean="0">
                <a:latin typeface="Arial" pitchFamily="34" charset="0"/>
                <a:cs typeface="Arial" pitchFamily="34" charset="0"/>
              </a:rPr>
              <a:t>Kelas IA</a:t>
            </a:r>
            <a:r>
              <a:rPr lang="sv-SE" sz="2000" dirty="0" smtClean="0">
                <a:latin typeface="Arial" pitchFamily="34" charset="0"/>
                <a:cs typeface="Arial" pitchFamily="34" charset="0"/>
              </a:rPr>
              <a:t>	:  setahun memeriksa lebih dari 600 perkara perdata (termasuk permohonan) dan lebih dari 2000 perkara pidana (termasuk perkara cepat) dan jumlah pendudukan dalam daerah hukum mencapai 0,5 juta.</a:t>
            </a:r>
          </a:p>
          <a:p>
            <a:pPr lvl="1" algn="just" eaLnBrk="1" hangingPunct="1">
              <a:lnSpc>
                <a:spcPct val="80000"/>
              </a:lnSpc>
            </a:pPr>
            <a:r>
              <a:rPr lang="sv-SE" sz="2000" b="1" dirty="0" smtClean="0">
                <a:latin typeface="Arial" pitchFamily="34" charset="0"/>
                <a:cs typeface="Arial" pitchFamily="34" charset="0"/>
              </a:rPr>
              <a:t>Kelas IB</a:t>
            </a:r>
            <a:r>
              <a:rPr lang="sv-SE" sz="2000" dirty="0" smtClean="0">
                <a:latin typeface="Arial" pitchFamily="34" charset="0"/>
                <a:cs typeface="Arial" pitchFamily="34" charset="0"/>
              </a:rPr>
              <a:t>	: setahun memeriksa kurang dari 600 perkara perdata (termasuk permohonan) dan minimal  150 perkara dan perkara  pidana (termasuk perkara cepat) 2000 perkara dan minimal 1000 perkara dengan jumlah pendudukan dalam daerah hukumnya kurang dari 0,5 juta tetapi lebih dari 0,25 juta.</a:t>
            </a:r>
          </a:p>
          <a:p>
            <a:pPr lvl="1" algn="just" eaLnBrk="1" hangingPunct="1">
              <a:lnSpc>
                <a:spcPct val="80000"/>
              </a:lnSpc>
            </a:pPr>
            <a:r>
              <a:rPr lang="sv-SE" sz="2000" b="1" dirty="0" smtClean="0">
                <a:latin typeface="Arial" pitchFamily="34" charset="0"/>
                <a:cs typeface="Arial" pitchFamily="34" charset="0"/>
              </a:rPr>
              <a:t>Kelas IIA</a:t>
            </a:r>
            <a:r>
              <a:rPr lang="sv-SE" sz="2000" dirty="0" smtClean="0">
                <a:latin typeface="Arial" pitchFamily="34" charset="0"/>
                <a:cs typeface="Arial" pitchFamily="34" charset="0"/>
              </a:rPr>
              <a:t>	: setahunnya memeriksa  kurang  dari 150 perkara perdata dan perkara pidana (termasuk perkara cepat) kurang dari 1000 perkara, serta jumlah pendudukanya kurang dari 0,25 juta .</a:t>
            </a:r>
          </a:p>
          <a:p>
            <a:pPr eaLnBrk="1" hangingPunct="1">
              <a:lnSpc>
                <a:spcPct val="80000"/>
              </a:lnSpc>
              <a:buFontTx/>
              <a:buNone/>
            </a:pP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33375"/>
            <a:ext cx="8229600" cy="6191250"/>
          </a:xfrm>
        </p:spPr>
        <p:txBody>
          <a:bodyPr/>
          <a:lstStyle/>
          <a:p>
            <a:pPr marL="273050" indent="-273050" algn="ctr" eaLnBrk="1" hangingPunct="1">
              <a:lnSpc>
                <a:spcPct val="80000"/>
              </a:lnSpc>
              <a:buFontTx/>
              <a:buNone/>
              <a:tabLst>
                <a:tab pos="273050" algn="l"/>
                <a:tab pos="534988" algn="l"/>
              </a:tabLst>
            </a:pPr>
            <a:r>
              <a:rPr lang="sv-SE" sz="2000" b="1" dirty="0" smtClean="0">
                <a:latin typeface="Arial" pitchFamily="34" charset="0"/>
                <a:cs typeface="Arial" pitchFamily="34" charset="0"/>
              </a:rPr>
              <a:t>TUGAS HAKIM DALAM  LINGKUP PERADILAN UMUM</a:t>
            </a:r>
          </a:p>
          <a:p>
            <a:pPr marL="273050" indent="-273050" eaLnBrk="1" hangingPunct="1">
              <a:lnSpc>
                <a:spcPct val="80000"/>
              </a:lnSpc>
              <a:buFontTx/>
              <a:buNone/>
              <a:tabLst>
                <a:tab pos="273050" algn="l"/>
                <a:tab pos="534988" algn="l"/>
              </a:tabLst>
            </a:pPr>
            <a:endParaRPr lang="sv-SE" sz="2000" dirty="0" smtClean="0">
              <a:latin typeface="Arial" pitchFamily="34" charset="0"/>
              <a:cs typeface="Arial" pitchFamily="34" charset="0"/>
            </a:endParaRPr>
          </a:p>
          <a:p>
            <a:pPr marL="273050" indent="-273050" algn="just" eaLnBrk="1" hangingPunct="1">
              <a:lnSpc>
                <a:spcPct val="80000"/>
              </a:lnSpc>
              <a:tabLst>
                <a:tab pos="273050" algn="l"/>
                <a:tab pos="534988" algn="l"/>
              </a:tabLst>
            </a:pPr>
            <a:r>
              <a:rPr lang="sv-SE" sz="1800" dirty="0" smtClean="0">
                <a:latin typeface="Arial" pitchFamily="34" charset="0"/>
                <a:cs typeface="Arial" pitchFamily="34" charset="0"/>
              </a:rPr>
              <a:t>Hakim diangkat dan diberhentikan oleh Kepala Negara (vide pasal 31 UU No. 14 tahun 1970). hakim  adalah pejabat  yang menjadi pelaksana tugas kekuasaan kehakiman (vide pasal 12 UU No. 2 tahun 1986).</a:t>
            </a:r>
          </a:p>
          <a:p>
            <a:pPr marL="273050" indent="-273050" algn="just" eaLnBrk="1" hangingPunct="1">
              <a:lnSpc>
                <a:spcPct val="80000"/>
              </a:lnSpc>
              <a:tabLst>
                <a:tab pos="273050" algn="l"/>
                <a:tab pos="534988" algn="l"/>
              </a:tabLst>
            </a:pPr>
            <a:r>
              <a:rPr lang="sv-SE" sz="1800" dirty="0" smtClean="0">
                <a:latin typeface="Arial" pitchFamily="34" charset="0"/>
                <a:cs typeface="Arial" pitchFamily="34" charset="0"/>
              </a:rPr>
              <a:t>Hakim adalah seorang sarjana  hukum  dan dianggap tahu tentang hukumnya  (</a:t>
            </a:r>
            <a:r>
              <a:rPr lang="sv-SE" sz="1800" i="1" dirty="0" smtClean="0">
                <a:latin typeface="Arial" pitchFamily="34" charset="0"/>
                <a:cs typeface="Arial" pitchFamily="34" charset="0"/>
              </a:rPr>
              <a:t>ius curia novit</a:t>
            </a:r>
            <a:r>
              <a:rPr lang="sv-SE" sz="1800" dirty="0" smtClean="0">
                <a:latin typeface="Arial" pitchFamily="34" charset="0"/>
                <a:cs typeface="Arial" pitchFamily="34" charset="0"/>
              </a:rPr>
              <a:t>). Dalam lingkungan peradilan umum, hakim dapat dibagi2, yaitu hakim pengadilan negeri dan hakim pengadilan tinggi.</a:t>
            </a:r>
          </a:p>
          <a:p>
            <a:pPr marL="273050" indent="-273050" algn="just" eaLnBrk="1" hangingPunct="1">
              <a:lnSpc>
                <a:spcPct val="80000"/>
              </a:lnSpc>
              <a:tabLst>
                <a:tab pos="273050" algn="l"/>
                <a:tab pos="534988" algn="l"/>
              </a:tabLst>
            </a:pPr>
            <a:r>
              <a:rPr lang="sv-SE" sz="1800" dirty="0" smtClean="0">
                <a:latin typeface="Arial" pitchFamily="34" charset="0"/>
                <a:cs typeface="Arial" pitchFamily="34" charset="0"/>
              </a:rPr>
              <a:t>Di dalam  UU no. 14 tahun 1970, tugas hakim diatur dalam pasal 2 ayat (1), 5 ayat (1) dan (2), pasal 14 dan pasal 27, yaitu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1. menerima, memeriksa dan mengadili serta menyelesaikan setiap perkara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yang diajukan kepadanya.</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2. mengadili menurut hukum dengan tidak membeda-bedakan orang.</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3. membantu para pencari keadilan  dan berusaha sekeras-kerasnya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mengatasi segala  hambatan dan rintangan untuk tercapainya  peradilan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yang sederhana, cepat dan biaya ringan.</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4. dalam mengadili perkara, hakim tidak boleh menolak memeriksa dan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mengadili setiap perkara  yang diajukan  dengan dalih bahwa hukum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tidak atau kurang jelas, melainkan wajib untuk memeriksa  dan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mengadilinya.</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5. sebagai penegak keadilan, hakim wajib menggali, mengikuti dan </a:t>
            </a:r>
          </a:p>
          <a:p>
            <a:pPr marL="273050" indent="-273050" algn="just" eaLnBrk="1" hangingPunct="1">
              <a:lnSpc>
                <a:spcPct val="80000"/>
              </a:lnSpc>
              <a:buFontTx/>
              <a:buNone/>
              <a:tabLst>
                <a:tab pos="273050" algn="l"/>
                <a:tab pos="534988" algn="l"/>
              </a:tabLst>
            </a:pPr>
            <a:r>
              <a:rPr lang="sv-SE" sz="1800" dirty="0" smtClean="0">
                <a:latin typeface="Arial" pitchFamily="34" charset="0"/>
                <a:cs typeface="Arial" pitchFamily="34" charset="0"/>
              </a:rPr>
              <a:t>		memahami nilai-nilai hukum yang hidup di dalam masyarakat.</a:t>
            </a:r>
            <a:endParaRPr lang="en-US"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11188" y="549275"/>
            <a:ext cx="8229600" cy="5759450"/>
          </a:xfrm>
        </p:spPr>
        <p:txBody>
          <a:bodyPr/>
          <a:lstStyle/>
          <a:p>
            <a:pPr marL="609600" indent="-609600" algn="ctr" eaLnBrk="1" hangingPunct="1">
              <a:buFontTx/>
              <a:buNone/>
              <a:tabLst>
                <a:tab pos="365125" algn="l"/>
              </a:tabLst>
            </a:pPr>
            <a:r>
              <a:rPr lang="en-US" sz="2400" b="1" dirty="0" smtClean="0">
                <a:latin typeface="Arial" pitchFamily="34" charset="0"/>
                <a:cs typeface="Arial" pitchFamily="34" charset="0"/>
              </a:rPr>
              <a:t>PEJABAT PADA PENGADILAN</a:t>
            </a:r>
          </a:p>
          <a:p>
            <a:pPr marL="609600" indent="-609600" algn="ctr" eaLnBrk="1" hangingPunct="1">
              <a:buFontTx/>
              <a:buNone/>
              <a:tabLst>
                <a:tab pos="365125" algn="l"/>
              </a:tabLst>
            </a:pPr>
            <a:endParaRPr lang="en-US" sz="1800" b="1" dirty="0" smtClean="0">
              <a:latin typeface="Arial" pitchFamily="34" charset="0"/>
              <a:cs typeface="Arial" pitchFamily="34" charset="0"/>
            </a:endParaRPr>
          </a:p>
          <a:p>
            <a:pPr marL="609600" indent="-609600" algn="just" eaLnBrk="1" hangingPunct="1">
              <a:buFontTx/>
              <a:buAutoNum type="arabicPeriod"/>
              <a:tabLst>
                <a:tab pos="365125" algn="l"/>
              </a:tabLst>
            </a:pPr>
            <a:r>
              <a:rPr lang="en-US" sz="2000" b="1" dirty="0" err="1" smtClean="0">
                <a:latin typeface="Arial" pitchFamily="34" charset="0"/>
                <a:cs typeface="Arial" pitchFamily="34" charset="0"/>
              </a:rPr>
              <a:t>Ketua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Pengadilan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Wakil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Ketua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Pengadilan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adalah</a:t>
            </a:r>
            <a:r>
              <a:rPr lang="en-US" sz="2000" dirty="0" smtClean="0">
                <a:latin typeface="Arial" pitchFamily="34" charset="0"/>
                <a:cs typeface="Arial" pitchFamily="34" charset="0"/>
              </a:rPr>
              <a:t> </a:t>
            </a:r>
            <a:r>
              <a:rPr lang="sv-SE" sz="2000" dirty="0" smtClean="0">
                <a:latin typeface="Arial" pitchFamily="34" charset="0"/>
                <a:cs typeface="Arial" pitchFamily="34" charset="0"/>
              </a:rPr>
              <a:t>hakim pengadilan yang diberi atai diserahi jabatan tersebut</a:t>
            </a:r>
            <a:r>
              <a:rPr lang="en-US" sz="2000" dirty="0" smtClean="0">
                <a:latin typeface="Arial" pitchFamily="34" charset="0"/>
                <a:cs typeface="Arial" pitchFamily="34" charset="0"/>
              </a:rPr>
              <a:t> </a:t>
            </a:r>
          </a:p>
          <a:p>
            <a:pPr marL="609600" indent="-609600" algn="just" eaLnBrk="1" hangingPunct="1">
              <a:buFontTx/>
              <a:buAutoNum type="arabicPeriod"/>
              <a:tabLst>
                <a:tab pos="365125" algn="l"/>
              </a:tabLst>
            </a:pPr>
            <a:r>
              <a:rPr lang="en-US" sz="2000" b="1" dirty="0" err="1" smtClean="0">
                <a:latin typeface="Arial" pitchFamily="34" charset="0"/>
                <a:cs typeface="Arial" pitchFamily="34" charset="0"/>
              </a:rPr>
              <a:t>Kepaniteraan</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terdiri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dari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Panitera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Kepala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Wakil</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Panitera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Kepala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Panitera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Muda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Panitera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Pengganti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Panitera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adalah</a:t>
            </a:r>
            <a:r>
              <a:rPr lang="en-US" sz="2000" dirty="0" smtClean="0">
                <a:latin typeface="Arial" pitchFamily="34" charset="0"/>
                <a:cs typeface="Arial" pitchFamily="34" charset="0"/>
              </a:rPr>
              <a:t> </a:t>
            </a:r>
            <a:r>
              <a:rPr lang="sv-SE" sz="2000" dirty="0" smtClean="0">
                <a:latin typeface="Arial" pitchFamily="34" charset="0"/>
                <a:cs typeface="Arial" pitchFamily="34" charset="0"/>
              </a:rPr>
              <a:t>pejabat yang perkara serta mengikuti semua sidang  serta musyawarah pengadilan dengan mencatat dengan teliti semua hal yang dibicarakan dan terjadi serta relevan di persidangan </a:t>
            </a:r>
            <a:endParaRPr lang="en-US" sz="2000" dirty="0" smtClean="0">
              <a:latin typeface="Arial" pitchFamily="34" charset="0"/>
              <a:cs typeface="Arial" pitchFamily="34" charset="0"/>
            </a:endParaRPr>
          </a:p>
          <a:p>
            <a:pPr marL="609600" indent="-609600" algn="just" eaLnBrk="1" hangingPunct="1">
              <a:buFontTx/>
              <a:buAutoNum type="arabicPeriod"/>
              <a:tabLst>
                <a:tab pos="365125" algn="l"/>
              </a:tabLst>
            </a:pPr>
            <a:r>
              <a:rPr lang="en-US" sz="2000" b="1" dirty="0" err="1" smtClean="0">
                <a:latin typeface="Arial" pitchFamily="34" charset="0"/>
                <a:cs typeface="Arial" pitchFamily="34" charset="0"/>
              </a:rPr>
              <a:t>Sekretaris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Wakil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Sekretaris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adalah</a:t>
            </a:r>
            <a:r>
              <a:rPr lang="en-US" sz="2000" dirty="0" smtClean="0">
                <a:latin typeface="Arial" pitchFamily="34" charset="0"/>
                <a:cs typeface="Arial" pitchFamily="34" charset="0"/>
              </a:rPr>
              <a:t> </a:t>
            </a:r>
            <a:r>
              <a:rPr lang="sv-SE" sz="2000" dirty="0" smtClean="0">
                <a:latin typeface="Arial" pitchFamily="34" charset="0"/>
                <a:cs typeface="Arial" pitchFamily="34" charset="0"/>
              </a:rPr>
              <a:t>pejabat pengadilan yang bertugas  menyelenggarakan administrasi  umum pengadilan </a:t>
            </a:r>
            <a:endParaRPr lang="en-US" sz="2000" dirty="0" smtClean="0">
              <a:latin typeface="Arial" pitchFamily="34" charset="0"/>
              <a:cs typeface="Arial" pitchFamily="34" charset="0"/>
            </a:endParaRPr>
          </a:p>
          <a:p>
            <a:pPr marL="609600" indent="-609600" algn="just" eaLnBrk="1" hangingPunct="1">
              <a:buFontTx/>
              <a:buAutoNum type="arabicPeriod"/>
              <a:tabLst>
                <a:tab pos="365125" algn="l"/>
              </a:tabLst>
            </a:pPr>
            <a:r>
              <a:rPr lang="en-US" sz="2000" b="1" dirty="0" err="1" smtClean="0">
                <a:latin typeface="Arial" pitchFamily="34" charset="0"/>
                <a:cs typeface="Arial" pitchFamily="34" charset="0"/>
              </a:rPr>
              <a:t>Jurusita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Jurusita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Pengganti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adalah</a:t>
            </a:r>
            <a:r>
              <a:rPr lang="en-US" sz="2000" dirty="0" smtClean="0">
                <a:latin typeface="Arial" pitchFamily="34" charset="0"/>
                <a:cs typeface="Arial" pitchFamily="34" charset="0"/>
              </a:rPr>
              <a:t> </a:t>
            </a:r>
            <a:r>
              <a:rPr lang="sv-SE" sz="2000" dirty="0" smtClean="0">
                <a:latin typeface="Arial" pitchFamily="34" charset="0"/>
                <a:cs typeface="Arial" pitchFamily="34" charset="0"/>
              </a:rPr>
              <a:t>pejabat pengadilan yang bertugas melaksanakan putusan/ perintah hakim pengadilan yang telah memeriksa  suatu perkara, disamping juga bertugas sebagai pemanggil orang-orang yang harus datang di pengadilan untuk keperluan pemeriksaan suatu perkara</a:t>
            </a:r>
            <a:r>
              <a:rPr lang="en-US" sz="16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457200" y="549275"/>
            <a:ext cx="8229600" cy="5576888"/>
          </a:xfrm>
        </p:spPr>
        <p:txBody>
          <a:bodyPr/>
          <a:lstStyle/>
          <a:p>
            <a:pPr eaLnBrk="1" hangingPunct="1"/>
            <a:r>
              <a:rPr lang="en-US" sz="2800" dirty="0" err="1" smtClean="0">
                <a:latin typeface="Arial" pitchFamily="34" charset="0"/>
                <a:cs typeface="Arial" pitchFamily="34" charset="0"/>
              </a:rPr>
              <a:t>Kekuasaan</a:t>
            </a:r>
            <a:r>
              <a:rPr lang="en-US" sz="2800" dirty="0" smtClean="0">
                <a:latin typeface="Arial" pitchFamily="34" charset="0"/>
                <a:cs typeface="Arial" pitchFamily="34" charset="0"/>
              </a:rPr>
              <a:t> hakim yang </a:t>
            </a:r>
            <a:r>
              <a:rPr lang="en-US" sz="2800" dirty="0" err="1" smtClean="0">
                <a:latin typeface="Arial" pitchFamily="34" charset="0"/>
                <a:cs typeface="Arial" pitchFamily="34" charset="0"/>
              </a:rPr>
              <a:t>merdeka</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bebas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tidak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memihak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telah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menjadi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ketentuan</a:t>
            </a:r>
            <a:r>
              <a:rPr lang="en-US" sz="2800" dirty="0" smtClean="0">
                <a:latin typeface="Arial" pitchFamily="34" charset="0"/>
                <a:cs typeface="Arial" pitchFamily="34" charset="0"/>
              </a:rPr>
              <a:t> universal</a:t>
            </a:r>
          </a:p>
          <a:p>
            <a:pPr eaLnBrk="1" hangingPunct="1"/>
            <a:r>
              <a:rPr lang="en-US" sz="2800" dirty="0" err="1" smtClean="0">
                <a:latin typeface="Arial" pitchFamily="34" charset="0"/>
                <a:cs typeface="Arial" pitchFamily="34" charset="0"/>
              </a:rPr>
              <a:t>Kekuasaan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mengadili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ada</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cara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kompetensi</a:t>
            </a:r>
            <a:r>
              <a:rPr lang="en-US" sz="2800" dirty="0" smtClean="0">
                <a:latin typeface="Arial" pitchFamily="34" charset="0"/>
                <a:cs typeface="Arial" pitchFamily="34" charset="0"/>
              </a:rPr>
              <a:t>) :</a:t>
            </a:r>
          </a:p>
          <a:p>
            <a:pPr eaLnBrk="1" hangingPunct="1">
              <a:buFontTx/>
              <a:buNone/>
            </a:pPr>
            <a:r>
              <a:rPr lang="en-US" sz="2800" dirty="0" smtClean="0">
                <a:latin typeface="Arial" pitchFamily="34" charset="0"/>
                <a:cs typeface="Arial" pitchFamily="34" charset="0"/>
              </a:rPr>
              <a:t>1. </a:t>
            </a:r>
            <a:r>
              <a:rPr lang="en-US" sz="2800" dirty="0" err="1" smtClean="0">
                <a:latin typeface="Arial" pitchFamily="34" charset="0"/>
                <a:cs typeface="Arial" pitchFamily="34" charset="0"/>
              </a:rPr>
              <a:t>Kompetensi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Mutlak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yaitu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berdasarkan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peraturan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hukum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mengenai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kekuasaan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mengadili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kepada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suatu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macam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pengadilan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contoh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pengadilan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negeri</a:t>
            </a:r>
            <a:r>
              <a:rPr lang="en-US" sz="2800" dirty="0" smtClean="0">
                <a:latin typeface="Arial" pitchFamily="34" charset="0"/>
                <a:cs typeface="Arial" pitchFamily="34" charset="0"/>
              </a:rPr>
              <a:t>)</a:t>
            </a:r>
          </a:p>
          <a:p>
            <a:pPr eaLnBrk="1" hangingPunct="1">
              <a:buFontTx/>
              <a:buNone/>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Kompetensi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Relatif</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yaitu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berdasarkan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peraturan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mengenai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pembagian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kekuasaan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mengadili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diantara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satu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macam</a:t>
            </a:r>
            <a:r>
              <a:rPr lang="en-US" sz="28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909</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PERKULIAHAN 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MINI 210-1014</dc:creator>
  <cp:lastModifiedBy>May</cp:lastModifiedBy>
  <cp:revision>6</cp:revision>
  <dcterms:created xsi:type="dcterms:W3CDTF">2012-03-01T23:55:12Z</dcterms:created>
  <dcterms:modified xsi:type="dcterms:W3CDTF">2015-04-25T04:13:59Z</dcterms:modified>
</cp:coreProperties>
</file>