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5023-33DE-4FC9-85E2-D0E98B57C76A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E987-8D01-4896-A8FC-44D80E9C7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5023-33DE-4FC9-85E2-D0E98B57C76A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E987-8D01-4896-A8FC-44D80E9C7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5023-33DE-4FC9-85E2-D0E98B57C76A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E987-8D01-4896-A8FC-44D80E9C7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5023-33DE-4FC9-85E2-D0E98B57C76A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E987-8D01-4896-A8FC-44D80E9C7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5023-33DE-4FC9-85E2-D0E98B57C76A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E987-8D01-4896-A8FC-44D80E9C7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5023-33DE-4FC9-85E2-D0E98B57C76A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E987-8D01-4896-A8FC-44D80E9C7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5023-33DE-4FC9-85E2-D0E98B57C76A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E987-8D01-4896-A8FC-44D80E9C7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5023-33DE-4FC9-85E2-D0E98B57C76A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E987-8D01-4896-A8FC-44D80E9C7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5023-33DE-4FC9-85E2-D0E98B57C76A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E987-8D01-4896-A8FC-44D80E9C7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5023-33DE-4FC9-85E2-D0E98B57C76A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E987-8D01-4896-A8FC-44D80E9C7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5023-33DE-4FC9-85E2-D0E98B57C76A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E987-8D01-4896-A8FC-44D80E9C7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F5023-33DE-4FC9-85E2-D0E98B57C76A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DE987-8D01-4896-A8FC-44D80E9C7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PERKULIAHAN VI 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II.c.1. Wewenang Penyidik</a:t>
            </a:r>
            <a:br>
              <a:rPr lang="en-US" sz="4000" smtClean="0"/>
            </a:br>
            <a:r>
              <a:rPr lang="en-US" sz="4000" smtClean="0"/>
              <a:t>Polri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Menerima laporan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Melakukan pertama di TKP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Menyuruh berhenti orang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Penangkapan, penahanan, penggeledahan, dan penyitaan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Pemeriksaan surat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Mengambil sidik jari / memotret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Memanggil dan memeriksa Tsk, Saksi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Mendatangkan ahli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Menghentikan penyidikan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Tindakan lain yang bert.jawab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II.c.2. Wewenang Penyidik</a:t>
            </a:r>
            <a:br>
              <a:rPr lang="en-US" sz="4000" smtClean="0"/>
            </a:br>
            <a:r>
              <a:rPr lang="en-US" sz="4000" smtClean="0"/>
              <a:t>PPNS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Wewenang khusus yang diberikan UU (Pajak, Bea Cukai, Imigrasi, Kehutanan, Bapepam, Perikanan)</a:t>
            </a:r>
          </a:p>
          <a:p>
            <a:pPr eaLnBrk="1" hangingPunct="1"/>
            <a:r>
              <a:rPr lang="en-US" smtClean="0"/>
              <a:t>Contoh : Psl. 101 (3) UU Perikanan :</a:t>
            </a:r>
          </a:p>
          <a:p>
            <a:pPr lvl="1" eaLnBrk="1" hangingPunct="1"/>
            <a:r>
              <a:rPr lang="en-US" smtClean="0"/>
              <a:t>Menahan orang</a:t>
            </a:r>
          </a:p>
          <a:p>
            <a:pPr lvl="1" eaLnBrk="1" hangingPunct="1"/>
            <a:r>
              <a:rPr lang="en-US" smtClean="0"/>
              <a:t>Menyita kapal</a:t>
            </a:r>
          </a:p>
          <a:p>
            <a:pPr lvl="1" eaLnBrk="1" hangingPunct="1"/>
            <a:r>
              <a:rPr lang="en-US" smtClean="0"/>
              <a:t>Membebaskan kapal / orang dg uang jaminan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II.c.3. Hubungan Antar </a:t>
            </a:r>
            <a:br>
              <a:rPr lang="en-US" sz="4000" smtClean="0"/>
            </a:br>
            <a:r>
              <a:rPr lang="en-US" sz="4000" smtClean="0"/>
              <a:t>Penegak Hukum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sz="2800" smtClean="0"/>
              <a:t>Penyidik Polri dengan PPNS :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lphaLcPeriod"/>
            </a:pPr>
            <a:r>
              <a:rPr lang="en-US" sz="2400" smtClean="0"/>
              <a:t>PenPol Korwas PPNS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lphaLcPeriod"/>
            </a:pPr>
            <a:r>
              <a:rPr lang="en-US" sz="2400" smtClean="0"/>
              <a:t>PenPol beri bantuan dan petunjuk PPNS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lphaLcPeriod"/>
            </a:pPr>
            <a:r>
              <a:rPr lang="en-US" sz="2400" smtClean="0"/>
              <a:t>PPNS melaporkan tindak pidana kpd Penpol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lphaLcPeriod"/>
            </a:pPr>
            <a:r>
              <a:rPr lang="en-US" sz="2400" smtClean="0"/>
              <a:t>SP-3 PPNS dilaporkan kpd PenPol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smtClean="0"/>
              <a:t>Penyidik dengan Penuntut Umum :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lphaLcPeriod"/>
            </a:pPr>
            <a:r>
              <a:rPr lang="en-US" sz="2400" smtClean="0"/>
              <a:t>Penyidik serahkan Berkas kpd PU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lphaLcPeriod"/>
            </a:pPr>
            <a:r>
              <a:rPr lang="en-US" sz="2400" smtClean="0"/>
              <a:t>PU berikan perpanjangan penahanan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lphaLcPeriod"/>
            </a:pPr>
            <a:r>
              <a:rPr lang="en-US" sz="2400" smtClean="0"/>
              <a:t>PU beri petunjuk kpd Penyidik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lphaLcPeriod"/>
            </a:pPr>
            <a:r>
              <a:rPr lang="en-US" sz="2400" smtClean="0"/>
              <a:t>SPDP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lphaLcPeriod"/>
            </a:pPr>
            <a:r>
              <a:rPr lang="en-US" sz="2400" smtClean="0"/>
              <a:t>SP-3 diberitahukan kpd PU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lphaLcPeriod"/>
            </a:pPr>
            <a:r>
              <a:rPr lang="en-US" sz="2400" smtClean="0"/>
              <a:t>PU berikan turunan pelimpahan + dakwaan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III. PRA PENUNTUTAN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lphaLcPeriod"/>
            </a:pPr>
            <a:r>
              <a:rPr lang="en-US" smtClean="0"/>
              <a:t>Pengertian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mtClean="0"/>
              <a:t>Tata Cara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III.a. Pengertian Pra Penuntutan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Wewenang PU meneliti berkas perkara yang diterima dari penyidik, dan memberikan petunjuk  dalam hal berkas perkara belum lengkap.</a:t>
            </a:r>
          </a:p>
          <a:p>
            <a:pPr eaLnBrk="1" hangingPunct="1"/>
            <a:r>
              <a:rPr lang="en-US" smtClean="0"/>
              <a:t>Hubungan hukum secara horizontal dlm rangka sistem peradilan pidana terpadu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III.b. Tata Cara </a:t>
            </a:r>
            <a:br>
              <a:rPr lang="en-US" sz="4000" smtClean="0"/>
            </a:br>
            <a:r>
              <a:rPr lang="en-US" sz="4000" smtClean="0"/>
              <a:t>Pra Penuntutan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Penyidik serahkan berkas kpd PU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PU meneliti, 7 hari PU beritahu Penyidik berkas sudah lengkap/belum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Belum lengkap, PU kembalikan kpd Penyidik dengan Petunjuk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14 hari tidak dikembalikan oleh PU, berkas dianggap lengkap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14 hari Penyidik melengkapi berkas dan kembalikan kepada PU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IV. PENUNTUTAN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lphaLcPeriod"/>
            </a:pPr>
            <a:r>
              <a:rPr lang="en-US" smtClean="0"/>
              <a:t>Pengertian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mtClean="0"/>
              <a:t>Wewenang Penuntut Umum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mtClean="0"/>
              <a:t>Surat dakwaan :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Pengertian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Fungsi / hakikat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Syarat 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Bentuk 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Perubahan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IV.a. Pengertian Penuntutan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Pasal 1 angka 7 KUHAP :</a:t>
            </a:r>
          </a:p>
          <a:p>
            <a:pPr eaLnBrk="1" hangingPunct="1"/>
            <a:r>
              <a:rPr lang="en-US" smtClean="0"/>
              <a:t>Tindakan penuntut umum</a:t>
            </a:r>
          </a:p>
          <a:p>
            <a:pPr eaLnBrk="1" hangingPunct="1"/>
            <a:r>
              <a:rPr lang="en-US" smtClean="0"/>
              <a:t>Melimpahkan perkara pidana </a:t>
            </a:r>
          </a:p>
          <a:p>
            <a:pPr eaLnBrk="1" hangingPunct="1"/>
            <a:r>
              <a:rPr lang="en-US" smtClean="0"/>
              <a:t>ke pengadilan negeri yang berwenang</a:t>
            </a:r>
          </a:p>
          <a:p>
            <a:pPr eaLnBrk="1" hangingPunct="1"/>
            <a:r>
              <a:rPr lang="en-US" smtClean="0"/>
              <a:t>Dalam hal dan menurut cara yang diatur dalam UU ini</a:t>
            </a:r>
          </a:p>
          <a:p>
            <a:pPr eaLnBrk="1" hangingPunct="1"/>
            <a:r>
              <a:rPr lang="en-US" smtClean="0"/>
              <a:t>Dengan permintaan supaya diperiksa dan diputus oleh hakim di sidang pengadilan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IV.b. Wewenang </a:t>
            </a:r>
            <a:br>
              <a:rPr lang="en-US" sz="4000" smtClean="0"/>
            </a:br>
            <a:r>
              <a:rPr lang="en-US" sz="4000" smtClean="0"/>
              <a:t>Penuntut Umum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Menerima berkas perkara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Melakukan Pra Penuntutan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Memberikan perpanjangan penahanan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Membuat surat dakwaan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Melimpahkan perkara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Memberitahukan waktu persidangan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Melakukan penuntutan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Menutup perkara demi hukum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Melaksanakan penetapan hakim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Melakukan tindakan lain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IV.c.1. Pengertian</a:t>
            </a:r>
            <a:br>
              <a:rPr lang="en-US" sz="4000" smtClean="0"/>
            </a:br>
            <a:r>
              <a:rPr lang="en-US" sz="4000" smtClean="0"/>
              <a:t> Surat Dakwaan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IR – 1848 :</a:t>
            </a:r>
          </a:p>
          <a:p>
            <a:pPr eaLnBrk="1" hangingPunct="1"/>
            <a:r>
              <a:rPr lang="en-US" smtClean="0"/>
              <a:t>Surat / akta</a:t>
            </a:r>
          </a:p>
          <a:p>
            <a:pPr eaLnBrk="1" hangingPunct="1"/>
            <a:r>
              <a:rPr lang="en-US" smtClean="0"/>
              <a:t>Memuat rumusan tindak pidana</a:t>
            </a:r>
          </a:p>
          <a:p>
            <a:pPr eaLnBrk="1" hangingPunct="1"/>
            <a:r>
              <a:rPr lang="en-US" smtClean="0"/>
              <a:t>Yang didakwakan kpd terdakwa</a:t>
            </a:r>
          </a:p>
          <a:p>
            <a:pPr eaLnBrk="1" hangingPunct="1"/>
            <a:r>
              <a:rPr lang="en-US" smtClean="0"/>
              <a:t>Disimpulkan dari hasil penyidikan</a:t>
            </a:r>
          </a:p>
          <a:p>
            <a:pPr eaLnBrk="1" hangingPunct="1"/>
            <a:r>
              <a:rPr lang="en-US" smtClean="0"/>
              <a:t>Merupakan dasar pemeriksaan di sidang pengadilan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V. TAHAPAN</a:t>
            </a:r>
            <a:br>
              <a:rPr lang="en-US" sz="4000" smtClean="0"/>
            </a:br>
            <a:r>
              <a:rPr lang="en-US" sz="4000" smtClean="0"/>
              <a:t>HAP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z="2800" smtClean="0"/>
              <a:t>Van Bemmelen : lihat hal. 10 ( 7 tahap )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800" smtClean="0"/>
              <a:t>KUHAP :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Penyelidikan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Penyidikan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Pra Penuntutan / Penuntutan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Pemeriksaan di Pengadilan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Putusan Pengadilan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Upaya Hukum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Pelaksanaan Putusan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Pengawasan Pelaksanaan Putusan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IV.c.2. Fungsi / Hakikat</a:t>
            </a:r>
            <a:br>
              <a:rPr lang="en-US" sz="4000" smtClean="0"/>
            </a:br>
            <a:r>
              <a:rPr lang="en-US" sz="4000" smtClean="0"/>
              <a:t>Surat Dakwaan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Bagi Penuntut Umum 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Dasar penuntutan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Analisa yuridis dlm requisitoir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Upaya hukum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Bagi Terdakwa / Penasihat Hukum: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Ajukan bukti yang meringankan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Dasar menyusun pembelaan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Upaya hukum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Bagi Hakim 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Dasar pemeriksaan di sidang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Dasar menjatuhkan putusan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IV.c.3.Syarat-Syarat</a:t>
            </a:r>
            <a:br>
              <a:rPr lang="en-US" sz="4000" smtClean="0"/>
            </a:br>
            <a:r>
              <a:rPr lang="en-US" sz="4000" smtClean="0"/>
              <a:t>Surat Dakwaan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lphaLcPeriod"/>
            </a:pPr>
            <a:r>
              <a:rPr lang="en-US" smtClean="0"/>
              <a:t>Syarat Formal :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Tanggal dan tandatangan PU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Identitas terdakwa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mtClean="0"/>
              <a:t>Syarat Material :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Uraian cerjeleng tindak pidana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Waktu  terjadinya tindak pidana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Tempat tindak pidana dilakukan</a:t>
            </a:r>
          </a:p>
          <a:p>
            <a:pPr marL="990600" lvl="1" indent="-533400" eaLnBrk="1" hangingPunct="1">
              <a:buFontTx/>
              <a:buAutoNum type="arabicPeriod"/>
            </a:pPr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IV.c.4. Bentuk</a:t>
            </a:r>
            <a:br>
              <a:rPr lang="en-US" sz="4000" smtClean="0"/>
            </a:br>
            <a:r>
              <a:rPr lang="en-US" sz="4000" smtClean="0"/>
              <a:t>Surat Dakwaan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Tunggal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Alternatif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Subsidair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Kumulatif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Kombinasi / gabungan</a:t>
            </a:r>
          </a:p>
          <a:p>
            <a:pPr marL="609600" indent="-609600" eaLnBrk="1" hangingPunct="1">
              <a:buFontTx/>
              <a:buAutoNum type="arabicPeriod"/>
            </a:pPr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IV.c.5. Perubahan</a:t>
            </a:r>
            <a:br>
              <a:rPr lang="en-US" sz="4000" smtClean="0"/>
            </a:br>
            <a:r>
              <a:rPr lang="en-US" sz="4000" smtClean="0"/>
              <a:t>Surat Dakwaan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Pengadilan belum tetapkan hari sidang</a:t>
            </a:r>
          </a:p>
          <a:p>
            <a:pPr eaLnBrk="1" hangingPunct="1"/>
            <a:r>
              <a:rPr lang="en-US" smtClean="0"/>
              <a:t>Paling lambat 7 hari sebelum sidang</a:t>
            </a:r>
          </a:p>
          <a:p>
            <a:pPr eaLnBrk="1" hangingPunct="1"/>
            <a:r>
              <a:rPr lang="en-US" smtClean="0"/>
              <a:t>Bertujuan :</a:t>
            </a:r>
          </a:p>
          <a:p>
            <a:pPr lvl="1" eaLnBrk="1" hangingPunct="1"/>
            <a:r>
              <a:rPr lang="en-US" smtClean="0"/>
              <a:t>Sempurnakan surat dakwaan</a:t>
            </a:r>
          </a:p>
          <a:p>
            <a:pPr lvl="1" eaLnBrk="1" hangingPunct="1"/>
            <a:r>
              <a:rPr lang="en-US" smtClean="0"/>
              <a:t>Tidak melnjutkan penuntutan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V.1. Penyelidikan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lphaLcPeriod"/>
            </a:pPr>
            <a:r>
              <a:rPr lang="en-US" smtClean="0"/>
              <a:t>Pengertian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mtClean="0"/>
              <a:t>Wewenang Penyelidik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mtClean="0"/>
              <a:t>Penyelidik</a:t>
            </a:r>
          </a:p>
          <a:p>
            <a:pPr marL="609600" indent="-609600" eaLnBrk="1" hangingPunct="1"/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V.1.a. Pengertian Penyelidikan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Pasal 1 angka 5 KUHAP :</a:t>
            </a:r>
          </a:p>
          <a:p>
            <a:pPr lvl="1" eaLnBrk="1" hangingPunct="1"/>
            <a:r>
              <a:rPr lang="en-US" smtClean="0"/>
              <a:t> Serangkaian tindakan Penyelidik</a:t>
            </a:r>
          </a:p>
          <a:p>
            <a:pPr lvl="1" eaLnBrk="1" hangingPunct="1"/>
            <a:r>
              <a:rPr lang="en-US" smtClean="0"/>
              <a:t>Untuk mencari dan menemukan </a:t>
            </a:r>
          </a:p>
          <a:p>
            <a:pPr lvl="1" eaLnBrk="1" hangingPunct="1"/>
            <a:r>
              <a:rPr lang="en-US" smtClean="0"/>
              <a:t>suatu peristiwa</a:t>
            </a:r>
          </a:p>
          <a:p>
            <a:pPr lvl="1" eaLnBrk="1" hangingPunct="1"/>
            <a:r>
              <a:rPr lang="en-US" smtClean="0"/>
              <a:t>Yang diduga sebagai tindak pidana</a:t>
            </a:r>
          </a:p>
          <a:p>
            <a:pPr lvl="1" eaLnBrk="1" hangingPunct="1"/>
            <a:r>
              <a:rPr lang="en-US" smtClean="0"/>
              <a:t>Guna menentukan dapat atau tidaknya dilakukan penyidikan</a:t>
            </a:r>
          </a:p>
          <a:p>
            <a:pPr lvl="1" eaLnBrk="1" hangingPunct="1"/>
            <a:r>
              <a:rPr lang="en-US" smtClean="0"/>
              <a:t>Menurut cara yang diatur dalam UU.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V.1.b. Wewenang Penyelidik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Karena kewajibannya :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 smtClean="0"/>
              <a:t>Menerima laporan / pengaduan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 smtClean="0"/>
              <a:t>Mencari keterangan dan bukti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 smtClean="0"/>
              <a:t>Menyuruh berhenti orang yang dicurigai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 smtClean="0"/>
              <a:t>Tindakan lain yg bert.jawab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Atas perintah penyidik :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 smtClean="0"/>
              <a:t>Penangkapan, penggeledahan, penyitaan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 smtClean="0"/>
              <a:t>Pemeriksaan dan penyitaan surat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 smtClean="0"/>
              <a:t>Mengambil sidik jari, memotret orang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 smtClean="0"/>
              <a:t>Membawa orang ke penyidik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V.1.c. Penyelidik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Pasal 1 angka 4 </a:t>
            </a:r>
          </a:p>
          <a:p>
            <a:pPr lvl="1" eaLnBrk="1" hangingPunct="1"/>
            <a:r>
              <a:rPr lang="en-US" smtClean="0"/>
              <a:t>Pejabat polisi negara RI</a:t>
            </a:r>
          </a:p>
          <a:p>
            <a:pPr lvl="1" eaLnBrk="1" hangingPunct="1"/>
            <a:r>
              <a:rPr lang="en-US" smtClean="0"/>
              <a:t>Yang diberi wewenang oleh UU ini</a:t>
            </a:r>
          </a:p>
          <a:p>
            <a:pPr lvl="1" eaLnBrk="1" hangingPunct="1"/>
            <a:r>
              <a:rPr lang="en-US" smtClean="0"/>
              <a:t>Untuk melakukan penyelidikan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II. PENYIDIKAN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lphaLcPeriod"/>
            </a:pPr>
            <a:r>
              <a:rPr lang="en-US" smtClean="0"/>
              <a:t>Pengertian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mtClean="0"/>
              <a:t>Macam-macam Penyidik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mtClean="0"/>
              <a:t>Wewenang :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1. Penyidik Polri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2. PPNS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3. Hubungan antar Penegak Hukum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II.a. Pengertian Penyidikan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Pasal 1 angka 2 KUHAP</a:t>
            </a:r>
          </a:p>
          <a:p>
            <a:pPr lvl="1" eaLnBrk="1" hangingPunct="1"/>
            <a:r>
              <a:rPr lang="en-US" smtClean="0"/>
              <a:t>Serangkaian tindakan penyidik</a:t>
            </a:r>
          </a:p>
          <a:p>
            <a:pPr lvl="1" eaLnBrk="1" hangingPunct="1"/>
            <a:r>
              <a:rPr lang="en-US" smtClean="0"/>
              <a:t>Dalam hal dan menurut cara dlm UU ini</a:t>
            </a:r>
          </a:p>
          <a:p>
            <a:pPr lvl="1" eaLnBrk="1" hangingPunct="1"/>
            <a:r>
              <a:rPr lang="en-US" smtClean="0"/>
              <a:t>Untuk mencari dan mengumpulkan bukti</a:t>
            </a:r>
          </a:p>
          <a:p>
            <a:pPr lvl="1" eaLnBrk="1" hangingPunct="1"/>
            <a:r>
              <a:rPr lang="en-US" smtClean="0"/>
              <a:t>Yang dg bukti itu membuat terang tentang tindak pidana yang terjadi</a:t>
            </a:r>
          </a:p>
          <a:p>
            <a:pPr lvl="1" eaLnBrk="1" hangingPunct="1"/>
            <a:r>
              <a:rPr lang="en-US" smtClean="0"/>
              <a:t>Dan guna menemukan tersangkanya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II.b. Macam-Macam Penyidik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Penyidik Polri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Penyidik Pegawai Negeri Sipil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Penyidik Pembantu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Penyidik Perwira TNI-AL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666</Words>
  <Application>Microsoft Office PowerPoint</Application>
  <PresentationFormat>On-screen Show (4:3)</PresentationFormat>
  <Paragraphs>167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PERKULIAHAN VI </vt:lpstr>
      <vt:lpstr>V. TAHAPAN HAP</vt:lpstr>
      <vt:lpstr>V.1. Penyelidikan</vt:lpstr>
      <vt:lpstr>V.1.a. Pengertian Penyelidikan</vt:lpstr>
      <vt:lpstr>V.1.b. Wewenang Penyelidik</vt:lpstr>
      <vt:lpstr>V.1.c. Penyelidik</vt:lpstr>
      <vt:lpstr>II. PENYIDIKAN</vt:lpstr>
      <vt:lpstr>II.a. Pengertian Penyidikan</vt:lpstr>
      <vt:lpstr>II.b. Macam-Macam Penyidik</vt:lpstr>
      <vt:lpstr>II.c.1. Wewenang Penyidik Polri</vt:lpstr>
      <vt:lpstr>II.c.2. Wewenang Penyidik PPNS</vt:lpstr>
      <vt:lpstr>II.c.3. Hubungan Antar  Penegak Hukum</vt:lpstr>
      <vt:lpstr>III. PRA PENUNTUTAN</vt:lpstr>
      <vt:lpstr>III.a. Pengertian Pra Penuntutan</vt:lpstr>
      <vt:lpstr>III.b. Tata Cara  Pra Penuntutan</vt:lpstr>
      <vt:lpstr>IV. PENUNTUTAN</vt:lpstr>
      <vt:lpstr>IV.a. Pengertian Penuntutan</vt:lpstr>
      <vt:lpstr>IV.b. Wewenang  Penuntut Umum</vt:lpstr>
      <vt:lpstr>IV.c.1. Pengertian  Surat Dakwaan</vt:lpstr>
      <vt:lpstr>IV.c.2. Fungsi / Hakikat Surat Dakwaan</vt:lpstr>
      <vt:lpstr>IV.c.3.Syarat-Syarat Surat Dakwaan</vt:lpstr>
      <vt:lpstr>IV.c.4. Bentuk Surat Dakwaan</vt:lpstr>
      <vt:lpstr>IV.c.5. Perubahan Surat Dakwaan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PERKULIAHAN V</dc:title>
  <dc:creator>HP MINI 210-1014</dc:creator>
  <cp:lastModifiedBy>May</cp:lastModifiedBy>
  <cp:revision>5</cp:revision>
  <dcterms:created xsi:type="dcterms:W3CDTF">2012-02-21T14:44:33Z</dcterms:created>
  <dcterms:modified xsi:type="dcterms:W3CDTF">2015-04-25T04:14:16Z</dcterms:modified>
</cp:coreProperties>
</file>