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9" r:id="rId13"/>
    <p:sldId id="267" r:id="rId14"/>
    <p:sldId id="268" r:id="rId15"/>
    <p:sldId id="270" r:id="rId16"/>
    <p:sldId id="271" r:id="rId17"/>
    <p:sldId id="272" r:id="rId18"/>
    <p:sldId id="273" r:id="rId19"/>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45" d="100"/>
          <a:sy n="45" d="100"/>
        </p:scale>
        <p:origin x="-1236"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le 28"/>
          <p:cNvSpPr>
            <a:spLocks noGrp="1"/>
          </p:cNvSpPr>
          <p:nvPr>
            <p:ph type="ctrTitle"/>
          </p:nvPr>
        </p:nvSpPr>
        <p:spPr>
          <a:xfrm>
            <a:off x="381000" y="4853411"/>
            <a:ext cx="8458200" cy="1222375"/>
          </a:xfrm>
        </p:spPr>
        <p:txBody>
          <a:bodyPr anchor="t"/>
          <a:lstStyle/>
          <a:p>
            <a:r>
              <a:rPr kumimoji="0" lang="en-US" smtClean="0"/>
              <a:t>Click to edit Master title style</a:t>
            </a:r>
            <a:endParaRPr kumimoji="0"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6" name="Date Placeholder 15"/>
          <p:cNvSpPr>
            <a:spLocks noGrp="1"/>
          </p:cNvSpPr>
          <p:nvPr>
            <p:ph type="dt" sz="half" idx="10"/>
          </p:nvPr>
        </p:nvSpPr>
        <p:spPr/>
        <p:txBody>
          <a:bodyPr/>
          <a:lstStyle/>
          <a:p>
            <a:fld id="{0E17AEAB-27C2-42EF-9693-D39EBE116D7B}" type="datetimeFigureOut">
              <a:rPr lang="id-ID" smtClean="0"/>
              <a:pPr/>
              <a:t>17/12/2011</a:t>
            </a:fld>
            <a:endParaRPr lang="id-ID"/>
          </a:p>
        </p:txBody>
      </p:sp>
      <p:sp>
        <p:nvSpPr>
          <p:cNvPr id="2" name="Footer Placeholder 1"/>
          <p:cNvSpPr>
            <a:spLocks noGrp="1"/>
          </p:cNvSpPr>
          <p:nvPr>
            <p:ph type="ftr" sz="quarter" idx="11"/>
          </p:nvPr>
        </p:nvSpPr>
        <p:spPr/>
        <p:txBody>
          <a:bodyPr/>
          <a:lstStyle/>
          <a:p>
            <a:endParaRPr lang="id-ID"/>
          </a:p>
        </p:txBody>
      </p:sp>
      <p:sp>
        <p:nvSpPr>
          <p:cNvPr id="15" name="Slide Number Placeholder 14"/>
          <p:cNvSpPr>
            <a:spLocks noGrp="1"/>
          </p:cNvSpPr>
          <p:nvPr>
            <p:ph type="sldNum" sz="quarter" idx="12"/>
          </p:nvPr>
        </p:nvSpPr>
        <p:spPr>
          <a:xfrm>
            <a:off x="8229600" y="6473952"/>
            <a:ext cx="758952" cy="246888"/>
          </a:xfrm>
        </p:spPr>
        <p:txBody>
          <a:bodyPr/>
          <a:lstStyle/>
          <a:p>
            <a:fld id="{CA7EB7B9-FECE-4290-836E-DE3213E6D027}" type="slidenum">
              <a:rPr lang="id-ID" smtClean="0"/>
              <a:pPr/>
              <a:t>‹#›</a:t>
            </a:fld>
            <a:endParaRPr lang="id-I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E17AEAB-27C2-42EF-9693-D39EBE116D7B}" type="datetimeFigureOut">
              <a:rPr lang="id-ID" smtClean="0"/>
              <a:pPr/>
              <a:t>17/12/2011</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CA7EB7B9-FECE-4290-836E-DE3213E6D027}" type="slidenum">
              <a:rPr lang="id-ID" smtClean="0"/>
              <a:pPr/>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E17AEAB-27C2-42EF-9693-D39EBE116D7B}" type="datetimeFigureOut">
              <a:rPr lang="id-ID" smtClean="0"/>
              <a:pPr/>
              <a:t>17/12/2011</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CA7EB7B9-FECE-4290-836E-DE3213E6D027}" type="slidenum">
              <a:rPr lang="id-ID" smtClean="0"/>
              <a:pPr/>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smtClean="0"/>
              <a:t>Click to edit Master title style</a:t>
            </a:r>
            <a:endParaRPr kumimoji="0" lang="en-US"/>
          </a:p>
        </p:txBody>
      </p:sp>
      <p:sp>
        <p:nvSpPr>
          <p:cNvPr id="27" name="Content Placeholder 26"/>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0E17AEAB-27C2-42EF-9693-D39EBE116D7B}" type="datetimeFigureOut">
              <a:rPr lang="id-ID" smtClean="0"/>
              <a:pPr/>
              <a:t>17/12/2011</a:t>
            </a:fld>
            <a:endParaRPr lang="id-ID"/>
          </a:p>
        </p:txBody>
      </p:sp>
      <p:sp>
        <p:nvSpPr>
          <p:cNvPr id="19" name="Footer Placeholder 18"/>
          <p:cNvSpPr>
            <a:spLocks noGrp="1"/>
          </p:cNvSpPr>
          <p:nvPr>
            <p:ph type="ftr" sz="quarter" idx="11"/>
          </p:nvPr>
        </p:nvSpPr>
        <p:spPr>
          <a:xfrm>
            <a:off x="3581400" y="76200"/>
            <a:ext cx="2895600" cy="288925"/>
          </a:xfrm>
        </p:spPr>
        <p:txBody>
          <a:bodyPr/>
          <a:lstStyle/>
          <a:p>
            <a:endParaRPr lang="id-ID"/>
          </a:p>
        </p:txBody>
      </p:sp>
      <p:sp>
        <p:nvSpPr>
          <p:cNvPr id="16" name="Slide Number Placeholder 15"/>
          <p:cNvSpPr>
            <a:spLocks noGrp="1"/>
          </p:cNvSpPr>
          <p:nvPr>
            <p:ph type="sldNum" sz="quarter" idx="12"/>
          </p:nvPr>
        </p:nvSpPr>
        <p:spPr>
          <a:xfrm>
            <a:off x="8229600" y="6473952"/>
            <a:ext cx="758952" cy="246888"/>
          </a:xfrm>
        </p:spPr>
        <p:txBody>
          <a:bodyPr/>
          <a:lstStyle/>
          <a:p>
            <a:fld id="{CA7EB7B9-FECE-4290-836E-DE3213E6D027}" type="slidenum">
              <a:rPr lang="id-ID" smtClean="0"/>
              <a:pPr/>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9" name="Date Placeholder 18"/>
          <p:cNvSpPr>
            <a:spLocks noGrp="1"/>
          </p:cNvSpPr>
          <p:nvPr>
            <p:ph type="dt" sz="half" idx="10"/>
          </p:nvPr>
        </p:nvSpPr>
        <p:spPr/>
        <p:txBody>
          <a:bodyPr/>
          <a:lstStyle/>
          <a:p>
            <a:fld id="{0E17AEAB-27C2-42EF-9693-D39EBE116D7B}" type="datetimeFigureOut">
              <a:rPr lang="id-ID" smtClean="0"/>
              <a:pPr/>
              <a:t>17/12/2011</a:t>
            </a:fld>
            <a:endParaRPr lang="id-ID"/>
          </a:p>
        </p:txBody>
      </p:sp>
      <p:sp>
        <p:nvSpPr>
          <p:cNvPr id="11" name="Footer Placeholder 10"/>
          <p:cNvSpPr>
            <a:spLocks noGrp="1"/>
          </p:cNvSpPr>
          <p:nvPr>
            <p:ph type="ftr" sz="quarter" idx="11"/>
          </p:nvPr>
        </p:nvSpPr>
        <p:spPr/>
        <p:txBody>
          <a:bodyPr/>
          <a:lstStyle/>
          <a:p>
            <a:endParaRPr lang="id-ID"/>
          </a:p>
        </p:txBody>
      </p:sp>
      <p:sp>
        <p:nvSpPr>
          <p:cNvPr id="16" name="Slide Number Placeholder 15"/>
          <p:cNvSpPr>
            <a:spLocks noGrp="1"/>
          </p:cNvSpPr>
          <p:nvPr>
            <p:ph type="sldNum" sz="quarter" idx="12"/>
          </p:nvPr>
        </p:nvSpPr>
        <p:spPr/>
        <p:txBody>
          <a:bodyPr/>
          <a:lstStyle/>
          <a:p>
            <a:fld id="{CA7EB7B9-FECE-4290-836E-DE3213E6D027}" type="slidenum">
              <a:rPr lang="id-ID" smtClean="0"/>
              <a:pPr/>
              <a:t>‹#›</a:t>
            </a:fld>
            <a:endParaRPr lang="id-ID"/>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0"/>
          </p:nvPr>
        </p:nvSpPr>
        <p:spPr/>
        <p:txBody>
          <a:bodyPr/>
          <a:lstStyle/>
          <a:p>
            <a:fld id="{0E17AEAB-27C2-42EF-9693-D39EBE116D7B}" type="datetimeFigureOut">
              <a:rPr lang="id-ID" smtClean="0"/>
              <a:pPr/>
              <a:t>17/12/2011</a:t>
            </a:fld>
            <a:endParaRPr lang="id-ID"/>
          </a:p>
        </p:txBody>
      </p:sp>
      <p:sp>
        <p:nvSpPr>
          <p:cNvPr id="10" name="Footer Placeholder 9"/>
          <p:cNvSpPr>
            <a:spLocks noGrp="1"/>
          </p:cNvSpPr>
          <p:nvPr>
            <p:ph type="ftr" sz="quarter" idx="11"/>
          </p:nvPr>
        </p:nvSpPr>
        <p:spPr/>
        <p:txBody>
          <a:bodyPr/>
          <a:lstStyle/>
          <a:p>
            <a:endParaRPr lang="id-ID"/>
          </a:p>
        </p:txBody>
      </p:sp>
      <p:sp>
        <p:nvSpPr>
          <p:cNvPr id="31" name="Slide Number Placeholder 30"/>
          <p:cNvSpPr>
            <a:spLocks noGrp="1"/>
          </p:cNvSpPr>
          <p:nvPr>
            <p:ph type="sldNum" sz="quarter" idx="12"/>
          </p:nvPr>
        </p:nvSpPr>
        <p:spPr/>
        <p:txBody>
          <a:bodyPr/>
          <a:lstStyle/>
          <a:p>
            <a:fld id="{CA7EB7B9-FECE-4290-836E-DE3213E6D027}" type="slidenum">
              <a:rPr lang="id-ID" smtClean="0"/>
              <a:pPr/>
              <a:t>‹#›</a:t>
            </a:fld>
            <a:endParaRPr lang="id-I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smtClean="0"/>
              <a:t>Click to edit Master title style</a:t>
            </a:r>
            <a:endParaRPr kumimoji="0"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0"/>
          </p:nvPr>
        </p:nvSpPr>
        <p:spPr/>
        <p:txBody>
          <a:bodyPr/>
          <a:lstStyle/>
          <a:p>
            <a:fld id="{0E17AEAB-27C2-42EF-9693-D39EBE116D7B}" type="datetimeFigureOut">
              <a:rPr lang="id-ID" smtClean="0"/>
              <a:pPr/>
              <a:t>17/12/2011</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a:xfrm>
            <a:off x="8229600" y="6477000"/>
            <a:ext cx="762000" cy="246888"/>
          </a:xfrm>
        </p:spPr>
        <p:txBody>
          <a:bodyPr/>
          <a:lstStyle/>
          <a:p>
            <a:fld id="{CA7EB7B9-FECE-4290-836E-DE3213E6D027}" type="slidenum">
              <a:rPr lang="id-ID" smtClean="0"/>
              <a:pPr/>
              <a:t>‹#›</a:t>
            </a:fld>
            <a:endParaRPr lang="id-ID"/>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0E17AEAB-27C2-42EF-9693-D39EBE116D7B}" type="datetimeFigureOut">
              <a:rPr lang="id-ID" smtClean="0"/>
              <a:pPr/>
              <a:t>17/12/2011</a:t>
            </a:fld>
            <a:endParaRPr lang="id-ID"/>
          </a:p>
        </p:txBody>
      </p:sp>
      <p:sp>
        <p:nvSpPr>
          <p:cNvPr id="21" name="Footer Placeholder 20"/>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CA7EB7B9-FECE-4290-836E-DE3213E6D027}" type="slidenum">
              <a:rPr lang="id-ID" smtClean="0"/>
              <a:pPr/>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0E17AEAB-27C2-42EF-9693-D39EBE116D7B}" type="datetimeFigureOut">
              <a:rPr lang="id-ID" smtClean="0"/>
              <a:pPr/>
              <a:t>17/12/2011</a:t>
            </a:fld>
            <a:endParaRPr lang="id-ID"/>
          </a:p>
        </p:txBody>
      </p:sp>
      <p:sp>
        <p:nvSpPr>
          <p:cNvPr id="24" name="Footer Placeholder 23"/>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CA7EB7B9-FECE-4290-836E-DE3213E6D027}" type="slidenum">
              <a:rPr lang="id-ID" smtClean="0"/>
              <a:pPr/>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0E17AEAB-27C2-42EF-9693-D39EBE116D7B}" type="datetimeFigureOut">
              <a:rPr lang="id-ID" smtClean="0"/>
              <a:pPr/>
              <a:t>17/12/2011</a:t>
            </a:fld>
            <a:endParaRPr lang="id-ID"/>
          </a:p>
        </p:txBody>
      </p:sp>
      <p:sp>
        <p:nvSpPr>
          <p:cNvPr id="29" name="Footer Placeholder 28"/>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CA7EB7B9-FECE-4290-836E-DE3213E6D027}" type="slidenum">
              <a:rPr lang="id-ID" smtClean="0"/>
              <a:pPr/>
              <a:t>‹#›</a:t>
            </a:fld>
            <a:endParaRPr lang="id-I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smtClean="0"/>
              <a:t>Click icon to add picture</a:t>
            </a:r>
            <a:endParaRPr kumimoji="0" lang="en-US" dirty="0"/>
          </a:p>
        </p:txBody>
      </p:sp>
      <p:sp>
        <p:nvSpPr>
          <p:cNvPr id="7" name="Date Placeholder 6"/>
          <p:cNvSpPr>
            <a:spLocks noGrp="1"/>
          </p:cNvSpPr>
          <p:nvPr>
            <p:ph type="dt" sz="half" idx="10"/>
          </p:nvPr>
        </p:nvSpPr>
        <p:spPr/>
        <p:txBody>
          <a:bodyPr/>
          <a:lstStyle/>
          <a:p>
            <a:fld id="{0E17AEAB-27C2-42EF-9693-D39EBE116D7B}" type="datetimeFigureOut">
              <a:rPr lang="id-ID" smtClean="0"/>
              <a:pPr/>
              <a:t>17/12/2011</a:t>
            </a:fld>
            <a:endParaRPr lang="id-ID"/>
          </a:p>
        </p:txBody>
      </p:sp>
      <p:sp>
        <p:nvSpPr>
          <p:cNvPr id="5" name="Footer Placeholder 4"/>
          <p:cNvSpPr>
            <a:spLocks noGrp="1"/>
          </p:cNvSpPr>
          <p:nvPr>
            <p:ph type="ftr" sz="quarter" idx="11"/>
          </p:nvPr>
        </p:nvSpPr>
        <p:spPr/>
        <p:txBody>
          <a:bodyPr/>
          <a:lstStyle/>
          <a:p>
            <a:endParaRPr lang="id-ID"/>
          </a:p>
        </p:txBody>
      </p:sp>
      <p:sp>
        <p:nvSpPr>
          <p:cNvPr id="31" name="Slide Number Placeholder 30"/>
          <p:cNvSpPr>
            <a:spLocks noGrp="1"/>
          </p:cNvSpPr>
          <p:nvPr>
            <p:ph type="sldNum" sz="quarter" idx="12"/>
          </p:nvPr>
        </p:nvSpPr>
        <p:spPr/>
        <p:txBody>
          <a:bodyPr/>
          <a:lstStyle/>
          <a:p>
            <a:fld id="{CA7EB7B9-FECE-4290-836E-DE3213E6D027}" type="slidenum">
              <a:rPr lang="id-ID" smtClean="0"/>
              <a:pPr/>
              <a:t>‹#›</a:t>
            </a:fld>
            <a:endParaRPr lang="id-ID"/>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0E17AEAB-27C2-42EF-9693-D39EBE116D7B}" type="datetimeFigureOut">
              <a:rPr lang="id-ID" smtClean="0"/>
              <a:pPr/>
              <a:t>17/12/2011</a:t>
            </a:fld>
            <a:endParaRPr lang="id-ID"/>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id-ID"/>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CA7EB7B9-FECE-4290-836E-DE3213E6D027}" type="slidenum">
              <a:rPr lang="id-ID" smtClean="0"/>
              <a:pPr/>
              <a:t>‹#›</a:t>
            </a:fld>
            <a:endParaRPr lang="id-ID"/>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smtClean="0"/>
              <a:t>Click to edit Master title style</a:t>
            </a:r>
            <a:endParaRPr kumimoji="0" lang="en-US"/>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57158" y="3714752"/>
            <a:ext cx="8458200" cy="1222375"/>
          </a:xfrm>
        </p:spPr>
        <p:txBody>
          <a:bodyPr>
            <a:normAutofit fontScale="90000"/>
          </a:bodyPr>
          <a:lstStyle/>
          <a:p>
            <a:r>
              <a:rPr lang="en-US" b="1" dirty="0" smtClean="0">
                <a:latin typeface="Arial" charset="0"/>
              </a:rPr>
              <a:t>USAHA-USAHA YANG HARUS DITEMPUH SEBELUM PUTUSNYA</a:t>
            </a:r>
            <a:br>
              <a:rPr lang="en-US" b="1" dirty="0" smtClean="0">
                <a:latin typeface="Arial" charset="0"/>
              </a:rPr>
            </a:br>
            <a:r>
              <a:rPr lang="en-US" b="1" dirty="0" smtClean="0">
                <a:latin typeface="Arial" charset="0"/>
              </a:rPr>
              <a:t> HUBUNGAN PERKAWINAN  </a:t>
            </a:r>
            <a:br>
              <a:rPr lang="en-US" b="1" dirty="0" smtClean="0">
                <a:latin typeface="Arial" charset="0"/>
              </a:rPr>
            </a:br>
            <a:endParaRPr lang="id-ID" b="1" dirty="0"/>
          </a:p>
        </p:txBody>
      </p:sp>
      <p:sp>
        <p:nvSpPr>
          <p:cNvPr id="3" name="Subtitle 2"/>
          <p:cNvSpPr>
            <a:spLocks noGrp="1"/>
          </p:cNvSpPr>
          <p:nvPr>
            <p:ph type="subTitle" idx="1"/>
          </p:nvPr>
        </p:nvSpPr>
        <p:spPr>
          <a:xfrm>
            <a:off x="357158" y="2143116"/>
            <a:ext cx="8458200" cy="914400"/>
          </a:xfrm>
        </p:spPr>
        <p:txBody>
          <a:bodyPr>
            <a:normAutofit fontScale="92500" lnSpcReduction="10000"/>
          </a:bodyPr>
          <a:lstStyle/>
          <a:p>
            <a:pPr algn="r"/>
            <a:r>
              <a:rPr lang="id-ID" dirty="0" smtClean="0"/>
              <a:t>Oleh:</a:t>
            </a:r>
          </a:p>
          <a:p>
            <a:pPr algn="r"/>
            <a:r>
              <a:rPr lang="id-ID" sz="3200" b="1" dirty="0" smtClean="0">
                <a:solidFill>
                  <a:schemeClr val="accent3"/>
                </a:solidFill>
              </a:rPr>
              <a:t>IRDANURAPRIDA IDRIS, SH, MH</a:t>
            </a:r>
            <a:endParaRPr lang="id-ID" sz="3200" b="1" dirty="0">
              <a:solidFill>
                <a:schemeClr val="accent3"/>
              </a:solidFill>
            </a:endParaRPr>
          </a:p>
        </p:txBody>
      </p:sp>
    </p:spTree>
  </p:cSld>
  <p:clrMapOvr>
    <a:masterClrMapping/>
  </p:clrMapOvr>
  <p:transition>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id-ID" dirty="0" smtClean="0"/>
              <a:t>Prosedur Syiqaq melalui hakam</a:t>
            </a:r>
            <a:endParaRPr lang="id-ID" dirty="0"/>
          </a:p>
        </p:txBody>
      </p:sp>
      <p:sp>
        <p:nvSpPr>
          <p:cNvPr id="3" name="Content Placeholder 2"/>
          <p:cNvSpPr>
            <a:spLocks noGrp="1"/>
          </p:cNvSpPr>
          <p:nvPr>
            <p:ph idx="1"/>
          </p:nvPr>
        </p:nvSpPr>
        <p:spPr/>
        <p:txBody>
          <a:bodyPr/>
          <a:lstStyle/>
          <a:p>
            <a:r>
              <a:rPr lang="id-ID" dirty="0" smtClean="0"/>
              <a:t>Begitupun sebaliknya, jika menurut penilaian Hakam bahwa hubungan suami isteri itu memang tidak ada kecocokkan satu sama lain dan memang tidak dapat didamaikan, maka bisa saja Hakam memutuskan agar mereka bercerai</a:t>
            </a:r>
          </a:p>
          <a:p>
            <a:endParaRPr lang="id-ID"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id-ID" dirty="0" smtClean="0"/>
              <a:t>Sebelum mempergunakan </a:t>
            </a:r>
            <a:br>
              <a:rPr lang="id-ID" dirty="0" smtClean="0"/>
            </a:br>
            <a:r>
              <a:rPr lang="id-ID" dirty="0" smtClean="0"/>
              <a:t>procedure syiqaq</a:t>
            </a:r>
            <a:endParaRPr lang="id-ID" dirty="0"/>
          </a:p>
        </p:txBody>
      </p:sp>
      <p:sp>
        <p:nvSpPr>
          <p:cNvPr id="3" name="Content Placeholder 2"/>
          <p:cNvSpPr>
            <a:spLocks noGrp="1"/>
          </p:cNvSpPr>
          <p:nvPr>
            <p:ph idx="1"/>
          </p:nvPr>
        </p:nvSpPr>
        <p:spPr/>
        <p:txBody>
          <a:bodyPr>
            <a:normAutofit fontScale="92500" lnSpcReduction="10000"/>
          </a:bodyPr>
          <a:lstStyle/>
          <a:p>
            <a:pPr>
              <a:buNone/>
            </a:pPr>
            <a:r>
              <a:rPr lang="id-ID" dirty="0" smtClean="0"/>
              <a:t>Lazimnya hal ini dimulai dari si Suami, yakni:</a:t>
            </a:r>
          </a:p>
          <a:p>
            <a:pPr>
              <a:buNone/>
            </a:pPr>
            <a:r>
              <a:rPr lang="id-ID" dirty="0" smtClean="0"/>
              <a:t>	a. 	Menasehati si isteri;</a:t>
            </a:r>
          </a:p>
          <a:p>
            <a:pPr>
              <a:buNone/>
            </a:pPr>
            <a:r>
              <a:rPr lang="id-ID" dirty="0" smtClean="0"/>
              <a:t>	b. 	Bila isteri tidak memperhatikan nasehat 	suami,  maka suami dapat memisahkan 	tempat tidur dan meja makan (</a:t>
            </a:r>
            <a:r>
              <a:rPr lang="id-ID" i="1" dirty="0" smtClean="0"/>
              <a:t>scheiding van 	tafel enbed</a:t>
            </a:r>
            <a:r>
              <a:rPr lang="id-ID" dirty="0" smtClean="0"/>
              <a:t>) tetapi masih tetap dalam satu 	rumah tinggal;</a:t>
            </a:r>
          </a:p>
          <a:p>
            <a:pPr>
              <a:buNone/>
            </a:pPr>
            <a:r>
              <a:rPr lang="id-ID" dirty="0" smtClean="0"/>
              <a:t>	c. 	Bila jalan kedua tidak mempan, maka suami 	dapat memukul isteri (hal ini sering disalah 	artikan oleh para suami)</a:t>
            </a:r>
            <a:endParaRPr lang="id-ID"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id-ID" dirty="0" smtClean="0"/>
              <a:t>Maksud memukul dalam hal ini</a:t>
            </a:r>
            <a:endParaRPr lang="id-ID" dirty="0"/>
          </a:p>
        </p:txBody>
      </p:sp>
      <p:sp>
        <p:nvSpPr>
          <p:cNvPr id="3" name="Content Placeholder 2"/>
          <p:cNvSpPr>
            <a:spLocks noGrp="1"/>
          </p:cNvSpPr>
          <p:nvPr>
            <p:ph idx="1"/>
          </p:nvPr>
        </p:nvSpPr>
        <p:spPr/>
        <p:txBody>
          <a:bodyPr/>
          <a:lstStyle/>
          <a:p>
            <a:r>
              <a:rPr lang="id-ID" dirty="0" smtClean="0"/>
              <a:t>Bukan dengan kekerasan;</a:t>
            </a:r>
          </a:p>
          <a:p>
            <a:r>
              <a:rPr lang="id-ID" dirty="0" smtClean="0"/>
              <a:t>Dahulu kekerasan sering diartikan untuk mendidik</a:t>
            </a:r>
          </a:p>
          <a:p>
            <a:r>
              <a:rPr lang="id-ID" smtClean="0"/>
              <a:t>Sekarang permasalahan kekerasan diatur pada Undang-Undang Nomor</a:t>
            </a:r>
            <a:endParaRPr lang="id-ID"/>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id-ID" dirty="0" smtClean="0"/>
              <a:t>Diperlukan hakamain</a:t>
            </a:r>
            <a:endParaRPr lang="id-ID" dirty="0"/>
          </a:p>
        </p:txBody>
      </p:sp>
      <p:sp>
        <p:nvSpPr>
          <p:cNvPr id="3" name="Content Placeholder 2"/>
          <p:cNvSpPr>
            <a:spLocks noGrp="1"/>
          </p:cNvSpPr>
          <p:nvPr>
            <p:ph idx="1"/>
          </p:nvPr>
        </p:nvSpPr>
        <p:spPr/>
        <p:txBody>
          <a:bodyPr/>
          <a:lstStyle/>
          <a:p>
            <a:pPr>
              <a:buNone/>
            </a:pPr>
            <a:r>
              <a:rPr lang="id-ID" dirty="0" smtClean="0"/>
              <a:t>	</a:t>
            </a:r>
            <a:r>
              <a:rPr lang="id-ID" sz="4400" dirty="0" smtClean="0"/>
              <a:t>Jika isteri tidak mengindahkan suaminya maka prosedur Syiqaq yang berdasarkan Q.IV : 35 dapat dijalankan</a:t>
            </a:r>
            <a:endParaRPr lang="id-ID" sz="44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643050"/>
            <a:ext cx="8686800" cy="4437075"/>
          </a:xfrm>
        </p:spPr>
        <p:txBody>
          <a:bodyPr/>
          <a:lstStyle/>
          <a:p>
            <a:pPr>
              <a:buNone/>
            </a:pPr>
            <a:r>
              <a:rPr lang="id-ID" dirty="0" smtClean="0"/>
              <a:t>	</a:t>
            </a:r>
            <a:r>
              <a:rPr lang="id-ID" sz="4000" dirty="0" smtClean="0"/>
              <a:t>Paparan diatas adalah suami yang mengajukan tapi bagaimana dengan sebaliknya?? Apakah Isteri diperkenankan untuk mengambil inisiatif untuk bercerai?????</a:t>
            </a:r>
            <a:endParaRPr lang="id-ID" sz="40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id-ID" dirty="0" smtClean="0"/>
              <a:t>Bentuk Perceraian</a:t>
            </a:r>
            <a:endParaRPr lang="id-ID" dirty="0"/>
          </a:p>
        </p:txBody>
      </p:sp>
      <p:sp>
        <p:nvSpPr>
          <p:cNvPr id="3" name="Content Placeholder 2"/>
          <p:cNvSpPr>
            <a:spLocks noGrp="1"/>
          </p:cNvSpPr>
          <p:nvPr>
            <p:ph idx="1"/>
          </p:nvPr>
        </p:nvSpPr>
        <p:spPr/>
        <p:txBody>
          <a:bodyPr/>
          <a:lstStyle/>
          <a:p>
            <a:pPr algn="ctr"/>
            <a:r>
              <a:rPr lang="id-ID" sz="4800" dirty="0" smtClean="0"/>
              <a:t>Talaq</a:t>
            </a:r>
          </a:p>
          <a:p>
            <a:pPr algn="ctr"/>
            <a:r>
              <a:rPr lang="id-ID" sz="4800" dirty="0" smtClean="0"/>
              <a:t>Gugatan Perceraian</a:t>
            </a:r>
          </a:p>
          <a:p>
            <a:endParaRPr lang="id-ID" dirty="0" smtClean="0"/>
          </a:p>
          <a:p>
            <a:endParaRPr lang="id-ID"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dirty="0"/>
          </a:p>
        </p:txBody>
      </p:sp>
      <p:sp>
        <p:nvSpPr>
          <p:cNvPr id="3" name="Content Placeholder 2"/>
          <p:cNvSpPr>
            <a:spLocks noGrp="1"/>
          </p:cNvSpPr>
          <p:nvPr>
            <p:ph idx="1"/>
          </p:nvPr>
        </p:nvSpPr>
        <p:spPr/>
        <p:txBody>
          <a:bodyPr>
            <a:normAutofit/>
          </a:bodyPr>
          <a:lstStyle/>
          <a:p>
            <a:pPr algn="ctr">
              <a:buNone/>
            </a:pPr>
            <a:r>
              <a:rPr lang="id-ID" sz="4400" dirty="0" smtClean="0"/>
              <a:t>	Jelaskan hal-hal diatas mengenai Talaq dan jelaskan pula apa yang dinamakan Gugatan Perceraian dan apa hukumnya jika suami isteri bercerai?</a:t>
            </a:r>
            <a:endParaRPr lang="id-ID" sz="44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dirty="0"/>
          </a:p>
        </p:txBody>
      </p:sp>
      <p:sp>
        <p:nvSpPr>
          <p:cNvPr id="3" name="Content Placeholder 2"/>
          <p:cNvSpPr>
            <a:spLocks noGrp="1"/>
          </p:cNvSpPr>
          <p:nvPr>
            <p:ph idx="1"/>
          </p:nvPr>
        </p:nvSpPr>
        <p:spPr/>
        <p:txBody>
          <a:bodyPr>
            <a:normAutofit/>
          </a:bodyPr>
          <a:lstStyle/>
          <a:p>
            <a:pPr algn="ctr">
              <a:buNone/>
            </a:pPr>
            <a:r>
              <a:rPr lang="id-ID" sz="4800" dirty="0" smtClean="0"/>
              <a:t>	Ada berapa macam Talaq yang diatur pada UU Perkawinan? Sebutkan!</a:t>
            </a:r>
            <a:endParaRPr lang="id-ID" sz="48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id-ID" dirty="0" smtClean="0"/>
              <a:t>Bentuk-bentuk putusnya hubungan Perkawinan yang lain</a:t>
            </a:r>
            <a:endParaRPr lang="id-ID" dirty="0"/>
          </a:p>
        </p:txBody>
      </p:sp>
      <p:sp>
        <p:nvSpPr>
          <p:cNvPr id="3" name="Content Placeholder 2"/>
          <p:cNvSpPr>
            <a:spLocks noGrp="1"/>
          </p:cNvSpPr>
          <p:nvPr>
            <p:ph idx="1"/>
          </p:nvPr>
        </p:nvSpPr>
        <p:spPr/>
        <p:txBody>
          <a:bodyPr>
            <a:normAutofit fontScale="85000" lnSpcReduction="20000"/>
          </a:bodyPr>
          <a:lstStyle/>
          <a:p>
            <a:r>
              <a:rPr lang="id-ID" dirty="0" smtClean="0"/>
              <a:t>a</a:t>
            </a:r>
            <a:r>
              <a:rPr lang="id-ID" dirty="0" smtClean="0"/>
              <a:t>.	Ta’lik Talaq</a:t>
            </a:r>
          </a:p>
          <a:p>
            <a:r>
              <a:rPr lang="id-ID" dirty="0" smtClean="0"/>
              <a:t>b</a:t>
            </a:r>
            <a:r>
              <a:rPr lang="id-ID" dirty="0" smtClean="0"/>
              <a:t>.	Nusyuz</a:t>
            </a:r>
          </a:p>
          <a:p>
            <a:r>
              <a:rPr lang="id-ID" dirty="0" smtClean="0"/>
              <a:t>c</a:t>
            </a:r>
            <a:r>
              <a:rPr lang="id-ID" dirty="0" smtClean="0"/>
              <a:t>.	Syiqaq</a:t>
            </a:r>
          </a:p>
          <a:p>
            <a:r>
              <a:rPr lang="id-ID" dirty="0" smtClean="0"/>
              <a:t>d.	Fahisyah</a:t>
            </a:r>
          </a:p>
          <a:p>
            <a:r>
              <a:rPr lang="id-ID" dirty="0" smtClean="0"/>
              <a:t>e</a:t>
            </a:r>
            <a:r>
              <a:rPr lang="id-ID" dirty="0" smtClean="0"/>
              <a:t>.	Fasakh</a:t>
            </a:r>
          </a:p>
          <a:p>
            <a:r>
              <a:rPr lang="id-ID" dirty="0" smtClean="0"/>
              <a:t>f.	Zihar</a:t>
            </a:r>
          </a:p>
          <a:p>
            <a:r>
              <a:rPr lang="id-ID" dirty="0" smtClean="0"/>
              <a:t>g.	Ila’</a:t>
            </a:r>
          </a:p>
          <a:p>
            <a:r>
              <a:rPr lang="id-ID" dirty="0" smtClean="0"/>
              <a:t>h.	Lian</a:t>
            </a:r>
          </a:p>
          <a:p>
            <a:r>
              <a:rPr lang="id-ID" dirty="0" smtClean="0"/>
              <a:t>i.	Khuluk</a:t>
            </a:r>
          </a:p>
          <a:p>
            <a:r>
              <a:rPr lang="id-ID" dirty="0" smtClean="0"/>
              <a:t>J.	</a:t>
            </a:r>
            <a:r>
              <a:rPr lang="id-ID" smtClean="0"/>
              <a:t>Murtad</a:t>
            </a:r>
            <a:endParaRPr lang="id-ID"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err="1" smtClean="0"/>
              <a:t>Bentuk-bentuk</a:t>
            </a:r>
            <a:r>
              <a:rPr lang="en-US" dirty="0" smtClean="0"/>
              <a:t> </a:t>
            </a:r>
            <a:r>
              <a:rPr lang="en-US" dirty="0" err="1" smtClean="0"/>
              <a:t>Putusnya</a:t>
            </a:r>
            <a:r>
              <a:rPr lang="en-US" dirty="0" smtClean="0"/>
              <a:t> </a:t>
            </a:r>
            <a:r>
              <a:rPr lang="en-US" dirty="0" err="1" smtClean="0"/>
              <a:t>Hubungan</a:t>
            </a:r>
            <a:r>
              <a:rPr lang="en-US" dirty="0" smtClean="0"/>
              <a:t> </a:t>
            </a:r>
            <a:r>
              <a:rPr lang="en-US" dirty="0" err="1" smtClean="0"/>
              <a:t>Perkawinan</a:t>
            </a:r>
            <a:r>
              <a:rPr lang="en-US" dirty="0" smtClean="0"/>
              <a:t/>
            </a:r>
            <a:br>
              <a:rPr lang="en-US" dirty="0" smtClean="0"/>
            </a:br>
            <a:endParaRPr lang="id-ID" dirty="0"/>
          </a:p>
        </p:txBody>
      </p:sp>
      <p:sp>
        <p:nvSpPr>
          <p:cNvPr id="3" name="Content Placeholder 2"/>
          <p:cNvSpPr>
            <a:spLocks noGrp="1"/>
          </p:cNvSpPr>
          <p:nvPr>
            <p:ph idx="1"/>
          </p:nvPr>
        </p:nvSpPr>
        <p:spPr/>
        <p:txBody>
          <a:bodyPr/>
          <a:lstStyle/>
          <a:p>
            <a:r>
              <a:rPr lang="id-ID" dirty="0" smtClean="0"/>
              <a:t>Perceraian adalah Terlarang</a:t>
            </a:r>
          </a:p>
          <a:p>
            <a:r>
              <a:rPr lang="id-ID" dirty="0" smtClean="0"/>
              <a:t>Banyak larangan Allah dan rasul mengenai “Perceraian” antara Suami Isteri</a:t>
            </a:r>
          </a:p>
          <a:p>
            <a:r>
              <a:rPr lang="id-ID" dirty="0" smtClean="0"/>
              <a:t>Tak ada sesuatu yang halal yang paling dimarahi Allah selain dari Talak (Al Hadits Rawahul Abu daud, Hadits Syahih dan diriwayatkan Nail al authar)</a:t>
            </a:r>
            <a:endParaRPr lang="id-ID"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id-ID" dirty="0" smtClean="0"/>
              <a:t>Q.IV (al baqarah: 19)</a:t>
            </a:r>
            <a:endParaRPr lang="id-ID" dirty="0"/>
          </a:p>
        </p:txBody>
      </p:sp>
      <p:sp>
        <p:nvSpPr>
          <p:cNvPr id="3" name="Content Placeholder 2"/>
          <p:cNvSpPr>
            <a:spLocks noGrp="1"/>
          </p:cNvSpPr>
          <p:nvPr>
            <p:ph idx="1"/>
          </p:nvPr>
        </p:nvSpPr>
        <p:spPr/>
        <p:txBody>
          <a:bodyPr/>
          <a:lstStyle/>
          <a:p>
            <a:r>
              <a:rPr lang="id-ID" dirty="0" smtClean="0"/>
              <a:t>Hai suami bergaullah kamu dengan isteri kamu secara pergaullan yang makruf (secara baik-baik);</a:t>
            </a:r>
          </a:p>
          <a:p>
            <a:r>
              <a:rPr lang="id-ID" dirty="0" smtClean="0"/>
              <a:t>Andaikan seorang suami tidak merasa senang kepada isterinya hendaklah ia bersabar, karena kemungkinan Allah menjadikan sesuatu yang sangat baik dalam diri isteri yang telah tidak disenangi suami itu</a:t>
            </a:r>
            <a:endParaRPr lang="id-ID"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id-ID" dirty="0" smtClean="0"/>
              <a:t>Q. XXX (AR Ruum: 21)</a:t>
            </a:r>
            <a:endParaRPr lang="id-ID" dirty="0"/>
          </a:p>
        </p:txBody>
      </p:sp>
      <p:sp>
        <p:nvSpPr>
          <p:cNvPr id="3" name="Content Placeholder 2"/>
          <p:cNvSpPr>
            <a:spLocks noGrp="1"/>
          </p:cNvSpPr>
          <p:nvPr>
            <p:ph idx="1"/>
          </p:nvPr>
        </p:nvSpPr>
        <p:spPr/>
        <p:txBody>
          <a:bodyPr/>
          <a:lstStyle/>
          <a:p>
            <a:pPr>
              <a:buNone/>
            </a:pPr>
            <a:r>
              <a:rPr lang="id-ID" dirty="0" smtClean="0"/>
              <a:t>	Dan di antara tanda-tanda kekuasaan-Nya ialah Dia menciptakan untukmu isteri-isteri dari jenismu sendiri, supaya kamu cenderung dan merasa tenteram kepadanya, dan dijadikan-Nya di antaramu rasa kasih dan sayang. Sesungguhnya pada yang demikian itu benar-benar terdapat tanda-tanda bagi kaum yang berfikir</a:t>
            </a:r>
            <a:endParaRPr lang="id-ID"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id-ID" dirty="0" smtClean="0"/>
              <a:t>Q. XXX (AR Ruum: 21)</a:t>
            </a:r>
            <a:endParaRPr lang="id-ID" dirty="0"/>
          </a:p>
        </p:txBody>
      </p:sp>
      <p:sp>
        <p:nvSpPr>
          <p:cNvPr id="3" name="Content Placeholder 2"/>
          <p:cNvSpPr>
            <a:spLocks noGrp="1"/>
          </p:cNvSpPr>
          <p:nvPr>
            <p:ph idx="1"/>
          </p:nvPr>
        </p:nvSpPr>
        <p:spPr/>
        <p:txBody>
          <a:bodyPr/>
          <a:lstStyle/>
          <a:p>
            <a:pPr>
              <a:buNone/>
            </a:pPr>
            <a:r>
              <a:rPr lang="id-ID" dirty="0" smtClean="0"/>
              <a:t>Jadi.....</a:t>
            </a:r>
          </a:p>
          <a:p>
            <a:pPr lvl="1"/>
            <a:r>
              <a:rPr lang="id-ID" dirty="0" smtClean="0"/>
              <a:t>Jika ada perasaan tidak senang dari suami kepada isterinya hendaklah dia tetap menggauli istreinya itu dengan baik dan jangan menceraikannya. </a:t>
            </a:r>
          </a:p>
          <a:p>
            <a:pPr lvl="1"/>
            <a:r>
              <a:rPr lang="id-ID" dirty="0" smtClean="0"/>
              <a:t>Pertengkaran yang begitu hebat antara suami isteri juga tidak dapat menjadikan suami isteri itu bercerai begitu saja</a:t>
            </a:r>
          </a:p>
          <a:p>
            <a:pPr lvl="1"/>
            <a:endParaRPr lang="id-ID"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None/>
            </a:pPr>
            <a:r>
              <a:rPr lang="id-ID" dirty="0" smtClean="0"/>
              <a:t>	</a:t>
            </a:r>
            <a:r>
              <a:rPr lang="id-ID" sz="4400" dirty="0" smtClean="0"/>
              <a:t>Maka terhadap yang demikian itu diperlukan procedure penyelesaian lebih dahulu melalui syiqaq yang diatur dalam Q.IV:35</a:t>
            </a:r>
            <a:endParaRPr lang="id-ID" sz="44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ctr">
              <a:buNone/>
            </a:pPr>
            <a:r>
              <a:rPr lang="id-ID" sz="6600" b="1" dirty="0" smtClean="0">
                <a:solidFill>
                  <a:schemeClr val="accent2">
                    <a:lumMod val="75000"/>
                  </a:schemeClr>
                </a:solidFill>
              </a:rPr>
              <a:t>Apa artinya “Syiqaq”????</a:t>
            </a:r>
            <a:endParaRPr lang="id-ID" sz="6600" b="1" dirty="0">
              <a:solidFill>
                <a:schemeClr val="accent2">
                  <a:lumMod val="75000"/>
                </a:schemeClr>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id-ID" dirty="0" smtClean="0"/>
              <a:t>Q.IV  (Al Baqarah : 35)</a:t>
            </a:r>
            <a:endParaRPr lang="id-ID" dirty="0"/>
          </a:p>
        </p:txBody>
      </p:sp>
      <p:sp>
        <p:nvSpPr>
          <p:cNvPr id="3" name="Content Placeholder 2"/>
          <p:cNvSpPr>
            <a:spLocks noGrp="1"/>
          </p:cNvSpPr>
          <p:nvPr>
            <p:ph idx="1"/>
          </p:nvPr>
        </p:nvSpPr>
        <p:spPr/>
        <p:txBody>
          <a:bodyPr/>
          <a:lstStyle/>
          <a:p>
            <a:r>
              <a:rPr lang="id-ID" dirty="0" smtClean="0"/>
              <a:t>Allah berfirman: “Hai Adam, diamilah oleh kamu dan isterimu syurga ini, dan makanlah makanan-makanannya yang banyak lagi baik di mana saja yang kamu sukai dan janganlah kamu dekati pohon ini, yang menyebabkan kamu termasuk orang-orang yang zalim</a:t>
            </a:r>
          </a:p>
          <a:p>
            <a:endParaRPr lang="id-ID"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id-ID" dirty="0" smtClean="0"/>
              <a:t>Prosedur Syiqaq melalui hakam</a:t>
            </a:r>
            <a:endParaRPr lang="id-ID" dirty="0"/>
          </a:p>
        </p:txBody>
      </p:sp>
      <p:sp>
        <p:nvSpPr>
          <p:cNvPr id="3" name="Content Placeholder 2"/>
          <p:cNvSpPr>
            <a:spLocks noGrp="1"/>
          </p:cNvSpPr>
          <p:nvPr>
            <p:ph idx="1"/>
          </p:nvPr>
        </p:nvSpPr>
        <p:spPr/>
        <p:txBody>
          <a:bodyPr/>
          <a:lstStyle/>
          <a:p>
            <a:r>
              <a:rPr lang="id-ID" dirty="0" smtClean="0"/>
              <a:t>Seorang hakam/hakamain yang ditunjuk dan disepakati kedua belah pihak yang bersifat netral untuk menyelesaikan permasalahan perkawinan</a:t>
            </a:r>
          </a:p>
          <a:p>
            <a:r>
              <a:rPr lang="id-ID" dirty="0" smtClean="0"/>
              <a:t>Jika menurut hakam bahwa hubungan suami isteri itu tetap dilanjutkan, maka hubungan suami isteri itu tetap ada dan perceraian tidak terjadi</a:t>
            </a:r>
            <a:endParaRPr lang="id-ID"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99</TotalTime>
  <Words>351</Words>
  <Application>Microsoft Office PowerPoint</Application>
  <PresentationFormat>On-screen Show (4:3)</PresentationFormat>
  <Paragraphs>53</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Trek</vt:lpstr>
      <vt:lpstr>USAHA-USAHA YANG HARUS DITEMPUH SEBELUM PUTUSNYA  HUBUNGAN PERKAWINAN   </vt:lpstr>
      <vt:lpstr>Bentuk-bentuk Putusnya Hubungan Perkawinan </vt:lpstr>
      <vt:lpstr>Q.IV (al baqarah: 19)</vt:lpstr>
      <vt:lpstr>Q. XXX (AR Ruum: 21)</vt:lpstr>
      <vt:lpstr>Q. XXX (AR Ruum: 21)</vt:lpstr>
      <vt:lpstr>Slide 6</vt:lpstr>
      <vt:lpstr>Slide 7</vt:lpstr>
      <vt:lpstr>Q.IV  (Al Baqarah : 35)</vt:lpstr>
      <vt:lpstr>Prosedur Syiqaq melalui hakam</vt:lpstr>
      <vt:lpstr>Prosedur Syiqaq melalui hakam</vt:lpstr>
      <vt:lpstr>Sebelum mempergunakan  procedure syiqaq</vt:lpstr>
      <vt:lpstr>Maksud memukul dalam hal ini</vt:lpstr>
      <vt:lpstr>Diperlukan hakamain</vt:lpstr>
      <vt:lpstr>Slide 14</vt:lpstr>
      <vt:lpstr>Bentuk Perceraian</vt:lpstr>
      <vt:lpstr>Slide 16</vt:lpstr>
      <vt:lpstr>Slide 17</vt:lpstr>
      <vt:lpstr>Bentuk-bentuk putusnya hubungan Perkawinan yang lain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USAHA-USAHA YANG HARUS DITEMPUH SEBELUM PUTUSNYA  HUBUNGAN PERKAWINAN</dc:title>
  <dc:creator>Irda</dc:creator>
  <cp:lastModifiedBy>Irda</cp:lastModifiedBy>
  <cp:revision>10</cp:revision>
  <dcterms:created xsi:type="dcterms:W3CDTF">2011-12-16T17:07:50Z</dcterms:created>
  <dcterms:modified xsi:type="dcterms:W3CDTF">2011-12-17T06:11:29Z</dcterms:modified>
</cp:coreProperties>
</file>