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8" r:id="rId31"/>
    <p:sldId id="290" r:id="rId32"/>
    <p:sldId id="291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4243-CA49-4964-A560-02C1DB9B4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4243-CA49-4964-A560-02C1DB9B4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4243-CA49-4964-A560-02C1DB9B4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4243-CA49-4964-A560-02C1DB9B4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4243-CA49-4964-A560-02C1DB9B4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4243-CA49-4964-A560-02C1DB9B4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4243-CA49-4964-A560-02C1DB9B4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4243-CA49-4964-A560-02C1DB9B4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4243-CA49-4964-A560-02C1DB9B4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4243-CA49-4964-A560-02C1DB9B4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4243-CA49-4964-A560-02C1DB9B4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74243-CA49-4964-A560-02C1DB9B4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10668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Pendaftaran</a:t>
            </a:r>
            <a:r>
              <a:rPr lang="en-US" sz="4800" dirty="0" smtClean="0"/>
              <a:t> </a:t>
            </a:r>
            <a:r>
              <a:rPr lang="en-US" sz="4800" dirty="0" smtClean="0"/>
              <a:t>Tanah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err="1" smtClean="0">
                <a:solidFill>
                  <a:srgbClr val="FF0000"/>
                </a:solidFill>
              </a:rPr>
              <a:t>Materi</a:t>
            </a:r>
            <a:r>
              <a:rPr lang="en-US" sz="4800" dirty="0" smtClean="0">
                <a:solidFill>
                  <a:srgbClr val="FF0000"/>
                </a:solidFill>
              </a:rPr>
              <a:t> 9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1219200" y="3105835"/>
            <a:ext cx="6705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Dosen</a:t>
            </a:r>
            <a:r>
              <a:rPr lang="en-US" sz="3200" dirty="0" smtClean="0"/>
              <a:t>:</a:t>
            </a:r>
          </a:p>
          <a:p>
            <a:pPr algn="ctr"/>
            <a:r>
              <a:rPr lang="en-US" sz="3200" dirty="0" smtClean="0"/>
              <a:t>Dr. </a:t>
            </a:r>
            <a:r>
              <a:rPr lang="en-US" sz="3200" dirty="0" err="1" smtClean="0"/>
              <a:t>Suryanti</a:t>
            </a:r>
            <a:r>
              <a:rPr lang="en-US" sz="3200" dirty="0" smtClean="0"/>
              <a:t> T. </a:t>
            </a:r>
            <a:r>
              <a:rPr lang="en-US" sz="3200" dirty="0" err="1" smtClean="0"/>
              <a:t>Arief</a:t>
            </a:r>
            <a:r>
              <a:rPr lang="en-US" sz="3200" dirty="0" smtClean="0"/>
              <a:t>, SH., </a:t>
            </a:r>
            <a:r>
              <a:rPr lang="en-US" sz="3200" dirty="0" err="1" smtClean="0"/>
              <a:t>MKn</a:t>
            </a:r>
            <a:r>
              <a:rPr lang="en-US" sz="3200" dirty="0" smtClean="0"/>
              <a:t>., MBA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PENGUASAAN SARUSUN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DENGAN </a:t>
            </a:r>
            <a:r>
              <a:rPr lang="en-US" b="1" dirty="0"/>
              <a:t>CARA SEWA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,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hadapan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</a:t>
            </a:r>
          </a:p>
          <a:p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PPPSRS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TANAH DIMANA RUMAH SUSUN DAPAT DIDIRIKAN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: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endParaRPr lang="en-US" dirty="0"/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HGB /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Tanah Negara 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/>
              <a:t>HGB /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Pengelolaan</a:t>
            </a:r>
            <a:endParaRPr lang="en-US" dirty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/>
              <a:t>Pasal</a:t>
            </a:r>
            <a:r>
              <a:rPr lang="en-US" dirty="0"/>
              <a:t> 17 UURS)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: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/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  <a:p>
            <a:pPr marL="514350" lvl="0" indent="-514350">
              <a:buFont typeface="+mj-lt"/>
              <a:buAutoNum type="alphaLcPeriod"/>
            </a:pPr>
            <a:r>
              <a:rPr lang="en-US" dirty="0" err="1"/>
              <a:t>Pendayagunaan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wakaf</a:t>
            </a:r>
            <a:endParaRPr lang="en-US" dirty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/>
              <a:t>Pasal</a:t>
            </a:r>
            <a:r>
              <a:rPr lang="en-US" dirty="0"/>
              <a:t> 18 UURS)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TANAH DIMANA RUMAH SUSUN DAPAT DIDIRIKAN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/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,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 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sertipikat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/>
              <a:t>Pasal</a:t>
            </a:r>
            <a:r>
              <a:rPr lang="en-US" dirty="0"/>
              <a:t> 19 UURS)</a:t>
            </a:r>
          </a:p>
          <a:p>
            <a:pPr lvl="0"/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pendayagunaan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hadapan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/>
              <a:t>Pasal</a:t>
            </a:r>
            <a:r>
              <a:rPr lang="en-US" dirty="0"/>
              <a:t> 21 UURS)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TANAH DIMANA RUMAH SUSUN DAPAT DIDIRIKAN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 smtClean="0"/>
              <a:t>sekurang-kurangnya</a:t>
            </a:r>
            <a:r>
              <a:rPr lang="en-US" dirty="0"/>
              <a:t> </a:t>
            </a:r>
            <a:r>
              <a:rPr lang="en-US" dirty="0" err="1" smtClean="0"/>
              <a:t>memuat</a:t>
            </a:r>
            <a:r>
              <a:rPr lang="en-US" dirty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penyewa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(60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ditandatanganinya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dicatatkan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pertanahan</a:t>
            </a:r>
            <a:r>
              <a:rPr lang="en-US" dirty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pengembalian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sewa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penyewa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/>
              <a:t>PEMILIKAN 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HAK MILIK ATAS SARUSUN,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perseorangan</a:t>
            </a:r>
            <a:r>
              <a:rPr lang="en-US" dirty="0"/>
              <a:t> yang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/>
              <a:t>Pasal</a:t>
            </a:r>
            <a:r>
              <a:rPr lang="en-US" dirty="0"/>
              <a:t> 46 UURS)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NPP.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NPP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Perbandingan</a:t>
            </a:r>
            <a:r>
              <a:rPr lang="en-US" b="1" dirty="0"/>
              <a:t> </a:t>
            </a:r>
            <a:r>
              <a:rPr lang="en-US" b="1" dirty="0" err="1"/>
              <a:t>Proporsional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Angka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/>
              <a:t>bersama</a:t>
            </a:r>
            <a:r>
              <a:rPr lang="en-US" dirty="0"/>
              <a:t> yang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ybs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memperhitungkan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pembangunannya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jualnya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NPP 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Perbandingan</a:t>
            </a:r>
            <a:r>
              <a:rPr lang="en-US" b="1" dirty="0" smtClean="0"/>
              <a:t> </a:t>
            </a:r>
            <a:r>
              <a:rPr lang="en-US" b="1" dirty="0" err="1" smtClean="0"/>
              <a:t>Proporsional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NPP </a:t>
            </a:r>
            <a:r>
              <a:rPr lang="en-US" dirty="0" err="1"/>
              <a:t>dituangkan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AktaPemisahan</a:t>
            </a:r>
            <a:endParaRPr lang="en-US" dirty="0"/>
          </a:p>
          <a:p>
            <a:pPr lvl="0"/>
            <a:r>
              <a:rPr lang="en-US" dirty="0"/>
              <a:t>NPP,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HAK:</a:t>
            </a:r>
          </a:p>
          <a:p>
            <a:pPr marL="0" indent="0">
              <a:buNone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Tanah, Benda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Bersama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KEWAJIBAN:</a:t>
            </a:r>
          </a:p>
          <a:p>
            <a:pPr marL="0" indent="0">
              <a:buNone/>
            </a:pP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(Tanah, Benda,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NPP 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Perbandingan</a:t>
            </a:r>
            <a:r>
              <a:rPr lang="en-US" b="1" dirty="0" smtClean="0"/>
              <a:t> </a:t>
            </a:r>
            <a:r>
              <a:rPr lang="en-US" b="1" dirty="0" err="1" smtClean="0"/>
              <a:t>Proporsional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NPP:</a:t>
            </a:r>
          </a:p>
          <a:p>
            <a:pPr lvl="0"/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(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/>
              <a:t>UU No. 20 </a:t>
            </a:r>
            <a:r>
              <a:rPr lang="en-US" dirty="0" err="1"/>
              <a:t>Tahun</a:t>
            </a:r>
            <a:r>
              <a:rPr lang="en-US" dirty="0"/>
              <a:t> 2011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/>
              <a:t>UU No. 16 </a:t>
            </a:r>
            <a:r>
              <a:rPr lang="en-US" dirty="0" err="1"/>
              <a:t>Tahun</a:t>
            </a:r>
            <a:r>
              <a:rPr lang="en-US" dirty="0"/>
              <a:t> 1985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)</a:t>
            </a:r>
          </a:p>
          <a:p>
            <a:pPr marL="0" lvl="0" indent="0">
              <a:buNone/>
            </a:pP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/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(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)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Roya</a:t>
            </a:r>
            <a:r>
              <a:rPr lang="en-US" dirty="0"/>
              <a:t> Partial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/>
              <a:t>AKTA PEMISAHAN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id-ID" dirty="0"/>
              <a:t>Dalam membangun rumah susun, pelaku pembanguan wajib </a:t>
            </a:r>
            <a:r>
              <a:rPr lang="id-ID" b="1" dirty="0"/>
              <a:t>memisahkan</a:t>
            </a:r>
            <a:r>
              <a:rPr lang="id-ID" dirty="0"/>
              <a:t> rumah susun atas sarusun, bagian bersama, benda bersama &amp; tanah bersama 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</a:t>
            </a:r>
            <a:r>
              <a:rPr lang="id-ID" dirty="0"/>
              <a:t>Pasal 25 UURS).</a:t>
            </a:r>
            <a:endParaRPr lang="en-US" dirty="0"/>
          </a:p>
          <a:p>
            <a:pPr lvl="0"/>
            <a:r>
              <a:rPr lang="id-ID" dirty="0"/>
              <a:t>Pemisahan rumah susun tsb wajib dituangkan d</a:t>
            </a:r>
            <a:r>
              <a:rPr lang="en-US" dirty="0"/>
              <a:t>a</a:t>
            </a:r>
            <a:r>
              <a:rPr lang="id-ID" dirty="0"/>
              <a:t>l</a:t>
            </a:r>
            <a:r>
              <a:rPr lang="en-US" dirty="0"/>
              <a:t>a</a:t>
            </a:r>
            <a:r>
              <a:rPr lang="id-ID" dirty="0"/>
              <a:t>m bentuk gambar &amp; uraian (dasar u</a:t>
            </a:r>
            <a:r>
              <a:rPr lang="en-US" dirty="0"/>
              <a:t>n</a:t>
            </a:r>
            <a:r>
              <a:rPr lang="id-ID" dirty="0"/>
              <a:t>t</a:t>
            </a:r>
            <a:r>
              <a:rPr lang="en-US" dirty="0"/>
              <a:t>u</a:t>
            </a:r>
            <a:r>
              <a:rPr lang="id-ID" dirty="0"/>
              <a:t>k menetapkan NPP, SHM Sarusun atau SKBG Sarusun dan </a:t>
            </a:r>
            <a:r>
              <a:rPr lang="en-US" dirty="0"/>
              <a:t>P</a:t>
            </a:r>
            <a:r>
              <a:rPr lang="id-ID" dirty="0"/>
              <a:t>erjanjian </a:t>
            </a:r>
            <a:r>
              <a:rPr lang="en-US" dirty="0"/>
              <a:t>P</a:t>
            </a:r>
            <a:r>
              <a:rPr lang="id-ID" dirty="0"/>
              <a:t>engikatan </a:t>
            </a:r>
            <a:r>
              <a:rPr lang="en-US" dirty="0"/>
              <a:t>J</a:t>
            </a:r>
            <a:r>
              <a:rPr lang="id-ID" dirty="0"/>
              <a:t>ual </a:t>
            </a:r>
            <a:r>
              <a:rPr lang="en-US" dirty="0"/>
              <a:t>B</a:t>
            </a:r>
            <a:r>
              <a:rPr lang="id-ID" dirty="0"/>
              <a:t>eli), dan h</a:t>
            </a:r>
            <a:r>
              <a:rPr lang="en-US" dirty="0"/>
              <a:t>a</a:t>
            </a:r>
            <a:r>
              <a:rPr lang="id-ID" dirty="0"/>
              <a:t>r</a:t>
            </a:r>
            <a:r>
              <a:rPr lang="en-US" dirty="0"/>
              <a:t>u</a:t>
            </a:r>
            <a:r>
              <a:rPr lang="id-ID" dirty="0"/>
              <a:t>s dibuat sebelum pelaksanaan pembangunan rumah susun. Gambar &amp; uraian tsb dituangkan d</a:t>
            </a:r>
            <a:r>
              <a:rPr lang="en-US" dirty="0"/>
              <a:t>a</a:t>
            </a:r>
            <a:r>
              <a:rPr lang="id-ID" dirty="0"/>
              <a:t>l</a:t>
            </a:r>
            <a:r>
              <a:rPr lang="en-US" dirty="0"/>
              <a:t>a</a:t>
            </a:r>
            <a:r>
              <a:rPr lang="id-ID" dirty="0"/>
              <a:t>m bentuk Akta Pemisahan y</a:t>
            </a:r>
            <a:r>
              <a:rPr lang="en-US" dirty="0"/>
              <a:t>an</a:t>
            </a:r>
            <a:r>
              <a:rPr lang="id-ID" dirty="0"/>
              <a:t>g disahkan oleh </a:t>
            </a:r>
            <a:r>
              <a:rPr lang="en-US" dirty="0"/>
              <a:t>B</a:t>
            </a:r>
            <a:r>
              <a:rPr lang="id-ID" dirty="0"/>
              <a:t>upati/</a:t>
            </a:r>
            <a:r>
              <a:rPr lang="en-US" dirty="0"/>
              <a:t>W</a:t>
            </a:r>
            <a:r>
              <a:rPr lang="id-ID" dirty="0"/>
              <a:t>alikota, s</a:t>
            </a:r>
            <a:r>
              <a:rPr lang="en-US" dirty="0"/>
              <a:t>e</a:t>
            </a:r>
            <a:r>
              <a:rPr lang="id-ID" dirty="0"/>
              <a:t>d</a:t>
            </a:r>
            <a:r>
              <a:rPr lang="en-US" dirty="0" err="1"/>
              <a:t>ang</a:t>
            </a:r>
            <a:r>
              <a:rPr lang="id-ID" dirty="0"/>
              <a:t>k</a:t>
            </a:r>
            <a:r>
              <a:rPr lang="en-US" dirty="0"/>
              <a:t>a</a:t>
            </a:r>
            <a:r>
              <a:rPr lang="id-ID" dirty="0"/>
              <a:t>n u</a:t>
            </a:r>
            <a:r>
              <a:rPr lang="en-US" dirty="0"/>
              <a:t>n</a:t>
            </a:r>
            <a:r>
              <a:rPr lang="id-ID" dirty="0"/>
              <a:t>t</a:t>
            </a:r>
            <a:r>
              <a:rPr lang="en-US" dirty="0"/>
              <a:t>u</a:t>
            </a:r>
            <a:r>
              <a:rPr lang="id-ID" dirty="0"/>
              <a:t>k DKI Jakarta akta tsb disahkan oleh </a:t>
            </a:r>
            <a:r>
              <a:rPr lang="en-US" dirty="0"/>
              <a:t>G</a:t>
            </a:r>
            <a:r>
              <a:rPr lang="id-ID" dirty="0"/>
              <a:t>ubernur 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</a:t>
            </a:r>
            <a:r>
              <a:rPr lang="id-ID" dirty="0"/>
              <a:t>Pasal 26 UURS)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AKTA PEMISAHAN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,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Benda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Tanah </a:t>
            </a:r>
            <a:r>
              <a:rPr lang="en-US" dirty="0" err="1"/>
              <a:t>Bersama</a:t>
            </a:r>
            <a:endParaRPr lang="en-US" dirty="0"/>
          </a:p>
          <a:p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Tanah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bangunannya</a:t>
            </a:r>
            <a:r>
              <a:rPr lang="en-US" dirty="0"/>
              <a:t> (HGB),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Tanah </a:t>
            </a:r>
            <a:r>
              <a:rPr lang="en-US" dirty="0" err="1"/>
              <a:t>Bersamanya</a:t>
            </a:r>
            <a:r>
              <a:rPr lang="en-US" dirty="0"/>
              <a:t> (HGB)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828800"/>
            <a:ext cx="7391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POKOK – POKOK PENGETAHUAN </a:t>
            </a:r>
          </a:p>
          <a:p>
            <a:pPr algn="ctr"/>
            <a:r>
              <a:rPr lang="en-US" sz="4000" b="1" dirty="0" smtClean="0"/>
              <a:t>TENTANG </a:t>
            </a:r>
          </a:p>
          <a:p>
            <a:pPr algn="ctr"/>
            <a:r>
              <a:rPr lang="en-US" sz="4000" b="1" dirty="0" smtClean="0"/>
              <a:t>RUMAH SUSUN 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TANDA BUKTI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KEPEMILIKAN </a:t>
            </a:r>
            <a:r>
              <a:rPr lang="en-US" b="1" dirty="0"/>
              <a:t>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/>
              <a:t>TANDA BUKTI KEPEMILIKAN SARUSUN DI ATAS TANAH HAK</a:t>
            </a:r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, HGB,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HGB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Tanah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diterbitkan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 smtClean="0"/>
              <a:t>	SERTIPIKAT </a:t>
            </a:r>
            <a:r>
              <a:rPr lang="en-US" dirty="0"/>
              <a:t>HAK MILIK SATUAN RUMAH </a:t>
            </a:r>
            <a:r>
              <a:rPr lang="en-US" dirty="0" smtClean="0"/>
              <a:t>SUSUN</a:t>
            </a:r>
          </a:p>
          <a:p>
            <a:pPr>
              <a:buNone/>
            </a:pPr>
            <a:r>
              <a:rPr lang="en-US" dirty="0" smtClean="0"/>
              <a:t>	(SHM SARUSUN)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/>
              <a:t>Pasal</a:t>
            </a:r>
            <a:r>
              <a:rPr lang="en-US" dirty="0"/>
              <a:t> 47 UURS)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SHM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TANDA BUKTI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KEPEMILIKAN </a:t>
            </a:r>
            <a:r>
              <a:rPr lang="en-US" b="1" dirty="0"/>
              <a:t>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SHM </a:t>
            </a:r>
            <a:r>
              <a:rPr lang="en-US" dirty="0" err="1"/>
              <a:t>Sarusun</a:t>
            </a:r>
            <a:r>
              <a:rPr lang="en-US" dirty="0"/>
              <a:t> SHM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: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Pertanahan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/Kota</a:t>
            </a:r>
          </a:p>
          <a:p>
            <a:r>
              <a:rPr lang="en-US" dirty="0"/>
              <a:t>SHM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dibebani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/>
              <a:t>kesatuan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terpisahkan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Salinan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denah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sarusun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Pertelaan</a:t>
            </a:r>
            <a:r>
              <a:rPr lang="en-US" dirty="0" smtClean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ybs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TANDA BUKTI </a:t>
            </a:r>
            <a:br>
              <a:rPr lang="en-US" b="1" dirty="0" smtClean="0"/>
            </a:br>
            <a:r>
              <a:rPr lang="en-US" b="1" dirty="0" smtClean="0"/>
              <a:t>KEPEMILIKAN 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TANDA BUKTI KEPEMILIKAN SARUSUN DI ATAS BARANG MILIK NEGARA/DAERAH BERUPA TANAH ATAU TANAH WAKAF DENGAN CARA </a:t>
            </a:r>
            <a:r>
              <a:rPr lang="en-US" dirty="0" smtClean="0"/>
              <a:t>SEWA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/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Tanah </a:t>
            </a:r>
            <a:r>
              <a:rPr lang="en-US" dirty="0" err="1"/>
              <a:t>wakaf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, </a:t>
            </a:r>
            <a:r>
              <a:rPr lang="en-US" dirty="0" err="1"/>
              <a:t>diterbitkan</a:t>
            </a:r>
            <a:r>
              <a:rPr lang="en-US" dirty="0"/>
              <a:t>: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SERTIPIKAT </a:t>
            </a:r>
            <a:r>
              <a:rPr lang="en-US" dirty="0"/>
              <a:t>KEPEMILIKAN BANGUNAN GEDUNG SATUAN RUMAH </a:t>
            </a:r>
            <a:r>
              <a:rPr lang="en-US" dirty="0" smtClean="0"/>
              <a:t>SUSUN (SKBG </a:t>
            </a:r>
            <a:r>
              <a:rPr lang="en-US" dirty="0"/>
              <a:t>SARUSUN)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/>
              <a:t>Pasal</a:t>
            </a:r>
            <a:r>
              <a:rPr lang="en-US" dirty="0"/>
              <a:t> 48 UURS)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TANDA BUKTI </a:t>
            </a:r>
            <a:br>
              <a:rPr lang="en-US" b="1" dirty="0" smtClean="0"/>
            </a:br>
            <a:r>
              <a:rPr lang="en-US" b="1" dirty="0" smtClean="0"/>
              <a:t>KEPEMILIKAN 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404813" lvl="0" indent="-404813"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dirty="0" smtClean="0"/>
              <a:t>SKBG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smtClean="0"/>
              <a:t>yang  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terpisahkan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Salinan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Gedung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Salinan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Tanah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denah</a:t>
            </a:r>
            <a:r>
              <a:rPr lang="en-US" dirty="0"/>
              <a:t> </a:t>
            </a:r>
            <a:r>
              <a:rPr lang="en-US" dirty="0" err="1"/>
              <a:t>lantai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bersangkutan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sarusun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Pertelaan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ybs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TANDA BUKTI KEPEMILIKAN 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/>
              <a:t>SKBG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: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/Kota yang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SKBG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dibebani</a:t>
            </a:r>
            <a:r>
              <a:rPr lang="en-US" dirty="0"/>
              <a:t> </a:t>
            </a:r>
            <a:r>
              <a:rPr lang="en-US" dirty="0" err="1"/>
              <a:t>Fidusia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SKBG </a:t>
            </a:r>
            <a:r>
              <a:rPr lang="en-US" dirty="0" err="1"/>
              <a:t>Sarusun</a:t>
            </a:r>
            <a:r>
              <a:rPr lang="en-US" dirty="0"/>
              <a:t> yang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Fidusia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 yang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/>
              <a:t>SERTIPIKAT HAK ATAS RUANG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Sertipikat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Sarusun</a:t>
            </a:r>
            <a:r>
              <a:rPr lang="en-US" dirty="0"/>
              <a:t> (SHM </a:t>
            </a:r>
            <a:r>
              <a:rPr lang="en-US" dirty="0" err="1"/>
              <a:t>Sarusun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, HGB,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“</a:t>
            </a:r>
            <a:r>
              <a:rPr lang="en-US" u="sng" dirty="0"/>
              <a:t>Tanah Negara</a:t>
            </a:r>
            <a:r>
              <a:rPr lang="en-US" dirty="0"/>
              <a:t>” </a:t>
            </a:r>
            <a:r>
              <a:rPr lang="en-US" dirty="0" err="1"/>
              <a:t>atau</a:t>
            </a:r>
            <a:r>
              <a:rPr lang="en-US" dirty="0"/>
              <a:t> HGB,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“</a:t>
            </a:r>
            <a:r>
              <a:rPr lang="en-US" u="sng" dirty="0" err="1"/>
              <a:t>Hak</a:t>
            </a:r>
            <a:r>
              <a:rPr lang="en-US" u="sng" dirty="0"/>
              <a:t> </a:t>
            </a:r>
            <a:r>
              <a:rPr lang="en-US" u="sng" dirty="0" err="1"/>
              <a:t>Pengelolaan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dirty="0" err="1"/>
              <a:t>Sertipikat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 (SKBG)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u="sng" dirty="0" err="1"/>
              <a:t>Barang</a:t>
            </a:r>
            <a:r>
              <a:rPr lang="en-US" u="sng" dirty="0"/>
              <a:t> </a:t>
            </a:r>
            <a:r>
              <a:rPr lang="en-US" u="sng" dirty="0" err="1"/>
              <a:t>Milik</a:t>
            </a:r>
            <a:r>
              <a:rPr lang="en-US" u="sng" dirty="0"/>
              <a:t> Negara/Daerah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u="sng" dirty="0"/>
              <a:t>Tanah </a:t>
            </a:r>
            <a:r>
              <a:rPr lang="en-US" u="sng" dirty="0" err="1"/>
              <a:t>Wakaf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908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</a:t>
            </a:r>
            <a:r>
              <a:rPr lang="id-ID" sz="3600" b="1" dirty="0"/>
              <a:t>erbedaan antara rumah susun y</a:t>
            </a:r>
            <a:r>
              <a:rPr lang="en-US" sz="3600" b="1" dirty="0"/>
              <a:t>an</a:t>
            </a:r>
            <a:r>
              <a:rPr lang="id-ID" sz="3600" b="1" dirty="0"/>
              <a:t>g didirikan diatas tanah hak y</a:t>
            </a:r>
            <a:r>
              <a:rPr lang="en-US" sz="3600" b="1" dirty="0"/>
              <a:t>an</a:t>
            </a:r>
            <a:r>
              <a:rPr lang="id-ID" sz="3600" b="1" dirty="0"/>
              <a:t>g d</a:t>
            </a:r>
            <a:r>
              <a:rPr lang="en-US" sz="3600" b="1" dirty="0"/>
              <a:t>a</a:t>
            </a:r>
            <a:r>
              <a:rPr lang="id-ID" sz="3600" b="1" dirty="0"/>
              <a:t>p</a:t>
            </a:r>
            <a:r>
              <a:rPr lang="en-US" sz="3600" b="1" dirty="0"/>
              <a:t>a</a:t>
            </a:r>
            <a:r>
              <a:rPr lang="id-ID" sz="3600" b="1" dirty="0"/>
              <a:t>t dimiliki s</a:t>
            </a:r>
            <a:r>
              <a:rPr lang="en-US" sz="3600" b="1" dirty="0"/>
              <a:t>e</a:t>
            </a:r>
            <a:r>
              <a:rPr lang="id-ID" sz="3600" b="1" dirty="0"/>
              <a:t>c</a:t>
            </a:r>
            <a:r>
              <a:rPr lang="en-US" sz="3600" b="1" dirty="0"/>
              <a:t>a</a:t>
            </a:r>
            <a:r>
              <a:rPr lang="id-ID" sz="3600" b="1" dirty="0"/>
              <a:t>r</a:t>
            </a:r>
            <a:r>
              <a:rPr lang="en-US" sz="3600" b="1" dirty="0"/>
              <a:t>a</a:t>
            </a:r>
            <a:r>
              <a:rPr lang="id-ID" sz="3600" b="1" dirty="0"/>
              <a:t> pribadi d</a:t>
            </a:r>
            <a:r>
              <a:rPr lang="en-US" sz="3600" b="1" dirty="0"/>
              <a:t>en</a:t>
            </a:r>
            <a:r>
              <a:rPr lang="id-ID" sz="3600" b="1" dirty="0"/>
              <a:t>g</a:t>
            </a:r>
            <a:r>
              <a:rPr lang="en-US" sz="3600" b="1" dirty="0"/>
              <a:t>a</a:t>
            </a:r>
            <a:r>
              <a:rPr lang="id-ID" sz="3600" b="1" dirty="0"/>
              <a:t>n rumah susun y</a:t>
            </a:r>
            <a:r>
              <a:rPr lang="en-US" sz="3600" b="1" dirty="0"/>
              <a:t>an</a:t>
            </a:r>
            <a:r>
              <a:rPr lang="id-ID" sz="3600" b="1" dirty="0"/>
              <a:t>g berdiri diatas tanah y</a:t>
            </a:r>
            <a:r>
              <a:rPr lang="en-US" sz="3600" b="1" dirty="0"/>
              <a:t>an</a:t>
            </a:r>
            <a:r>
              <a:rPr lang="id-ID" sz="3600" b="1" dirty="0"/>
              <a:t>g t</a:t>
            </a:r>
            <a:r>
              <a:rPr lang="en-US" sz="3600" b="1" dirty="0" err="1"/>
              <a:t>i</a:t>
            </a:r>
            <a:r>
              <a:rPr lang="id-ID" sz="3600" b="1" dirty="0"/>
              <a:t>d</a:t>
            </a:r>
            <a:r>
              <a:rPr lang="en-US" sz="3600" b="1" dirty="0"/>
              <a:t>a</a:t>
            </a:r>
            <a:r>
              <a:rPr lang="id-ID" sz="3600" b="1" dirty="0"/>
              <a:t>k d</a:t>
            </a:r>
            <a:r>
              <a:rPr lang="en-US" sz="3600" b="1" dirty="0"/>
              <a:t>a</a:t>
            </a:r>
            <a:r>
              <a:rPr lang="id-ID" sz="3600" b="1" dirty="0"/>
              <a:t>p</a:t>
            </a:r>
            <a:r>
              <a:rPr lang="en-US" sz="3600" b="1" dirty="0"/>
              <a:t>a</a:t>
            </a:r>
            <a:r>
              <a:rPr lang="id-ID" sz="3600" b="1" dirty="0"/>
              <a:t>t dimiliki tetapi hanya berupa sewa/pinjam pakai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581400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dirty="0"/>
              <a:t>Bukti kepemilikan rumah susun y</a:t>
            </a:r>
            <a:r>
              <a:rPr lang="en-US" dirty="0"/>
              <a:t>an</a:t>
            </a:r>
            <a:r>
              <a:rPr lang="id-ID" dirty="0"/>
              <a:t>g didirikan diatas tanah y</a:t>
            </a:r>
            <a:r>
              <a:rPr lang="en-US" dirty="0"/>
              <a:t>an</a:t>
            </a:r>
            <a:r>
              <a:rPr lang="id-ID" dirty="0"/>
              <a:t>g d</a:t>
            </a:r>
            <a:r>
              <a:rPr lang="en-US" dirty="0"/>
              <a:t>a</a:t>
            </a:r>
            <a:r>
              <a:rPr lang="id-ID" dirty="0"/>
              <a:t>p</a:t>
            </a:r>
            <a:r>
              <a:rPr lang="en-US" dirty="0"/>
              <a:t>a</a:t>
            </a:r>
            <a:r>
              <a:rPr lang="id-ID" dirty="0"/>
              <a:t>t dimiliki berupa SHM Sarusun, s</a:t>
            </a:r>
            <a:r>
              <a:rPr lang="en-US" dirty="0"/>
              <a:t>e</a:t>
            </a:r>
            <a:r>
              <a:rPr lang="id-ID" dirty="0"/>
              <a:t>d</a:t>
            </a:r>
            <a:r>
              <a:rPr lang="en-US" dirty="0"/>
              <a:t>an</a:t>
            </a:r>
            <a:r>
              <a:rPr lang="id-ID" dirty="0"/>
              <a:t>gkan rumah susun </a:t>
            </a:r>
            <a:r>
              <a:rPr lang="en-US" dirty="0"/>
              <a:t>yang </a:t>
            </a:r>
            <a:r>
              <a:rPr lang="id-ID" dirty="0"/>
              <a:t>berdiri diatas tanah y</a:t>
            </a:r>
            <a:r>
              <a:rPr lang="en-US" dirty="0"/>
              <a:t>an</a:t>
            </a:r>
            <a:r>
              <a:rPr lang="id-ID" dirty="0"/>
              <a:t>g t</a:t>
            </a:r>
            <a:r>
              <a:rPr lang="en-US" dirty="0" err="1"/>
              <a:t>i</a:t>
            </a:r>
            <a:r>
              <a:rPr lang="id-ID" dirty="0"/>
              <a:t>d</a:t>
            </a:r>
            <a:r>
              <a:rPr lang="en-US" dirty="0"/>
              <a:t>a</a:t>
            </a:r>
            <a:r>
              <a:rPr lang="id-ID" dirty="0"/>
              <a:t>k d</a:t>
            </a:r>
            <a:r>
              <a:rPr lang="en-US" dirty="0"/>
              <a:t>a</a:t>
            </a:r>
            <a:r>
              <a:rPr lang="id-ID" dirty="0"/>
              <a:t>p</a:t>
            </a:r>
            <a:r>
              <a:rPr lang="en-US" dirty="0"/>
              <a:t>a</a:t>
            </a:r>
            <a:r>
              <a:rPr lang="id-ID" dirty="0"/>
              <a:t>t dimiliki berupa SKBG Sarusun.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Kepemilikan SHM Sarusun meliputi bagian bersama, benda bersama </a:t>
            </a:r>
            <a:r>
              <a:rPr lang="en-US" dirty="0" err="1"/>
              <a:t>dan</a:t>
            </a:r>
            <a:r>
              <a:rPr lang="id-ID" dirty="0"/>
              <a:t> tanah bersama, s</a:t>
            </a:r>
            <a:r>
              <a:rPr lang="en-US" dirty="0"/>
              <a:t>e</a:t>
            </a:r>
            <a:r>
              <a:rPr lang="id-ID" dirty="0"/>
              <a:t>d</a:t>
            </a:r>
            <a:r>
              <a:rPr lang="en-US" dirty="0"/>
              <a:t>an</a:t>
            </a:r>
            <a:r>
              <a:rPr lang="id-ID" dirty="0"/>
              <a:t>gkan SKBG sarusun hanya meliputi gedung saja</a:t>
            </a:r>
            <a:r>
              <a:rPr lang="en-US" dirty="0"/>
              <a:t>,</a:t>
            </a:r>
            <a:r>
              <a:rPr lang="id-ID" dirty="0"/>
              <a:t> tanahnya t</a:t>
            </a:r>
            <a:r>
              <a:rPr lang="en-US" dirty="0" err="1"/>
              <a:t>i</a:t>
            </a:r>
            <a:r>
              <a:rPr lang="id-ID" dirty="0"/>
              <a:t>d</a:t>
            </a:r>
            <a:r>
              <a:rPr lang="en-US" dirty="0"/>
              <a:t>a</a:t>
            </a:r>
            <a:r>
              <a:rPr lang="id-ID" dirty="0"/>
              <a:t>k termasuk.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SHM Sarusun keluar berdas</a:t>
            </a:r>
            <a:r>
              <a:rPr lang="en-US" dirty="0"/>
              <a:t>a</a:t>
            </a:r>
            <a:r>
              <a:rPr lang="id-ID" dirty="0"/>
              <a:t>rkan Akta </a:t>
            </a:r>
            <a:r>
              <a:rPr lang="en-US" dirty="0"/>
              <a:t>J</a:t>
            </a:r>
            <a:r>
              <a:rPr lang="id-ID" dirty="0"/>
              <a:t>ual </a:t>
            </a:r>
            <a:r>
              <a:rPr lang="en-US" dirty="0"/>
              <a:t>B</a:t>
            </a:r>
            <a:r>
              <a:rPr lang="id-ID" dirty="0"/>
              <a:t>eli, s</a:t>
            </a:r>
            <a:r>
              <a:rPr lang="en-US" dirty="0"/>
              <a:t>e</a:t>
            </a:r>
            <a:r>
              <a:rPr lang="id-ID" dirty="0"/>
              <a:t>d</a:t>
            </a:r>
            <a:r>
              <a:rPr lang="en-US" dirty="0"/>
              <a:t>an</a:t>
            </a:r>
            <a:r>
              <a:rPr lang="id-ID" dirty="0"/>
              <a:t>gkan SKGB Sarusun keluar berdasarkan Perjanjian </a:t>
            </a:r>
            <a:r>
              <a:rPr lang="en-US" dirty="0"/>
              <a:t>S</a:t>
            </a:r>
            <a:r>
              <a:rPr lang="id-ID" dirty="0"/>
              <a:t>ewa </a:t>
            </a:r>
            <a:r>
              <a:rPr lang="en-US" dirty="0"/>
              <a:t>M</a:t>
            </a:r>
            <a:r>
              <a:rPr lang="id-ID" dirty="0"/>
              <a:t>enyewa.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SHM Sarusun diterbitkan oleh </a:t>
            </a:r>
            <a:r>
              <a:rPr lang="en-US" dirty="0"/>
              <a:t>K</a:t>
            </a:r>
            <a:r>
              <a:rPr lang="id-ID" dirty="0"/>
              <a:t>antor </a:t>
            </a:r>
            <a:r>
              <a:rPr lang="en-US" dirty="0"/>
              <a:t>P</a:t>
            </a:r>
            <a:r>
              <a:rPr lang="id-ID" dirty="0"/>
              <a:t>ertanahan, s</a:t>
            </a:r>
            <a:r>
              <a:rPr lang="en-US" dirty="0"/>
              <a:t>e</a:t>
            </a:r>
            <a:r>
              <a:rPr lang="id-ID" dirty="0"/>
              <a:t>d</a:t>
            </a:r>
            <a:r>
              <a:rPr lang="en-US" dirty="0"/>
              <a:t>an</a:t>
            </a:r>
            <a:r>
              <a:rPr lang="id-ID" dirty="0"/>
              <a:t>gkan SKBG Sarusun diterbitkan oleh </a:t>
            </a:r>
            <a:r>
              <a:rPr lang="en-US" dirty="0"/>
              <a:t>I</a:t>
            </a:r>
            <a:r>
              <a:rPr lang="id-ID" dirty="0"/>
              <a:t>nstansi </a:t>
            </a:r>
            <a:r>
              <a:rPr lang="en-US" dirty="0"/>
              <a:t>T</a:t>
            </a:r>
            <a:r>
              <a:rPr lang="id-ID" dirty="0"/>
              <a:t>ehnik </a:t>
            </a:r>
            <a:r>
              <a:rPr lang="en-US" dirty="0"/>
              <a:t>K</a:t>
            </a:r>
            <a:r>
              <a:rPr lang="id-ID" dirty="0"/>
              <a:t>abupaten/</a:t>
            </a:r>
            <a:r>
              <a:rPr lang="en-US" dirty="0"/>
              <a:t>K</a:t>
            </a:r>
            <a:r>
              <a:rPr lang="id-ID" dirty="0"/>
              <a:t>ota y</a:t>
            </a:r>
            <a:r>
              <a:rPr lang="en-US" dirty="0"/>
              <a:t>an</a:t>
            </a:r>
            <a:r>
              <a:rPr lang="id-ID" dirty="0"/>
              <a:t>g mengurusi bangunan gedung.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Autofit/>
          </a:bodyPr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marL="344488" lvl="0" indent="-344488">
              <a:buNone/>
            </a:pPr>
            <a:r>
              <a:rPr lang="en-US" dirty="0" smtClean="0"/>
              <a:t>5. </a:t>
            </a:r>
            <a:r>
              <a:rPr lang="id-ID" dirty="0" smtClean="0"/>
              <a:t>Jaminan hutang SHM Sarusun berupa Hak Tanggungan, s</a:t>
            </a:r>
            <a:r>
              <a:rPr lang="en-US" dirty="0" smtClean="0"/>
              <a:t>e</a:t>
            </a:r>
            <a:r>
              <a:rPr lang="id-ID" dirty="0" smtClean="0"/>
              <a:t>d</a:t>
            </a:r>
            <a:r>
              <a:rPr lang="en-US" dirty="0" smtClean="0"/>
              <a:t>an</a:t>
            </a:r>
            <a:r>
              <a:rPr lang="id-ID" dirty="0" smtClean="0"/>
              <a:t>gkan SKBG Sarusun berupa Jaminan Fiducia.</a:t>
            </a:r>
            <a:endParaRPr lang="en-US" dirty="0" smtClean="0"/>
          </a:p>
          <a:p>
            <a:pPr marL="514350" lvl="0" indent="-514350">
              <a:buNone/>
            </a:pPr>
            <a:r>
              <a:rPr lang="en-US" dirty="0" smtClean="0"/>
              <a:t>6. </a:t>
            </a:r>
            <a:r>
              <a:rPr lang="id-ID" dirty="0" smtClean="0"/>
              <a:t>SHM </a:t>
            </a:r>
            <a:r>
              <a:rPr lang="id-ID" dirty="0"/>
              <a:t>Sarusun terdiri atas:</a:t>
            </a:r>
            <a:endParaRPr lang="en-US" dirty="0"/>
          </a:p>
          <a:p>
            <a:pPr marL="688975" lvl="0" indent="-404813">
              <a:buFont typeface="+mj-lt"/>
              <a:buAutoNum type="alphaLcPeriod"/>
            </a:pPr>
            <a:r>
              <a:rPr lang="en-US" dirty="0"/>
              <a:t>S</a:t>
            </a:r>
            <a:r>
              <a:rPr lang="id-ID" dirty="0"/>
              <a:t>alinan buku tanah dan surat ukur</a:t>
            </a:r>
            <a:endParaRPr lang="en-US" dirty="0"/>
          </a:p>
          <a:p>
            <a:pPr marL="688975" lvl="0" indent="-404813">
              <a:buFont typeface="+mj-lt"/>
              <a:buAutoNum type="alphaLcPeriod"/>
            </a:pPr>
            <a:r>
              <a:rPr lang="en-US" dirty="0"/>
              <a:t>G</a:t>
            </a:r>
            <a:r>
              <a:rPr lang="id-ID" dirty="0"/>
              <a:t>ambar denah lantai rumah susun ybs.</a:t>
            </a:r>
            <a:endParaRPr lang="en-US" dirty="0"/>
          </a:p>
          <a:p>
            <a:pPr marL="688975" lvl="0" indent="-404813">
              <a:buFont typeface="+mj-lt"/>
              <a:buAutoNum type="alphaLcPeriod"/>
            </a:pPr>
            <a:r>
              <a:rPr lang="en-US" dirty="0"/>
              <a:t>P</a:t>
            </a:r>
            <a:r>
              <a:rPr lang="id-ID" dirty="0"/>
              <a:t>ertelaan mengenai besarnya bagian hak atas bagian bersama, benda bersama &amp; Tanah bersama.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id-ID" dirty="0" smtClean="0"/>
              <a:t>SKBG </a:t>
            </a:r>
            <a:r>
              <a:rPr lang="id-ID" dirty="0"/>
              <a:t>Sarusun terdiri atas</a:t>
            </a:r>
            <a:r>
              <a:rPr lang="en-US" dirty="0"/>
              <a:t>: </a:t>
            </a:r>
          </a:p>
          <a:p>
            <a:pPr marL="688975" lvl="0" indent="-344488">
              <a:buFont typeface="+mj-lt"/>
              <a:buAutoNum type="alphaLcPeriod"/>
            </a:pPr>
            <a:r>
              <a:rPr lang="en-US" dirty="0"/>
              <a:t>S</a:t>
            </a:r>
            <a:r>
              <a:rPr lang="id-ID" dirty="0"/>
              <a:t>alinan buku bangunan gedung</a:t>
            </a:r>
            <a:endParaRPr lang="en-US" dirty="0"/>
          </a:p>
          <a:p>
            <a:pPr marL="630238" lvl="0" indent="-285750">
              <a:buFont typeface="+mj-lt"/>
              <a:buAutoNum type="alphaLcPeriod"/>
            </a:pPr>
            <a:r>
              <a:rPr lang="en-US" dirty="0" smtClean="0"/>
              <a:t> S</a:t>
            </a:r>
            <a:r>
              <a:rPr lang="id-ID" dirty="0"/>
              <a:t>alinan surat perjanjian sewa atas tanah</a:t>
            </a:r>
            <a:endParaRPr lang="en-US" dirty="0"/>
          </a:p>
          <a:p>
            <a:pPr marL="514350" lvl="0" indent="-169863">
              <a:buFont typeface="+mj-lt"/>
              <a:buAutoNum type="alphaLcPeriod"/>
            </a:pPr>
            <a:r>
              <a:rPr lang="en-US" dirty="0" smtClean="0"/>
              <a:t>  G</a:t>
            </a:r>
            <a:r>
              <a:rPr lang="id-ID" dirty="0"/>
              <a:t>ambar denah lantai rumah susun ybs.</a:t>
            </a:r>
            <a:endParaRPr lang="en-US" dirty="0"/>
          </a:p>
          <a:p>
            <a:pPr marL="688975" indent="-344488">
              <a:buFont typeface="+mj-lt"/>
              <a:buAutoNum type="alphaLcPeriod"/>
            </a:pPr>
            <a:r>
              <a:rPr lang="en-US" dirty="0" smtClean="0"/>
              <a:t>P</a:t>
            </a:r>
            <a:r>
              <a:rPr lang="id-ID" dirty="0"/>
              <a:t>ertelaan mengenai besarnya bagian hak atas </a:t>
            </a:r>
            <a:r>
              <a:rPr lang="en-US" dirty="0" smtClean="0"/>
              <a:t>  </a:t>
            </a:r>
            <a:r>
              <a:rPr lang="id-ID" dirty="0" smtClean="0"/>
              <a:t>bagian </a:t>
            </a:r>
            <a:r>
              <a:rPr lang="id-ID" dirty="0"/>
              <a:t>bersama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id-ID" dirty="0"/>
              <a:t>benda bersama ybs.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HAK ATAS TANAH BERSAMA BERAKHIR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Sebelum</a:t>
            </a:r>
            <a:r>
              <a:rPr lang="en-US" dirty="0"/>
              <a:t> HGB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diatasnya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sumah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haknya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, PARA PEMILIK </a:t>
            </a:r>
            <a:r>
              <a:rPr lang="en-US" dirty="0" err="1"/>
              <a:t>melalui</a:t>
            </a:r>
            <a:r>
              <a:rPr lang="en-US" dirty="0"/>
              <a:t> “</a:t>
            </a:r>
            <a:r>
              <a:rPr lang="en-US" dirty="0" err="1"/>
              <a:t>Perhimpunan</a:t>
            </a:r>
            <a:r>
              <a:rPr lang="en-US" dirty="0"/>
              <a:t> </a:t>
            </a:r>
            <a:r>
              <a:rPr lang="en-US" dirty="0" err="1"/>
              <a:t>Penghuni</a:t>
            </a:r>
            <a:r>
              <a:rPr lang="en-US" dirty="0"/>
              <a:t>”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perpanjangan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pembaharuan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Persyaratan </a:t>
            </a:r>
            <a:r>
              <a:rPr lang="en-US" b="1" dirty="0" smtClean="0"/>
              <a:t>P</a:t>
            </a:r>
            <a:r>
              <a:rPr lang="id-ID" b="1" dirty="0" smtClean="0"/>
              <a:t>embangunan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R</a:t>
            </a:r>
            <a:r>
              <a:rPr lang="id-ID" b="1" dirty="0" smtClean="0"/>
              <a:t>umah </a:t>
            </a:r>
            <a:r>
              <a:rPr lang="en-US" b="1" dirty="0" smtClean="0"/>
              <a:t>S</a:t>
            </a:r>
            <a:r>
              <a:rPr lang="id-ID" b="1" dirty="0" smtClean="0"/>
              <a:t>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1. </a:t>
            </a:r>
            <a:r>
              <a:rPr lang="id-ID" b="1" u="sng" dirty="0" smtClean="0"/>
              <a:t>Syarat </a:t>
            </a:r>
            <a:r>
              <a:rPr lang="id-ID" b="1" u="sng" dirty="0"/>
              <a:t>Administratif</a:t>
            </a:r>
            <a:r>
              <a:rPr lang="id-ID" dirty="0"/>
              <a:t> 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(</a:t>
            </a:r>
            <a:r>
              <a:rPr lang="id-ID" dirty="0"/>
              <a:t>Pasal 28 UURS)</a:t>
            </a:r>
            <a:endParaRPr lang="en-US" dirty="0"/>
          </a:p>
          <a:p>
            <a:pPr marL="0" indent="0">
              <a:buNone/>
            </a:pPr>
            <a:r>
              <a:rPr lang="id-ID" dirty="0" smtClean="0"/>
              <a:t>Perizinan y</a:t>
            </a:r>
            <a:r>
              <a:rPr lang="en-US" dirty="0" smtClean="0"/>
              <a:t>an</a:t>
            </a:r>
            <a:r>
              <a:rPr lang="id-ID" dirty="0" smtClean="0"/>
              <a:t>g </a:t>
            </a:r>
            <a:r>
              <a:rPr lang="id-ID" dirty="0"/>
              <a:t>diperlukan </a:t>
            </a:r>
            <a:r>
              <a:rPr lang="id-ID" dirty="0" smtClean="0"/>
              <a:t>s</a:t>
            </a:r>
            <a:r>
              <a:rPr lang="en-US" dirty="0" smtClean="0"/>
              <a:t>e</a:t>
            </a:r>
            <a:r>
              <a:rPr lang="id-ID" dirty="0" smtClean="0"/>
              <a:t>b</a:t>
            </a:r>
            <a:r>
              <a:rPr lang="en-US" dirty="0" smtClean="0"/>
              <a:t>a</a:t>
            </a:r>
            <a:r>
              <a:rPr lang="id-ID" dirty="0" smtClean="0"/>
              <a:t>g</a:t>
            </a:r>
            <a:r>
              <a:rPr lang="en-US" dirty="0" err="1" smtClean="0"/>
              <a:t>ai</a:t>
            </a:r>
            <a:r>
              <a:rPr lang="id-ID" dirty="0" smtClean="0"/>
              <a:t> </a:t>
            </a:r>
            <a:r>
              <a:rPr lang="id-ID" dirty="0"/>
              <a:t>syarat </a:t>
            </a:r>
            <a:r>
              <a:rPr lang="id-ID" dirty="0" smtClean="0"/>
              <a:t>u</a:t>
            </a:r>
            <a:r>
              <a:rPr lang="en-US" dirty="0" smtClean="0"/>
              <a:t>n</a:t>
            </a:r>
            <a:r>
              <a:rPr lang="id-ID" dirty="0" smtClean="0"/>
              <a:t>t</a:t>
            </a:r>
            <a:r>
              <a:rPr lang="en-US" dirty="0" smtClean="0"/>
              <a:t>u</a:t>
            </a:r>
            <a:r>
              <a:rPr lang="id-ID" dirty="0" smtClean="0"/>
              <a:t>k </a:t>
            </a:r>
            <a:r>
              <a:rPr lang="id-ID" dirty="0"/>
              <a:t>pembangunan rumah susun, yaitu :</a:t>
            </a:r>
            <a:endParaRPr lang="en-US" dirty="0"/>
          </a:p>
          <a:p>
            <a:pPr>
              <a:buNone/>
            </a:pPr>
            <a:r>
              <a:rPr lang="id-ID" dirty="0" smtClean="0"/>
              <a:t>a.</a:t>
            </a:r>
            <a:r>
              <a:rPr lang="en-US" dirty="0" smtClean="0"/>
              <a:t> </a:t>
            </a:r>
            <a:r>
              <a:rPr lang="id-ID" dirty="0" smtClean="0"/>
              <a:t>Status </a:t>
            </a:r>
            <a:r>
              <a:rPr lang="id-ID" dirty="0"/>
              <a:t>hak atas tanahnya </a:t>
            </a:r>
            <a:endParaRPr lang="en-US" dirty="0"/>
          </a:p>
          <a:p>
            <a:pPr>
              <a:buNone/>
            </a:pPr>
            <a:r>
              <a:rPr lang="id-ID" dirty="0" smtClean="0"/>
              <a:t>b</a:t>
            </a:r>
            <a:r>
              <a:rPr lang="id-ID" dirty="0"/>
              <a:t>.	Izin Mendirikan Bangunan (IMB)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Pelaku </a:t>
            </a:r>
            <a:r>
              <a:rPr lang="id-ID" dirty="0"/>
              <a:t>pembangunan </a:t>
            </a:r>
            <a:r>
              <a:rPr lang="id-ID" dirty="0" smtClean="0"/>
              <a:t>h</a:t>
            </a:r>
            <a:r>
              <a:rPr lang="en-US" dirty="0" smtClean="0"/>
              <a:t>a</a:t>
            </a:r>
            <a:r>
              <a:rPr lang="id-ID" dirty="0" smtClean="0"/>
              <a:t>r</a:t>
            </a:r>
            <a:r>
              <a:rPr lang="en-US" dirty="0" smtClean="0"/>
              <a:t>u</a:t>
            </a:r>
            <a:r>
              <a:rPr lang="id-ID" dirty="0" smtClean="0"/>
              <a:t>s </a:t>
            </a:r>
            <a:r>
              <a:rPr lang="id-ID" dirty="0"/>
              <a:t>membangun rumah susun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id-ID" dirty="0"/>
              <a:t>lingkungannya sesuai </a:t>
            </a:r>
            <a:r>
              <a:rPr lang="id-ID" dirty="0" smtClean="0"/>
              <a:t>d</a:t>
            </a:r>
            <a:r>
              <a:rPr lang="en-US" dirty="0" smtClean="0"/>
              <a:t>en</a:t>
            </a:r>
            <a:r>
              <a:rPr lang="id-ID" dirty="0" smtClean="0"/>
              <a:t>g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rencana fungsi </a:t>
            </a:r>
            <a:r>
              <a:rPr lang="en-US" dirty="0" err="1" smtClean="0"/>
              <a:t>dan</a:t>
            </a:r>
            <a:r>
              <a:rPr lang="id-ID" dirty="0" smtClean="0"/>
              <a:t> pemanfaatannya</a:t>
            </a:r>
            <a:r>
              <a:rPr lang="id-ID" dirty="0"/>
              <a:t>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/>
              <a:t>DASAR HUKUM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20 </a:t>
            </a:r>
            <a:r>
              <a:rPr lang="en-US" dirty="0" err="1"/>
              <a:t>Tahun</a:t>
            </a:r>
            <a:r>
              <a:rPr lang="en-US" dirty="0"/>
              <a:t> 2011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16 </a:t>
            </a:r>
            <a:r>
              <a:rPr lang="en-US" dirty="0" err="1"/>
              <a:t>Tahun</a:t>
            </a:r>
            <a:r>
              <a:rPr lang="en-US" dirty="0"/>
              <a:t> 1985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perumahan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perkotaan</a:t>
            </a:r>
            <a:r>
              <a:rPr lang="en-US" dirty="0"/>
              <a:t> </a:t>
            </a:r>
            <a:r>
              <a:rPr lang="en-US" dirty="0" err="1"/>
              <a:t>meningkat</a:t>
            </a:r>
            <a:endParaRPr lang="en-US" dirty="0"/>
          </a:p>
          <a:p>
            <a:pPr lvl="0"/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tetap</a:t>
            </a:r>
            <a:endParaRPr lang="en-US" dirty="0"/>
          </a:p>
          <a:p>
            <a:pPr lvl="0"/>
            <a:r>
              <a:rPr lang="en-US" dirty="0"/>
              <a:t>Pembangunan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bertingkat</a:t>
            </a:r>
            <a:endParaRPr lang="en-US" dirty="0"/>
          </a:p>
          <a:p>
            <a:pPr lvl="0"/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hunian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hunian</a:t>
            </a:r>
            <a:r>
              <a:rPr lang="en-US" dirty="0"/>
              <a:t> (</a:t>
            </a:r>
            <a:r>
              <a:rPr lang="en-US" dirty="0" err="1"/>
              <a:t>campur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HMSRS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/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lemah</a:t>
            </a:r>
            <a:endParaRPr lang="en-US" dirty="0"/>
          </a:p>
          <a:p>
            <a:r>
              <a:rPr lang="en-US" dirty="0"/>
              <a:t>HMSRS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dibebankan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Tanggungan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Persyaratan </a:t>
            </a:r>
            <a:r>
              <a:rPr lang="en-US" b="1" dirty="0" smtClean="0"/>
              <a:t>P</a:t>
            </a:r>
            <a:r>
              <a:rPr lang="id-ID" b="1" dirty="0" smtClean="0"/>
              <a:t>embangunan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</a:t>
            </a:r>
            <a:r>
              <a:rPr lang="id-ID" b="1" dirty="0" smtClean="0"/>
              <a:t>umah </a:t>
            </a:r>
            <a:r>
              <a:rPr lang="en-US" b="1" dirty="0" smtClean="0"/>
              <a:t>S</a:t>
            </a:r>
            <a:r>
              <a:rPr lang="id-ID" b="1" dirty="0" smtClean="0"/>
              <a:t>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dirty="0"/>
              <a:t>Izin </a:t>
            </a:r>
            <a:r>
              <a:rPr lang="id-ID" dirty="0" smtClean="0"/>
              <a:t>rencana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id-ID" dirty="0"/>
              <a:t>fungsi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id-ID" dirty="0"/>
              <a:t>pemanfaatannya diberikan oleh </a:t>
            </a:r>
            <a:r>
              <a:rPr lang="en-US" dirty="0"/>
              <a:t>B</a:t>
            </a:r>
            <a:r>
              <a:rPr lang="id-ID" dirty="0" smtClean="0"/>
              <a:t>upati/</a:t>
            </a:r>
            <a:r>
              <a:rPr lang="en-US" dirty="0" smtClean="0"/>
              <a:t>W</a:t>
            </a:r>
            <a:r>
              <a:rPr lang="id-ID" dirty="0" smtClean="0"/>
              <a:t>alikota,</a:t>
            </a:r>
            <a:r>
              <a:rPr lang="en-US" dirty="0" smtClean="0"/>
              <a:t> </a:t>
            </a:r>
            <a:r>
              <a:rPr lang="id-ID" dirty="0" smtClean="0"/>
              <a:t>s</a:t>
            </a:r>
            <a:r>
              <a:rPr lang="en-US" dirty="0" smtClean="0"/>
              <a:t>e</a:t>
            </a:r>
            <a:r>
              <a:rPr lang="id-ID" dirty="0" smtClean="0"/>
              <a:t>d</a:t>
            </a:r>
            <a:r>
              <a:rPr lang="en-US" dirty="0" smtClean="0"/>
              <a:t>an</a:t>
            </a:r>
            <a:r>
              <a:rPr lang="id-ID" dirty="0" smtClean="0"/>
              <a:t>gkan u</a:t>
            </a:r>
            <a:r>
              <a:rPr lang="en-US" dirty="0" smtClean="0"/>
              <a:t>n</a:t>
            </a:r>
            <a:r>
              <a:rPr lang="id-ID" dirty="0" smtClean="0"/>
              <a:t>t</a:t>
            </a:r>
            <a:r>
              <a:rPr lang="en-US" dirty="0" smtClean="0"/>
              <a:t>u</a:t>
            </a:r>
            <a:r>
              <a:rPr lang="id-ID" dirty="0" smtClean="0"/>
              <a:t>k </a:t>
            </a:r>
            <a:r>
              <a:rPr lang="id-ID" dirty="0"/>
              <a:t>DKI Jakarta diberikan oleh </a:t>
            </a:r>
            <a:r>
              <a:rPr lang="en-US" dirty="0" smtClean="0"/>
              <a:t>G</a:t>
            </a:r>
            <a:r>
              <a:rPr lang="id-ID" dirty="0" smtClean="0"/>
              <a:t>ubernur</a:t>
            </a:r>
            <a:r>
              <a:rPr lang="id-ID" dirty="0"/>
              <a:t>, </a:t>
            </a:r>
            <a:r>
              <a:rPr lang="id-ID" dirty="0" smtClean="0"/>
              <a:t>d</a:t>
            </a:r>
            <a:r>
              <a:rPr lang="en-US" dirty="0" smtClean="0"/>
              <a:t>en</a:t>
            </a:r>
            <a:r>
              <a:rPr lang="id-ID" dirty="0" smtClean="0"/>
              <a:t>g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melampirkan persyaratan </a:t>
            </a:r>
            <a:r>
              <a:rPr lang="id-ID" dirty="0" smtClean="0"/>
              <a:t>sbb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(</a:t>
            </a:r>
            <a:r>
              <a:rPr lang="id-ID" b="1" dirty="0"/>
              <a:t>Pasal 29 UURS</a:t>
            </a:r>
            <a:r>
              <a:rPr lang="id-ID" dirty="0"/>
              <a:t>) :</a:t>
            </a:r>
            <a:endParaRPr lang="en-US" dirty="0"/>
          </a:p>
          <a:p>
            <a:pPr>
              <a:buNone/>
            </a:pPr>
            <a:r>
              <a:rPr lang="id-ID" dirty="0" smtClean="0"/>
              <a:t>a</a:t>
            </a:r>
            <a:r>
              <a:rPr lang="id-ID" dirty="0"/>
              <a:t>.	Sertifikat hak atas tanah;</a:t>
            </a:r>
            <a:endParaRPr lang="en-US" dirty="0"/>
          </a:p>
          <a:p>
            <a:pPr>
              <a:buNone/>
            </a:pPr>
            <a:r>
              <a:rPr lang="id-ID" dirty="0" smtClean="0"/>
              <a:t>b</a:t>
            </a:r>
            <a:r>
              <a:rPr lang="id-ID" dirty="0"/>
              <a:t>.	Surat keterangan rencana kabupaten/kota;</a:t>
            </a:r>
            <a:endParaRPr lang="en-US" dirty="0"/>
          </a:p>
          <a:p>
            <a:pPr>
              <a:buNone/>
            </a:pPr>
            <a:r>
              <a:rPr lang="id-ID" dirty="0" smtClean="0"/>
              <a:t>c</a:t>
            </a:r>
            <a:r>
              <a:rPr lang="id-ID" dirty="0"/>
              <a:t>.	Gambar rencana tapak;</a:t>
            </a:r>
            <a:endParaRPr lang="en-US" dirty="0"/>
          </a:p>
          <a:p>
            <a:pPr>
              <a:buNone/>
            </a:pPr>
            <a:r>
              <a:rPr lang="id-ID" dirty="0" smtClean="0"/>
              <a:t>d</a:t>
            </a:r>
            <a:r>
              <a:rPr lang="id-ID" dirty="0"/>
              <a:t>.	Gambar rencana arsitektur;</a:t>
            </a:r>
            <a:endParaRPr lang="en-US" dirty="0"/>
          </a:p>
          <a:p>
            <a:pPr>
              <a:buNone/>
            </a:pPr>
            <a:r>
              <a:rPr lang="id-ID" dirty="0" smtClean="0"/>
              <a:t>e</a:t>
            </a:r>
            <a:r>
              <a:rPr lang="id-ID" dirty="0"/>
              <a:t>.	Gambar rencana struktur beserta perhitungannya;</a:t>
            </a:r>
            <a:endParaRPr lang="en-US" dirty="0"/>
          </a:p>
          <a:p>
            <a:pPr>
              <a:buNone/>
            </a:pPr>
            <a:r>
              <a:rPr lang="id-ID" dirty="0" smtClean="0"/>
              <a:t>f</a:t>
            </a:r>
            <a:r>
              <a:rPr lang="id-ID" dirty="0"/>
              <a:t>.	Gambar rencana </a:t>
            </a:r>
            <a:r>
              <a:rPr lang="id-ID" dirty="0" smtClean="0"/>
              <a:t>y</a:t>
            </a:r>
            <a:r>
              <a:rPr lang="en-US" dirty="0" smtClean="0"/>
              <a:t>an</a:t>
            </a:r>
            <a:r>
              <a:rPr lang="id-ID" dirty="0" smtClean="0"/>
              <a:t>g </a:t>
            </a:r>
            <a:r>
              <a:rPr lang="id-ID" dirty="0"/>
              <a:t>menunjukan </a:t>
            </a:r>
            <a:r>
              <a:rPr lang="id-ID" dirty="0" smtClean="0"/>
              <a:t>d</a:t>
            </a:r>
            <a:r>
              <a:rPr lang="en-US" dirty="0" smtClean="0"/>
              <a:t>en</a:t>
            </a:r>
            <a:r>
              <a:rPr lang="id-ID" dirty="0" smtClean="0"/>
              <a:t>g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jelas </a:t>
            </a:r>
            <a:r>
              <a:rPr lang="en-US" dirty="0" smtClean="0"/>
              <a:t>B</a:t>
            </a:r>
            <a:r>
              <a:rPr lang="id-ID" dirty="0" smtClean="0"/>
              <a:t>agian </a:t>
            </a:r>
            <a:r>
              <a:rPr lang="en-US" dirty="0" smtClean="0"/>
              <a:t>B</a:t>
            </a:r>
            <a:r>
              <a:rPr lang="id-ID" dirty="0" smtClean="0"/>
              <a:t>ersama</a:t>
            </a:r>
            <a:r>
              <a:rPr lang="id-ID" dirty="0"/>
              <a:t>, </a:t>
            </a:r>
            <a:r>
              <a:rPr lang="en-US" dirty="0" smtClean="0"/>
              <a:t>B</a:t>
            </a:r>
            <a:r>
              <a:rPr lang="id-ID" dirty="0" smtClean="0"/>
              <a:t>enda </a:t>
            </a:r>
            <a:r>
              <a:rPr lang="en-US" dirty="0" smtClean="0"/>
              <a:t>B</a:t>
            </a:r>
            <a:r>
              <a:rPr lang="id-ID" dirty="0" smtClean="0"/>
              <a:t>ersama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en-US" dirty="0" smtClean="0"/>
              <a:t>T</a:t>
            </a:r>
            <a:r>
              <a:rPr lang="id-ID" dirty="0" smtClean="0"/>
              <a:t>anah </a:t>
            </a:r>
            <a:r>
              <a:rPr lang="en-US" dirty="0" smtClean="0"/>
              <a:t>B</a:t>
            </a:r>
            <a:r>
              <a:rPr lang="id-ID" dirty="0" smtClean="0"/>
              <a:t>ersama</a:t>
            </a:r>
            <a:r>
              <a:rPr lang="id-ID" dirty="0"/>
              <a:t>;</a:t>
            </a:r>
            <a:endParaRPr lang="en-US" dirty="0"/>
          </a:p>
          <a:p>
            <a:pPr>
              <a:buNone/>
            </a:pPr>
            <a:r>
              <a:rPr lang="id-ID" dirty="0" smtClean="0"/>
              <a:t>g</a:t>
            </a:r>
            <a:r>
              <a:rPr lang="id-ID" dirty="0"/>
              <a:t>.	</a:t>
            </a:r>
            <a:r>
              <a:rPr lang="en-US" dirty="0" smtClean="0"/>
              <a:t>G</a:t>
            </a:r>
            <a:r>
              <a:rPr lang="id-ID" dirty="0" smtClean="0"/>
              <a:t>ambar </a:t>
            </a:r>
            <a:r>
              <a:rPr lang="id-ID" dirty="0"/>
              <a:t>rencana utilitas umum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id-ID" dirty="0"/>
              <a:t>instalasi beserta perlengkapannya.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Persyaratan </a:t>
            </a:r>
            <a:r>
              <a:rPr lang="en-US" b="1" dirty="0" smtClean="0"/>
              <a:t>P</a:t>
            </a:r>
            <a:r>
              <a:rPr lang="id-ID" b="1" dirty="0" smtClean="0"/>
              <a:t>embangunan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R</a:t>
            </a:r>
            <a:r>
              <a:rPr lang="id-ID" b="1" dirty="0" smtClean="0"/>
              <a:t>umah </a:t>
            </a:r>
            <a:r>
              <a:rPr lang="en-US" b="1" dirty="0" smtClean="0"/>
              <a:t>S</a:t>
            </a:r>
            <a:r>
              <a:rPr lang="id-ID" b="1" dirty="0" smtClean="0"/>
              <a:t>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 smtClean="0"/>
              <a:t>2. </a:t>
            </a:r>
            <a:r>
              <a:rPr lang="id-ID" b="1" u="sng" dirty="0" smtClean="0"/>
              <a:t>Syarat </a:t>
            </a:r>
            <a:r>
              <a:rPr lang="id-ID" b="1" u="sng" dirty="0"/>
              <a:t>Teknis</a:t>
            </a:r>
            <a:r>
              <a:rPr lang="id-ID" dirty="0"/>
              <a:t> 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(</a:t>
            </a:r>
            <a:r>
              <a:rPr lang="id-ID" dirty="0"/>
              <a:t>Pasal 35 UURS)</a:t>
            </a:r>
            <a:endParaRPr lang="en-US" dirty="0"/>
          </a:p>
          <a:p>
            <a:pPr marL="0" indent="0">
              <a:buNone/>
            </a:pPr>
            <a:r>
              <a:rPr lang="id-ID" dirty="0"/>
              <a:t>Persyaratan </a:t>
            </a:r>
            <a:r>
              <a:rPr lang="id-ID" dirty="0" smtClean="0"/>
              <a:t>y</a:t>
            </a:r>
            <a:r>
              <a:rPr lang="en-US" dirty="0" smtClean="0"/>
              <a:t>an</a:t>
            </a:r>
            <a:r>
              <a:rPr lang="id-ID" dirty="0" smtClean="0"/>
              <a:t>g </a:t>
            </a:r>
            <a:r>
              <a:rPr lang="id-ID" dirty="0"/>
              <a:t>berkaitan </a:t>
            </a:r>
            <a:r>
              <a:rPr lang="id-ID" dirty="0" smtClean="0"/>
              <a:t>d</a:t>
            </a:r>
            <a:r>
              <a:rPr lang="en-US" dirty="0" smtClean="0"/>
              <a:t>en</a:t>
            </a:r>
            <a:r>
              <a:rPr lang="id-ID" dirty="0" smtClean="0"/>
              <a:t>g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struktur bangunan, keamanan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id-ID" dirty="0"/>
              <a:t>keselamatan bangunan, kesehatan </a:t>
            </a:r>
            <a:r>
              <a:rPr lang="id-ID" dirty="0" smtClean="0"/>
              <a:t>lingkungan</a:t>
            </a:r>
            <a:r>
              <a:rPr lang="id-ID" dirty="0"/>
              <a:t>, kenyamanan </a:t>
            </a:r>
            <a:r>
              <a:rPr lang="en-US" dirty="0" err="1" smtClean="0"/>
              <a:t>dan</a:t>
            </a:r>
            <a:r>
              <a:rPr lang="id-ID" dirty="0" smtClean="0"/>
              <a:t> lain</a:t>
            </a:r>
            <a:r>
              <a:rPr lang="en-US" dirty="0" smtClean="0"/>
              <a:t>-lain</a:t>
            </a:r>
            <a:r>
              <a:rPr lang="id-ID" dirty="0" smtClean="0"/>
              <a:t> y</a:t>
            </a:r>
            <a:r>
              <a:rPr lang="en-US" dirty="0" smtClean="0"/>
              <a:t>an</a:t>
            </a:r>
            <a:r>
              <a:rPr lang="id-ID" dirty="0" smtClean="0"/>
              <a:t>g </a:t>
            </a:r>
            <a:r>
              <a:rPr lang="id-ID" dirty="0"/>
              <a:t>berhubungan </a:t>
            </a:r>
            <a:r>
              <a:rPr lang="id-ID" dirty="0" smtClean="0"/>
              <a:t>d</a:t>
            </a:r>
            <a:r>
              <a:rPr lang="en-US" dirty="0" smtClean="0"/>
              <a:t>en</a:t>
            </a:r>
            <a:r>
              <a:rPr lang="id-ID" dirty="0" smtClean="0"/>
              <a:t>g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rancang bangun, </a:t>
            </a:r>
            <a:r>
              <a:rPr lang="id-ID" dirty="0" smtClean="0"/>
              <a:t>term</a:t>
            </a:r>
            <a:r>
              <a:rPr lang="en-US" dirty="0" smtClean="0"/>
              <a:t>a</a:t>
            </a:r>
            <a:r>
              <a:rPr lang="id-ID" dirty="0" smtClean="0"/>
              <a:t>s</a:t>
            </a:r>
            <a:r>
              <a:rPr lang="en-US" dirty="0" smtClean="0"/>
              <a:t>u</a:t>
            </a:r>
            <a:r>
              <a:rPr lang="id-ID" dirty="0" smtClean="0"/>
              <a:t>k </a:t>
            </a:r>
            <a:r>
              <a:rPr lang="id-ID" dirty="0"/>
              <a:t>kelengkapan prasarana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id-ID" dirty="0"/>
              <a:t>fasilitas lingkungan, </a:t>
            </a:r>
            <a:r>
              <a:rPr lang="id-ID" dirty="0" smtClean="0"/>
              <a:t>y</a:t>
            </a:r>
            <a:r>
              <a:rPr lang="en-US" dirty="0" smtClean="0"/>
              <a:t>an</a:t>
            </a:r>
            <a:r>
              <a:rPr lang="id-ID" dirty="0" smtClean="0"/>
              <a:t>g </a:t>
            </a:r>
            <a:r>
              <a:rPr lang="id-ID" dirty="0"/>
              <a:t>terdiri atas :</a:t>
            </a:r>
            <a:endParaRPr lang="en-US" dirty="0"/>
          </a:p>
          <a:p>
            <a:pPr>
              <a:buNone/>
            </a:pPr>
            <a:r>
              <a:rPr lang="id-ID" dirty="0" smtClean="0"/>
              <a:t>a</a:t>
            </a:r>
            <a:r>
              <a:rPr lang="id-ID" dirty="0"/>
              <a:t>.	Tata banguan </a:t>
            </a:r>
            <a:r>
              <a:rPr lang="id-ID" dirty="0" smtClean="0"/>
              <a:t>y</a:t>
            </a:r>
            <a:r>
              <a:rPr lang="en-US" dirty="0" smtClean="0"/>
              <a:t>an</a:t>
            </a:r>
            <a:r>
              <a:rPr lang="id-ID" dirty="0" smtClean="0"/>
              <a:t>g </a:t>
            </a:r>
            <a:r>
              <a:rPr lang="id-ID" dirty="0"/>
              <a:t>meliputi persyaratan peruntukan lokasi serta intensitas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id-ID" dirty="0"/>
              <a:t>arsitektur banguan.</a:t>
            </a:r>
            <a:endParaRPr lang="en-US" dirty="0"/>
          </a:p>
          <a:p>
            <a:pPr>
              <a:buNone/>
            </a:pPr>
            <a:r>
              <a:rPr lang="id-ID" dirty="0" smtClean="0"/>
              <a:t>b</a:t>
            </a:r>
            <a:r>
              <a:rPr lang="id-ID" dirty="0"/>
              <a:t>.	Keandalan bangunan </a:t>
            </a:r>
            <a:r>
              <a:rPr lang="id-ID" dirty="0" smtClean="0"/>
              <a:t>y</a:t>
            </a:r>
            <a:r>
              <a:rPr lang="en-US" dirty="0" smtClean="0"/>
              <a:t>an</a:t>
            </a:r>
            <a:r>
              <a:rPr lang="id-ID" dirty="0" smtClean="0"/>
              <a:t>g </a:t>
            </a:r>
            <a:r>
              <a:rPr lang="id-ID" dirty="0"/>
              <a:t>meliputi persyaratan keselamatan, kesehatan, kenyamanan </a:t>
            </a:r>
            <a:r>
              <a:rPr lang="en-US" dirty="0" err="1" smtClean="0"/>
              <a:t>dan</a:t>
            </a:r>
            <a:r>
              <a:rPr lang="id-ID" dirty="0" smtClean="0"/>
              <a:t> kemudahan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Persyaratan </a:t>
            </a:r>
            <a:r>
              <a:rPr lang="en-US" b="1" dirty="0" smtClean="0"/>
              <a:t>P</a:t>
            </a:r>
            <a:r>
              <a:rPr lang="id-ID" b="1" dirty="0" smtClean="0"/>
              <a:t>embangunan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R</a:t>
            </a:r>
            <a:r>
              <a:rPr lang="id-ID" b="1" dirty="0" smtClean="0"/>
              <a:t>umah </a:t>
            </a:r>
            <a:r>
              <a:rPr lang="en-US" b="1" dirty="0" smtClean="0"/>
              <a:t>S</a:t>
            </a:r>
            <a:r>
              <a:rPr lang="id-ID" b="1" dirty="0" smtClean="0"/>
              <a:t>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u="sng" dirty="0" smtClean="0"/>
              <a:t>Syarat </a:t>
            </a:r>
            <a:r>
              <a:rPr lang="id-ID" b="1" u="sng" dirty="0"/>
              <a:t>Ekologis</a:t>
            </a:r>
            <a:r>
              <a:rPr lang="id-ID" dirty="0"/>
              <a:t> 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(</a:t>
            </a:r>
            <a:r>
              <a:rPr lang="id-ID" dirty="0"/>
              <a:t>Pasal 37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id-ID" dirty="0"/>
              <a:t>38 UURS)</a:t>
            </a:r>
            <a:endParaRPr lang="en-US" dirty="0"/>
          </a:p>
          <a:p>
            <a:pPr marL="0" indent="0">
              <a:buNone/>
            </a:pPr>
            <a:r>
              <a:rPr lang="id-ID" dirty="0"/>
              <a:t>Persyaratan </a:t>
            </a:r>
            <a:r>
              <a:rPr lang="id-ID" dirty="0" smtClean="0"/>
              <a:t>y</a:t>
            </a:r>
            <a:r>
              <a:rPr lang="en-US" dirty="0" smtClean="0"/>
              <a:t>an</a:t>
            </a:r>
            <a:r>
              <a:rPr lang="id-ID" dirty="0" smtClean="0"/>
              <a:t>g </a:t>
            </a:r>
            <a:r>
              <a:rPr lang="id-ID" dirty="0"/>
              <a:t>memenuhi analisis dampak lingkungan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l</a:t>
            </a:r>
            <a:r>
              <a:rPr lang="en-US" dirty="0" smtClean="0"/>
              <a:t>a</a:t>
            </a:r>
            <a:r>
              <a:rPr lang="id-ID" dirty="0" smtClean="0"/>
              <a:t>m </a:t>
            </a:r>
            <a:r>
              <a:rPr lang="id-ID" dirty="0"/>
              <a:t>hal pembangunan rumah susun, </a:t>
            </a:r>
            <a:r>
              <a:rPr lang="id-ID" dirty="0" smtClean="0"/>
              <a:t>s</a:t>
            </a:r>
            <a:r>
              <a:rPr lang="en-US" dirty="0" smtClean="0"/>
              <a:t>e</a:t>
            </a:r>
            <a:r>
              <a:rPr lang="id-ID" dirty="0" smtClean="0"/>
              <a:t>p</a:t>
            </a:r>
            <a:r>
              <a:rPr lang="en-US" dirty="0" err="1" smtClean="0"/>
              <a:t>er</a:t>
            </a:r>
            <a:r>
              <a:rPr lang="id-ID" dirty="0" smtClean="0"/>
              <a:t>t</a:t>
            </a:r>
            <a:r>
              <a:rPr lang="en-US" dirty="0" err="1" smtClean="0"/>
              <a:t>i</a:t>
            </a:r>
            <a:r>
              <a:rPr lang="id-ID" dirty="0" smtClean="0"/>
              <a:t> keserasian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id-ID" dirty="0"/>
              <a:t>keseimbangan fungsi lingkungan, sesuai </a:t>
            </a:r>
            <a:r>
              <a:rPr lang="id-ID" dirty="0" smtClean="0"/>
              <a:t>d</a:t>
            </a:r>
            <a:r>
              <a:rPr lang="en-US" dirty="0" smtClean="0"/>
              <a:t>en</a:t>
            </a:r>
            <a:r>
              <a:rPr lang="id-ID" dirty="0" smtClean="0"/>
              <a:t>g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ketentuan peraturan perundang-undangan.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Proses jual beli rumah </a:t>
            </a:r>
            <a:r>
              <a:rPr lang="id-ID" b="1" dirty="0" smtClean="0"/>
              <a:t>susun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</a:t>
            </a:r>
            <a:r>
              <a:rPr lang="id-ID" b="1" dirty="0" smtClean="0"/>
              <a:t>esudah </a:t>
            </a:r>
            <a:r>
              <a:rPr lang="id-ID" b="1" dirty="0"/>
              <a:t>pembangunan rumah susun </a:t>
            </a:r>
            <a:r>
              <a:rPr lang="id-ID" b="1" dirty="0" smtClean="0"/>
              <a:t>selesai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id-ID" dirty="0" smtClean="0"/>
              <a:t>p</a:t>
            </a:r>
            <a:r>
              <a:rPr lang="en-US" dirty="0" smtClean="0"/>
              <a:t>a</a:t>
            </a:r>
            <a:r>
              <a:rPr lang="id-ID" dirty="0" smtClean="0"/>
              <a:t>t </a:t>
            </a:r>
            <a:r>
              <a:rPr lang="id-ID" dirty="0"/>
              <a:t>dilakukan melalui </a:t>
            </a:r>
            <a:r>
              <a:rPr lang="id-ID" dirty="0" smtClean="0"/>
              <a:t>A</a:t>
            </a:r>
            <a:r>
              <a:rPr lang="en-US" dirty="0" err="1" smtClean="0"/>
              <a:t>kta</a:t>
            </a:r>
            <a:r>
              <a:rPr lang="en-US" dirty="0" smtClean="0"/>
              <a:t> </a:t>
            </a:r>
            <a:r>
              <a:rPr lang="id-ID" dirty="0" smtClean="0"/>
              <a:t>J</a:t>
            </a:r>
            <a:r>
              <a:rPr lang="en-US" dirty="0" err="1" smtClean="0"/>
              <a:t>ual</a:t>
            </a:r>
            <a:r>
              <a:rPr lang="en-US" dirty="0" smtClean="0"/>
              <a:t> </a:t>
            </a:r>
            <a:r>
              <a:rPr lang="id-ID" dirty="0" smtClean="0"/>
              <a:t>B</a:t>
            </a:r>
            <a:r>
              <a:rPr lang="en-US" dirty="0" err="1" smtClean="0"/>
              <a:t>eli</a:t>
            </a:r>
            <a:r>
              <a:rPr lang="id-ID" dirty="0" smtClean="0"/>
              <a:t> y</a:t>
            </a:r>
            <a:r>
              <a:rPr lang="en-US" dirty="0" smtClean="0"/>
              <a:t>an</a:t>
            </a:r>
            <a:r>
              <a:rPr lang="id-ID" dirty="0" smtClean="0"/>
              <a:t>g </a:t>
            </a:r>
            <a:r>
              <a:rPr lang="id-ID" dirty="0"/>
              <a:t>dibuat </a:t>
            </a:r>
            <a:r>
              <a:rPr lang="en-US" dirty="0" smtClean="0"/>
              <a:t>d</a:t>
            </a:r>
            <a:r>
              <a:rPr lang="id-ID" dirty="0" smtClean="0"/>
              <a:t>ihadapan </a:t>
            </a:r>
            <a:r>
              <a:rPr lang="id-ID" dirty="0"/>
              <a:t>PPAT, setelah diterbitkannya </a:t>
            </a:r>
            <a:r>
              <a:rPr lang="id-ID" dirty="0" smtClean="0"/>
              <a:t>:</a:t>
            </a:r>
            <a:endParaRPr lang="en-US" dirty="0"/>
          </a:p>
          <a:p>
            <a:pPr>
              <a:buNone/>
            </a:pPr>
            <a:r>
              <a:rPr lang="id-ID" dirty="0" smtClean="0"/>
              <a:t>a.</a:t>
            </a:r>
            <a:r>
              <a:rPr lang="en-US" dirty="0" smtClean="0"/>
              <a:t> </a:t>
            </a:r>
            <a:r>
              <a:rPr lang="id-ID" dirty="0" smtClean="0"/>
              <a:t>Sertifikat </a:t>
            </a:r>
            <a:r>
              <a:rPr lang="id-ID" dirty="0"/>
              <a:t>Laik Fungsi</a:t>
            </a:r>
            <a:endParaRPr lang="en-US" dirty="0"/>
          </a:p>
          <a:p>
            <a:pPr>
              <a:buNone/>
            </a:pPr>
            <a:r>
              <a:rPr lang="id-ID" dirty="0" smtClean="0"/>
              <a:t>b</a:t>
            </a:r>
            <a:r>
              <a:rPr lang="id-ID" dirty="0"/>
              <a:t>.	</a:t>
            </a:r>
            <a:r>
              <a:rPr lang="en-US" dirty="0" smtClean="0"/>
              <a:t> </a:t>
            </a:r>
            <a:r>
              <a:rPr lang="id-ID" dirty="0" smtClean="0"/>
              <a:t>SHM </a:t>
            </a:r>
            <a:r>
              <a:rPr lang="id-ID" dirty="0"/>
              <a:t>Sarusun &amp; SKBG Sarusun</a:t>
            </a:r>
            <a:endParaRPr lang="en-US" dirty="0"/>
          </a:p>
          <a:p>
            <a:pPr>
              <a:buNone/>
            </a:pPr>
            <a:r>
              <a:rPr lang="id-ID" dirty="0" smtClean="0"/>
              <a:t>(Pasal 44 UURS)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Pengelolaan </a:t>
            </a:r>
            <a:r>
              <a:rPr lang="en-US" b="1" dirty="0" smtClean="0"/>
              <a:t>R</a:t>
            </a:r>
            <a:r>
              <a:rPr lang="id-ID" b="1" dirty="0" smtClean="0"/>
              <a:t>umah </a:t>
            </a:r>
            <a:r>
              <a:rPr lang="en-US" b="1" dirty="0" smtClean="0"/>
              <a:t>S</a:t>
            </a:r>
            <a:r>
              <a:rPr lang="id-ID" b="1" dirty="0" smtClean="0"/>
              <a:t>usun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tabLst>
                <a:tab pos="60325" algn="l"/>
              </a:tabLst>
            </a:pPr>
            <a:r>
              <a:rPr lang="en-US" dirty="0" smtClean="0"/>
              <a:t>D</a:t>
            </a:r>
            <a:r>
              <a:rPr lang="id-ID" dirty="0" smtClean="0"/>
              <a:t>ilaksanakan </a:t>
            </a:r>
            <a:r>
              <a:rPr lang="id-ID" dirty="0"/>
              <a:t>oleh Perhimpunan </a:t>
            </a:r>
            <a:r>
              <a:rPr lang="en-US" dirty="0" smtClean="0"/>
              <a:t>P</a:t>
            </a:r>
            <a:r>
              <a:rPr lang="id-ID" dirty="0" smtClean="0"/>
              <a:t>emilik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id-ID" dirty="0"/>
              <a:t>Penghuni Sarusun </a:t>
            </a:r>
            <a:r>
              <a:rPr lang="id-ID" dirty="0" smtClean="0"/>
              <a:t>y</a:t>
            </a:r>
            <a:r>
              <a:rPr lang="en-US" dirty="0" smtClean="0"/>
              <a:t>an</a:t>
            </a:r>
            <a:r>
              <a:rPr lang="id-ID" dirty="0" smtClean="0"/>
              <a:t>g </a:t>
            </a:r>
            <a:r>
              <a:rPr lang="id-ID" dirty="0"/>
              <a:t>berbadan </a:t>
            </a:r>
            <a:r>
              <a:rPr lang="id-ID" dirty="0" smtClean="0"/>
              <a:t>h</a:t>
            </a:r>
            <a:r>
              <a:rPr lang="en-US" dirty="0" smtClean="0"/>
              <a:t>u</a:t>
            </a:r>
            <a:r>
              <a:rPr lang="id-ID" dirty="0" smtClean="0"/>
              <a:t>k</a:t>
            </a:r>
            <a:r>
              <a:rPr lang="en-US" dirty="0" smtClean="0"/>
              <a:t>um</a:t>
            </a:r>
            <a:r>
              <a:rPr lang="id-ID" dirty="0" smtClean="0"/>
              <a:t> </a:t>
            </a:r>
            <a:r>
              <a:rPr lang="id-ID" dirty="0"/>
              <a:t>(kecuali rumah susun umum sewa, rumah susun khusus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id-ID" dirty="0"/>
              <a:t>rumah susun negara). </a:t>
            </a:r>
            <a:endParaRPr lang="en-US" dirty="0" smtClean="0"/>
          </a:p>
          <a:p>
            <a:pPr marL="0" indent="0">
              <a:buNone/>
              <a:tabLst>
                <a:tab pos="60325" algn="l"/>
              </a:tabLst>
            </a:pPr>
            <a:endParaRPr lang="en-US" dirty="0" smtClean="0"/>
          </a:p>
          <a:p>
            <a:pPr marL="0" indent="0">
              <a:buNone/>
              <a:tabLst>
                <a:tab pos="60325" algn="l"/>
              </a:tabLst>
            </a:pPr>
            <a:r>
              <a:rPr lang="id-ID" dirty="0" smtClean="0"/>
              <a:t>PPPSRS </a:t>
            </a:r>
            <a:r>
              <a:rPr lang="id-ID" dirty="0"/>
              <a:t>ini </a:t>
            </a:r>
            <a:r>
              <a:rPr lang="id-ID" dirty="0" smtClean="0"/>
              <a:t>h</a:t>
            </a:r>
            <a:r>
              <a:rPr lang="en-US" dirty="0" smtClean="0"/>
              <a:t>a</a:t>
            </a:r>
            <a:r>
              <a:rPr lang="id-ID" dirty="0" smtClean="0"/>
              <a:t>r</a:t>
            </a:r>
            <a:r>
              <a:rPr lang="en-US" dirty="0" smtClean="0"/>
              <a:t>u</a:t>
            </a:r>
            <a:r>
              <a:rPr lang="id-ID" dirty="0" smtClean="0"/>
              <a:t>s mendaftar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id-ID" dirty="0"/>
              <a:t>mendapat izin usaha dari </a:t>
            </a:r>
            <a:r>
              <a:rPr lang="en-US" dirty="0" smtClean="0"/>
              <a:t>B</a:t>
            </a:r>
            <a:r>
              <a:rPr lang="id-ID" dirty="0" smtClean="0"/>
              <a:t>upati/</a:t>
            </a:r>
            <a:r>
              <a:rPr lang="en-US" dirty="0" smtClean="0"/>
              <a:t>W</a:t>
            </a:r>
            <a:r>
              <a:rPr lang="id-ID" dirty="0" smtClean="0"/>
              <a:t>alikota</a:t>
            </a:r>
            <a:r>
              <a:rPr lang="id-ID" dirty="0"/>
              <a:t>, khusus DKI Jakarta dari </a:t>
            </a:r>
            <a:r>
              <a:rPr lang="en-US" dirty="0" smtClean="0"/>
              <a:t>G</a:t>
            </a:r>
            <a:r>
              <a:rPr lang="id-ID" dirty="0" smtClean="0"/>
              <a:t>ubernur </a:t>
            </a:r>
            <a:endParaRPr lang="en-US" dirty="0" smtClean="0"/>
          </a:p>
          <a:p>
            <a:pPr marL="0" indent="0">
              <a:buNone/>
              <a:tabLst>
                <a:tab pos="60325" algn="l"/>
              </a:tabLst>
            </a:pPr>
            <a:r>
              <a:rPr lang="id-ID" dirty="0" smtClean="0"/>
              <a:t>(</a:t>
            </a:r>
            <a:r>
              <a:rPr lang="id-ID" dirty="0"/>
              <a:t>Pasal 56 UURS).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Pengelolaan </a:t>
            </a:r>
            <a:r>
              <a:rPr lang="en-US" b="1" dirty="0" smtClean="0"/>
              <a:t>R</a:t>
            </a:r>
            <a:r>
              <a:rPr lang="id-ID" b="1" dirty="0" smtClean="0"/>
              <a:t>umah </a:t>
            </a:r>
            <a:r>
              <a:rPr lang="en-US" b="1" dirty="0" smtClean="0"/>
              <a:t>S</a:t>
            </a:r>
            <a:r>
              <a:rPr lang="id-ID" b="1" dirty="0" smtClean="0"/>
              <a:t>usun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tabLst>
                <a:tab pos="60325" algn="l"/>
              </a:tabLst>
            </a:pPr>
            <a:r>
              <a:rPr lang="id-ID" dirty="0"/>
              <a:t>Pelaku pembangunan </a:t>
            </a:r>
            <a:r>
              <a:rPr lang="id-ID" dirty="0" smtClean="0"/>
              <a:t>y</a:t>
            </a:r>
            <a:r>
              <a:rPr lang="en-US" dirty="0" smtClean="0"/>
              <a:t>an</a:t>
            </a:r>
            <a:r>
              <a:rPr lang="id-ID" dirty="0" smtClean="0"/>
              <a:t>g </a:t>
            </a:r>
            <a:r>
              <a:rPr lang="id-ID" dirty="0"/>
              <a:t>membangun </a:t>
            </a:r>
            <a:r>
              <a:rPr lang="en-US" dirty="0" smtClean="0"/>
              <a:t>R</a:t>
            </a:r>
            <a:r>
              <a:rPr lang="id-ID" dirty="0" smtClean="0"/>
              <a:t>umah </a:t>
            </a:r>
            <a:r>
              <a:rPr lang="en-US" dirty="0" smtClean="0"/>
              <a:t>S</a:t>
            </a:r>
            <a:r>
              <a:rPr lang="id-ID" dirty="0" smtClean="0"/>
              <a:t>usun </a:t>
            </a:r>
            <a:r>
              <a:rPr lang="en-US" dirty="0" smtClean="0"/>
              <a:t>U</a:t>
            </a:r>
            <a:r>
              <a:rPr lang="id-ID" dirty="0" smtClean="0"/>
              <a:t>mum </a:t>
            </a:r>
            <a:r>
              <a:rPr lang="id-ID" dirty="0"/>
              <a:t>dan </a:t>
            </a:r>
            <a:r>
              <a:rPr lang="en-US" dirty="0" smtClean="0"/>
              <a:t>R</a:t>
            </a:r>
            <a:r>
              <a:rPr lang="id-ID" dirty="0" smtClean="0"/>
              <a:t>umah </a:t>
            </a:r>
            <a:r>
              <a:rPr lang="en-US" dirty="0" smtClean="0"/>
              <a:t>S</a:t>
            </a:r>
            <a:r>
              <a:rPr lang="id-ID" dirty="0" smtClean="0"/>
              <a:t>usun </a:t>
            </a:r>
            <a:r>
              <a:rPr lang="en-US" dirty="0" smtClean="0"/>
              <a:t>K</a:t>
            </a:r>
            <a:r>
              <a:rPr lang="id-ID" dirty="0" smtClean="0"/>
              <a:t>omersial,</a:t>
            </a:r>
            <a:r>
              <a:rPr lang="en-US" dirty="0" smtClean="0"/>
              <a:t>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l</a:t>
            </a:r>
            <a:r>
              <a:rPr lang="en-US" dirty="0" smtClean="0"/>
              <a:t>a</a:t>
            </a:r>
            <a:r>
              <a:rPr lang="id-ID" dirty="0" smtClean="0"/>
              <a:t>m </a:t>
            </a:r>
            <a:r>
              <a:rPr lang="id-ID" dirty="0"/>
              <a:t>masa transisi sebelum terbentuknya PPPSRS wajib mengelola rumah susun. </a:t>
            </a:r>
            <a:endParaRPr lang="en-US" dirty="0" smtClean="0"/>
          </a:p>
          <a:p>
            <a:pPr marL="0" indent="0">
              <a:buNone/>
              <a:tabLst>
                <a:tab pos="60325" algn="l"/>
              </a:tabLst>
            </a:pPr>
            <a:endParaRPr lang="en-US" smtClean="0"/>
          </a:p>
          <a:p>
            <a:pPr marL="0" indent="0">
              <a:buNone/>
              <a:tabLst>
                <a:tab pos="60325" algn="l"/>
              </a:tabLst>
            </a:pPr>
            <a:r>
              <a:rPr lang="id-ID" smtClean="0"/>
              <a:t>Masa </a:t>
            </a:r>
            <a:r>
              <a:rPr lang="id-ID" dirty="0"/>
              <a:t>transisi </a:t>
            </a:r>
            <a:r>
              <a:rPr lang="id-ID" dirty="0" smtClean="0"/>
              <a:t>p</a:t>
            </a:r>
            <a:r>
              <a:rPr lang="en-US" dirty="0" smtClean="0"/>
              <a:t>a</a:t>
            </a:r>
            <a:r>
              <a:rPr lang="id-ID" dirty="0" smtClean="0"/>
              <a:t>l</a:t>
            </a:r>
            <a:r>
              <a:rPr lang="en-US" dirty="0" smtClean="0"/>
              <a:t>in</a:t>
            </a:r>
            <a:r>
              <a:rPr lang="id-ID" dirty="0" smtClean="0"/>
              <a:t>g </a:t>
            </a:r>
            <a:r>
              <a:rPr lang="id-ID" dirty="0"/>
              <a:t>lama 1 </a:t>
            </a:r>
            <a:r>
              <a:rPr lang="id-ID" dirty="0" smtClean="0"/>
              <a:t>t</a:t>
            </a:r>
            <a:r>
              <a:rPr lang="en-US" dirty="0" smtClean="0"/>
              <a:t>a</a:t>
            </a:r>
            <a:r>
              <a:rPr lang="id-ID" dirty="0" smtClean="0"/>
              <a:t>h</a:t>
            </a:r>
            <a:r>
              <a:rPr lang="en-US" dirty="0" smtClean="0"/>
              <a:t>un</a:t>
            </a:r>
            <a:r>
              <a:rPr lang="id-ID" dirty="0" smtClean="0"/>
              <a:t> </a:t>
            </a:r>
            <a:r>
              <a:rPr lang="id-ID" dirty="0"/>
              <a:t>setelah penyerahan pertama kali sarusun </a:t>
            </a:r>
            <a:r>
              <a:rPr lang="id-ID" dirty="0" smtClean="0"/>
              <a:t>k</a:t>
            </a:r>
            <a:r>
              <a:rPr lang="en-US" dirty="0" smtClean="0"/>
              <a:t>e</a:t>
            </a:r>
            <a:r>
              <a:rPr lang="id-ID" dirty="0" smtClean="0"/>
              <a:t>p</a:t>
            </a:r>
            <a:r>
              <a:rPr lang="en-US" dirty="0" smtClean="0"/>
              <a:t>a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pemilik </a:t>
            </a:r>
            <a:endParaRPr lang="en-US" dirty="0" smtClean="0"/>
          </a:p>
          <a:p>
            <a:pPr marL="0" indent="0">
              <a:buNone/>
              <a:tabLst>
                <a:tab pos="60325" algn="l"/>
              </a:tabLst>
            </a:pPr>
            <a:r>
              <a:rPr lang="id-ID" dirty="0" smtClean="0"/>
              <a:t>(</a:t>
            </a:r>
            <a:r>
              <a:rPr lang="id-ID" dirty="0"/>
              <a:t>Pasal 59 UURS).</a:t>
            </a:r>
            <a:endParaRPr lang="en-US" dirty="0"/>
          </a:p>
          <a:p>
            <a:pPr marL="0" indent="0">
              <a:buNone/>
              <a:tabLst>
                <a:tab pos="60325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RUMAH SUSUN </a:t>
            </a:r>
          </a:p>
          <a:p>
            <a:pPr>
              <a:buNone/>
            </a:pP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/>
              <a:t>gedung</a:t>
            </a:r>
            <a:r>
              <a:rPr lang="en-US" dirty="0"/>
              <a:t> </a:t>
            </a:r>
            <a:r>
              <a:rPr lang="en-US" dirty="0" err="1"/>
              <a:t>bertingkat</a:t>
            </a:r>
            <a:r>
              <a:rPr lang="en-US" dirty="0"/>
              <a:t> yang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yang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bagian-bagian</a:t>
            </a:r>
            <a:r>
              <a:rPr lang="en-US" dirty="0"/>
              <a:t> yang </a:t>
            </a:r>
            <a:r>
              <a:rPr lang="en-US" dirty="0" err="1"/>
              <a:t>distrukturkan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horizontal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satuan-satuan</a:t>
            </a:r>
            <a:r>
              <a:rPr lang="en-US" dirty="0"/>
              <a:t> yang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hunian</a:t>
            </a:r>
            <a:r>
              <a:rPr lang="en-US" dirty="0"/>
              <a:t> yang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bersama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b="1" dirty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SATUAN </a:t>
            </a:r>
            <a:r>
              <a:rPr lang="en-US" dirty="0"/>
              <a:t>RUMAH SUSUN </a:t>
            </a:r>
            <a:r>
              <a:rPr lang="en-US" dirty="0" err="1"/>
              <a:t>disebut</a:t>
            </a:r>
            <a:r>
              <a:rPr lang="en-US" dirty="0"/>
              <a:t> SARUSUN</a:t>
            </a:r>
          </a:p>
          <a:p>
            <a:pPr>
              <a:buNone/>
            </a:pP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 smtClean="0"/>
              <a:t>	Unit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yang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hunian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penghubung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HAK BERSAMA DALAM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PEMILIKAN </a:t>
            </a:r>
            <a:r>
              <a:rPr lang="en-US" b="1" dirty="0"/>
              <a:t>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en-US" dirty="0"/>
              <a:t>TANAH BERSAMA</a:t>
            </a:r>
          </a:p>
          <a:p>
            <a:pPr>
              <a:buNone/>
            </a:pP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Sebidang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yang </a:t>
            </a:r>
            <a:r>
              <a:rPr lang="en-US" dirty="0" err="1"/>
              <a:t>diatasnya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batasnya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.</a:t>
            </a:r>
          </a:p>
          <a:p>
            <a:endParaRPr lang="en-US" dirty="0"/>
          </a:p>
          <a:p>
            <a:pPr lvl="0">
              <a:buNone/>
            </a:pPr>
            <a:r>
              <a:rPr lang="en-US" dirty="0"/>
              <a:t>BAGIAN BERSAMA</a:t>
            </a:r>
          </a:p>
          <a:p>
            <a:pPr>
              <a:buNone/>
            </a:pP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satuan-satuan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/>
              <a:t>BENDA BERSAMA</a:t>
            </a:r>
          </a:p>
          <a:p>
            <a:pPr>
              <a:buNone/>
            </a:pP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Benda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RUMAH SUSUN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 </a:t>
            </a:r>
            <a:r>
              <a:rPr lang="en-US" dirty="0" err="1" smtClean="0"/>
              <a:t>bertingkat</a:t>
            </a: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distrukturkan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horizontal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terpisah</a:t>
            </a: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US" dirty="0" err="1"/>
              <a:t>Dilengkapi</a:t>
            </a:r>
            <a:r>
              <a:rPr lang="en-US" dirty="0"/>
              <a:t>:</a:t>
            </a:r>
          </a:p>
          <a:p>
            <a:pPr lvl="0" indent="571500">
              <a:buFont typeface="Wingdings" pitchFamily="2" charset="2"/>
              <a:buChar char="Ø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 lvl="1" indent="-398463">
              <a:buFont typeface="Wingdings" pitchFamily="2" charset="2"/>
              <a:buChar char="Ø"/>
            </a:pPr>
            <a:r>
              <a:rPr lang="en-US" sz="3200" dirty="0" smtClean="0"/>
              <a:t>  Benda </a:t>
            </a:r>
            <a:r>
              <a:rPr lang="en-US" sz="3200" dirty="0" err="1"/>
              <a:t>Bersama</a:t>
            </a:r>
            <a:endParaRPr lang="en-US" sz="3200" dirty="0"/>
          </a:p>
          <a:p>
            <a:pPr indent="1588">
              <a:buFont typeface="Wingdings" pitchFamily="2" charset="2"/>
              <a:buChar char="Ø"/>
            </a:pPr>
            <a:r>
              <a:rPr lang="en-US" dirty="0" smtClean="0"/>
              <a:t>	Tanah </a:t>
            </a:r>
            <a:r>
              <a:rPr lang="en-US" dirty="0" err="1"/>
              <a:t>Bersama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JENIS RUMAH SUSUN </a:t>
            </a:r>
            <a:r>
              <a:rPr lang="en-US" b="1" dirty="0" err="1"/>
              <a:t>dan</a:t>
            </a:r>
            <a:r>
              <a:rPr lang="en-US" b="1" dirty="0"/>
              <a:t> PENGUASAANNYA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</a:t>
            </a:r>
          </a:p>
          <a:p>
            <a:pPr marL="344488" lvl="0" indent="-344488">
              <a:buNone/>
            </a:pPr>
            <a:r>
              <a:rPr lang="en-US" dirty="0" smtClean="0"/>
              <a:t>1.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344488" indent="0">
              <a:buNone/>
            </a:pP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/>
              <a:t>susun</a:t>
            </a:r>
            <a:r>
              <a:rPr lang="en-US" dirty="0"/>
              <a:t> yang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unuk</a:t>
            </a:r>
            <a:r>
              <a:rPr lang="en-US" dirty="0"/>
              <a:t> </a:t>
            </a:r>
            <a:r>
              <a:rPr lang="en-US" dirty="0" err="1" smtClean="0"/>
              <a:t>memenuhi</a:t>
            </a:r>
            <a:endParaRPr lang="en-US" dirty="0" smtClean="0"/>
          </a:p>
          <a:p>
            <a:pPr marL="344488" indent="-60325">
              <a:buNone/>
            </a:pP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berpenghasilan</a:t>
            </a:r>
            <a:r>
              <a:rPr lang="en-US" dirty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 marL="344488" indent="-60325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	</a:t>
            </a:r>
            <a:r>
              <a:rPr lang="en-US" dirty="0" err="1" smtClean="0"/>
              <a:t>Penguasaannya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  	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Disewa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 marL="514350" lvl="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344488" indent="0">
              <a:buNone/>
            </a:pP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yang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</a:t>
            </a:r>
          </a:p>
          <a:p>
            <a:pPr marL="344488" indent="0">
              <a:buFont typeface="Wingdings" pitchFamily="2" charset="2"/>
              <a:buChar char="Ø"/>
            </a:pPr>
            <a:r>
              <a:rPr lang="en-US" dirty="0" smtClean="0"/>
              <a:t> 	</a:t>
            </a:r>
            <a:r>
              <a:rPr lang="en-US" dirty="0" err="1" smtClean="0"/>
              <a:t>Penguasaannya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 smtClean="0"/>
              <a:t>          	</a:t>
            </a:r>
            <a:r>
              <a:rPr lang="en-US" dirty="0" err="1" smtClean="0"/>
              <a:t>Pinjam-pakai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Sewa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JENIS RUMAH SUSUN </a:t>
            </a:r>
            <a:r>
              <a:rPr lang="en-US" b="1" dirty="0" err="1"/>
              <a:t>dan</a:t>
            </a:r>
            <a:r>
              <a:rPr lang="en-US" b="1" dirty="0"/>
              <a:t> PENGUASAANNYA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</a:t>
            </a:r>
          </a:p>
          <a:p>
            <a:pPr lvl="0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/>
              <a:t>Susun</a:t>
            </a:r>
            <a:r>
              <a:rPr lang="en-US" dirty="0"/>
              <a:t> Negara,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/>
              <a:t>susun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hunian</a:t>
            </a:r>
            <a:r>
              <a:rPr lang="en-US" dirty="0"/>
              <a:t>,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</a:t>
            </a:r>
          </a:p>
          <a:p>
            <a:pPr lvl="0" indent="1588">
              <a:buFont typeface="Wingdings" pitchFamily="2" charset="2"/>
              <a:buChar char="Ø"/>
            </a:pPr>
            <a:r>
              <a:rPr lang="en-US" dirty="0" smtClean="0"/>
              <a:t>	</a:t>
            </a:r>
            <a:r>
              <a:rPr lang="en-US" dirty="0" err="1" smtClean="0"/>
              <a:t>Penguasaannya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Pinjam-pakai</a:t>
            </a:r>
            <a:r>
              <a:rPr lang="en-US" dirty="0"/>
              <a:t>,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Sewa-beli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 smtClean="0"/>
              <a:t>4. 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Komersial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/>
              <a:t>susun</a:t>
            </a:r>
            <a:r>
              <a:rPr lang="en-US" dirty="0"/>
              <a:t> yang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.</a:t>
            </a:r>
          </a:p>
          <a:p>
            <a:pPr indent="1588">
              <a:buFont typeface="Wingdings" pitchFamily="2" charset="2"/>
              <a:buChar char="Ø"/>
            </a:pPr>
            <a:r>
              <a:rPr lang="en-US" dirty="0" smtClean="0"/>
              <a:t>    	</a:t>
            </a:r>
            <a:r>
              <a:rPr lang="en-US" dirty="0" err="1" smtClean="0"/>
              <a:t>Penguasaannya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Disewa</a:t>
            </a:r>
            <a:r>
              <a:rPr lang="en-US" dirty="0" smtClean="0"/>
              <a:t>2.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1581</Words>
  <Application>Microsoft Office PowerPoint</Application>
  <PresentationFormat>On-screen Show (4:3)</PresentationFormat>
  <Paragraphs>222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Slide 2</vt:lpstr>
      <vt:lpstr>DASAR HUKUM</vt:lpstr>
      <vt:lpstr>PENGERTIAN</vt:lpstr>
      <vt:lpstr>PENGERTIAN</vt:lpstr>
      <vt:lpstr>HAK BERSAMA DALAM  PEMILIKAN SARUSUN</vt:lpstr>
      <vt:lpstr>RUMAH SUSUN</vt:lpstr>
      <vt:lpstr>JENIS RUMAH SUSUN dan PENGUASAANNYA</vt:lpstr>
      <vt:lpstr>JENIS RUMAH SUSUN dan PENGUASAANNYA</vt:lpstr>
      <vt:lpstr>PENGUASAAN SARUSUN  DENGAN CARA SEWA</vt:lpstr>
      <vt:lpstr>TANAH DIMANA RUMAH SUSUN DAPAT DIDIRIKAN</vt:lpstr>
      <vt:lpstr>TANAH DIMANA RUMAH SUSUN DAPAT DIDIRIKAN</vt:lpstr>
      <vt:lpstr>TANAH DIMANA RUMAH SUSUN DAPAT DIDIRIKAN</vt:lpstr>
      <vt:lpstr>PEMILIKAN SARUSUN</vt:lpstr>
      <vt:lpstr>NPP  (Nilai Perbandingan Proporsional)</vt:lpstr>
      <vt:lpstr>NPP  (Nilai Perbandingan Proporsional)</vt:lpstr>
      <vt:lpstr>NPP  (Nilai Perbandingan Proporsional)</vt:lpstr>
      <vt:lpstr>AKTA PEMISAHAN</vt:lpstr>
      <vt:lpstr>AKTA PEMISAHAN</vt:lpstr>
      <vt:lpstr>TANDA BUKTI  KEPEMILIKAN SARUSUN</vt:lpstr>
      <vt:lpstr>TANDA BUKTI  KEPEMILIKAN SARUSUN</vt:lpstr>
      <vt:lpstr>TANDA BUKTI  KEPEMILIKAN SARUSUN</vt:lpstr>
      <vt:lpstr>TANDA BUKTI  KEPEMILIKAN SARUSUN</vt:lpstr>
      <vt:lpstr>TANDA BUKTI KEPEMILIKAN SARUSUN</vt:lpstr>
      <vt:lpstr>SERTIPIKAT HAK ATAS RUANG</vt:lpstr>
      <vt:lpstr>Perbedaan antara rumah susun yang didirikan diatas tanah hak yang dapat dimiliki secara pribadi dengan rumah susun yang berdiri diatas tanah yang tidak dapat dimiliki tetapi hanya berupa sewa/pinjam pakai</vt:lpstr>
      <vt:lpstr>Slide 27</vt:lpstr>
      <vt:lpstr>HAK ATAS TANAH BERSAMA BERAKHIR</vt:lpstr>
      <vt:lpstr>Persyaratan Pembangunan  Rumah Susun</vt:lpstr>
      <vt:lpstr>Persyaratan Pembangunan  Rumah Susun</vt:lpstr>
      <vt:lpstr>Persyaratan Pembangunan  Rumah Susun</vt:lpstr>
      <vt:lpstr>Persyaratan Pembangunan  Rumah Susun</vt:lpstr>
      <vt:lpstr>Proses jual beli rumah susun</vt:lpstr>
      <vt:lpstr>Pengelolaan Rumah Susun</vt:lpstr>
      <vt:lpstr>Pengelolaan Rumah Susun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Ian</cp:lastModifiedBy>
  <cp:revision>22</cp:revision>
  <dcterms:created xsi:type="dcterms:W3CDTF">2012-12-02T15:41:47Z</dcterms:created>
  <dcterms:modified xsi:type="dcterms:W3CDTF">2012-12-03T16:22:25Z</dcterms:modified>
</cp:coreProperties>
</file>