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sldIdLst>
    <p:sldId id="425" r:id="rId2"/>
    <p:sldId id="426" r:id="rId3"/>
    <p:sldId id="462" r:id="rId4"/>
    <p:sldId id="461" r:id="rId5"/>
    <p:sldId id="463" r:id="rId6"/>
    <p:sldId id="465" r:id="rId7"/>
    <p:sldId id="467" r:id="rId8"/>
    <p:sldId id="466" r:id="rId9"/>
    <p:sldId id="468" r:id="rId10"/>
    <p:sldId id="469" r:id="rId11"/>
    <p:sldId id="470" r:id="rId12"/>
    <p:sldId id="472" r:id="rId13"/>
    <p:sldId id="473" r:id="rId14"/>
    <p:sldId id="474" r:id="rId15"/>
    <p:sldId id="475" r:id="rId16"/>
    <p:sldId id="476" r:id="rId17"/>
    <p:sldId id="477" r:id="rId18"/>
    <p:sldId id="487" r:id="rId19"/>
    <p:sldId id="478" r:id="rId20"/>
    <p:sldId id="479" r:id="rId21"/>
    <p:sldId id="480" r:id="rId22"/>
    <p:sldId id="481" r:id="rId23"/>
    <p:sldId id="482" r:id="rId24"/>
    <p:sldId id="483" r:id="rId25"/>
    <p:sldId id="484" r:id="rId26"/>
    <p:sldId id="491" r:id="rId27"/>
    <p:sldId id="485" r:id="rId28"/>
    <p:sldId id="4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2" autoAdjust="0"/>
    <p:restoredTop sz="94696" autoAdjust="0"/>
  </p:normalViewPr>
  <p:slideViewPr>
    <p:cSldViewPr>
      <p:cViewPr>
        <p:scale>
          <a:sx n="66" d="100"/>
          <a:sy n="66" d="100"/>
        </p:scale>
        <p:origin x="-37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685800"/>
            <a:ext cx="7943088" cy="2133600"/>
          </a:xfrm>
        </p:spPr>
        <p:txBody>
          <a:bodyPr/>
          <a:lstStyle/>
          <a:p>
            <a:pPr algn="ctr"/>
            <a:r>
              <a:rPr lang="en-US" b="1" dirty="0" err="1" smtClean="0"/>
              <a:t>Pertemuan</a:t>
            </a:r>
            <a:r>
              <a:rPr lang="en-US" b="1" smtClean="0"/>
              <a:t> </a:t>
            </a:r>
            <a:r>
              <a:rPr lang="en-US" b="1" smtClean="0"/>
              <a:t>ke-</a:t>
            </a:r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Pendaftaran</a:t>
            </a:r>
            <a:r>
              <a:rPr lang="en-US" b="1" dirty="0" smtClean="0"/>
              <a:t> Tanah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4114800"/>
            <a:ext cx="7943088" cy="213360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Dosen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Suryanti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T.Arief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SH.,MKn.,MBA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8382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err="1" smtClean="0"/>
              <a:t>Pengecualian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Sebagai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Obyek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Pajak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8153400" cy="5410200"/>
          </a:xfrm>
        </p:spPr>
        <p:txBody>
          <a:bodyPr>
            <a:normAutofit fontScale="92500" lnSpcReduction="10000"/>
          </a:bodyPr>
          <a:lstStyle/>
          <a:p>
            <a:pPr marL="365125" indent="-365125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5 PP No. 48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994 </a:t>
            </a:r>
            <a:r>
              <a:rPr lang="en-US" dirty="0" err="1" smtClean="0"/>
              <a:t>menentukan</a:t>
            </a:r>
            <a:r>
              <a:rPr lang="en-US" dirty="0" smtClean="0"/>
              <a:t> :</a:t>
            </a:r>
          </a:p>
          <a:p>
            <a:pPr marL="465138" indent="0">
              <a:buNone/>
            </a:pPr>
            <a:r>
              <a:rPr lang="en-US" dirty="0" err="1" smtClean="0"/>
              <a:t>Dikecualikan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465138" indent="-465138">
              <a:buAutoNum type="arabicPeriod"/>
            </a:pP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pengalihan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2 </a:t>
            </a:r>
            <a:r>
              <a:rPr lang="en-US" dirty="0" err="1" smtClean="0"/>
              <a:t>huruf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b yang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brutonya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60.000.000 (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juta</a:t>
            </a:r>
            <a:r>
              <a:rPr lang="en-US" dirty="0" smtClean="0"/>
              <a:t> rupiah)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pecah-pecah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7620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err="1" smtClean="0"/>
              <a:t>Pengecualian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Sebagai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Obyek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Pajak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1534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pengalihan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2 </a:t>
            </a:r>
            <a:r>
              <a:rPr lang="en-US" dirty="0" err="1" smtClean="0"/>
              <a:t>huruf</a:t>
            </a:r>
            <a:r>
              <a:rPr lang="en-US" dirty="0" smtClean="0"/>
              <a:t> 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pengalihan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sehubungan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hibah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sedarah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hibah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,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kepemilikan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 startAt="2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7620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err="1" smtClean="0"/>
              <a:t>Pengecualian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Sebagai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Obyek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Pajak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153400" cy="5486400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4"/>
            </a:pPr>
            <a:r>
              <a:rPr lang="en-US" dirty="0" err="1" smtClean="0"/>
              <a:t>Pengalihan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sehubungan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 startAt="4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7620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smtClean="0"/>
              <a:t>BESARNYA PAJAK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1534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4 PP No. 48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994 yang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PP No. 79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999 </a:t>
            </a:r>
            <a:r>
              <a:rPr lang="en-US" dirty="0" err="1" smtClean="0"/>
              <a:t>menentukan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55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Pengalihan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pengalihan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Pengalihan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 No.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985 </a:t>
            </a:r>
            <a:r>
              <a:rPr lang="en-US" dirty="0" err="1" smtClean="0"/>
              <a:t>jo</a:t>
            </a:r>
            <a:r>
              <a:rPr lang="en-US" dirty="0" smtClean="0"/>
              <a:t> UU No.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994 </a:t>
            </a:r>
            <a:r>
              <a:rPr lang="en-US" dirty="0" err="1" smtClean="0"/>
              <a:t>tentang</a:t>
            </a:r>
            <a:r>
              <a:rPr lang="en-US" dirty="0" smtClean="0"/>
              <a:t> PBB,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6858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smtClean="0"/>
              <a:t>BESARNYA PAJAK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153400" cy="54102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dirty="0" err="1" smtClean="0"/>
              <a:t>kecuali</a:t>
            </a:r>
            <a:r>
              <a:rPr lang="en-US" dirty="0" smtClean="0"/>
              <a:t> :</a:t>
            </a:r>
          </a:p>
          <a:p>
            <a:pPr marL="798513" indent="-333375">
              <a:buAutoNum type="alphaL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pengalihan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endParaRPr lang="en-US" dirty="0" smtClean="0"/>
          </a:p>
          <a:p>
            <a:pPr marL="798513" indent="-333375">
              <a:buAutoNum type="alphaL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pengalihan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lelang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Risalah</a:t>
            </a:r>
            <a:r>
              <a:rPr lang="en-US" dirty="0" smtClean="0"/>
              <a:t> </a:t>
            </a:r>
            <a:r>
              <a:rPr lang="en-US" dirty="0" err="1" smtClean="0"/>
              <a:t>Lelang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2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pemberitahuan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Terutang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Pemberitahuan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Terutang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Pemberitahuan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Terutang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smtClean="0"/>
              <a:t>BESARNYA PAJAK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248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Kantor </a:t>
            </a:r>
            <a:r>
              <a:rPr lang="en-US" dirty="0" err="1" smtClean="0"/>
              <a:t>Pelayanaan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yang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Kantor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yang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wewenangnya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smtClean="0"/>
              <a:t>RUMUS 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248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PPh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</a:p>
          <a:p>
            <a:pPr marL="0" indent="0">
              <a:buNone/>
            </a:pPr>
            <a:r>
              <a:rPr lang="en-US" dirty="0" smtClean="0"/>
              <a:t>5 % x (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1143000" y="29718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914400"/>
            <a:ext cx="8077200" cy="3200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C.  BEA PEROLEHAN HAK ATAS TANAH DAN BANGUNAN</a:t>
            </a:r>
            <a:br>
              <a:rPr lang="en-US" sz="4800" b="1" dirty="0" smtClean="0"/>
            </a:br>
            <a:r>
              <a:rPr lang="en-US" sz="4800" b="1" dirty="0" smtClean="0"/>
              <a:t>(BPHTB)</a:t>
            </a:r>
            <a:endParaRPr lang="en-US" sz="4800" b="1" dirty="0"/>
          </a:p>
        </p:txBody>
      </p:sp>
    </p:spTree>
    <p:extLst>
      <p:ext uri="{BB962C8B-B14F-4D97-AF65-F5344CB8AC3E}">
        <p14:creationId xmlns="" xmlns:p14="http://schemas.microsoft.com/office/powerpoint/2010/main" val="911982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CONTOH PERHITUNGAN </a:t>
            </a:r>
            <a:r>
              <a:rPr lang="en-US" b="1" dirty="0" err="1" smtClean="0"/>
              <a:t>PPh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371600"/>
            <a:ext cx="81534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seluas</a:t>
            </a:r>
            <a:r>
              <a:rPr lang="en-US" dirty="0" smtClean="0"/>
              <a:t> 200m2 (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meter </a:t>
            </a:r>
            <a:r>
              <a:rPr lang="en-US" dirty="0" err="1" smtClean="0"/>
              <a:t>persegi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B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atasnya</a:t>
            </a:r>
            <a:r>
              <a:rPr lang="en-US" dirty="0" smtClean="0"/>
              <a:t>,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Rawa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100, </a:t>
            </a:r>
            <a:r>
              <a:rPr lang="en-US" dirty="0" err="1" smtClean="0"/>
              <a:t>Rawamangun</a:t>
            </a:r>
            <a:r>
              <a:rPr lang="en-US" dirty="0" smtClean="0"/>
              <a:t>, </a:t>
            </a:r>
            <a:r>
              <a:rPr lang="en-US" dirty="0" err="1" smtClean="0"/>
              <a:t>jakarta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2.000.000/m2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500.000.000. </a:t>
            </a:r>
          </a:p>
          <a:p>
            <a:pPr marL="0" indent="0">
              <a:buNone/>
            </a:pPr>
            <a:r>
              <a:rPr lang="en-US" dirty="0" smtClean="0"/>
              <a:t>NJOP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600.000.000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80.000.000.</a:t>
            </a:r>
          </a:p>
          <a:p>
            <a:pPr marL="0" indent="0">
              <a:buNone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PPh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 ?</a:t>
            </a:r>
          </a:p>
          <a:p>
            <a:pPr marL="365125" indent="-365125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/>
          <a:lstStyle/>
          <a:p>
            <a:pPr algn="ctr"/>
            <a:r>
              <a:rPr lang="en-US" b="1" dirty="0" smtClean="0"/>
              <a:t>DASAR HUKUM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4419600"/>
          </a:xfrm>
        </p:spPr>
        <p:txBody>
          <a:bodyPr>
            <a:normAutofit/>
          </a:bodyPr>
          <a:lstStyle/>
          <a:p>
            <a:pPr marL="465138" indent="-465138">
              <a:buFont typeface="Wingdings" pitchFamily="2" charset="2"/>
              <a:buChar char="Ø"/>
            </a:pPr>
            <a:r>
              <a:rPr lang="en-US" sz="3600" dirty="0" err="1" smtClean="0">
                <a:latin typeface="+mj-lt"/>
              </a:rPr>
              <a:t>Undang-Undang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Nomor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smtClean="0">
                <a:ea typeface="Arial Unicode MS" pitchFamily="34" charset="-128"/>
                <a:cs typeface="Arial Unicode MS" pitchFamily="34" charset="-128"/>
              </a:rPr>
              <a:t>28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Tahun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smtClean="0"/>
              <a:t>20</a:t>
            </a:r>
            <a:r>
              <a:rPr lang="en-US" sz="3600" dirty="0" smtClean="0">
                <a:ea typeface="Arial Unicode MS" pitchFamily="34" charset="-128"/>
                <a:cs typeface="Arial Unicode MS" pitchFamily="34" charset="-128"/>
              </a:rPr>
              <a:t>09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tentang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Pajak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daerah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Retribusi</a:t>
            </a:r>
            <a:r>
              <a:rPr lang="en-US" sz="3600" dirty="0" smtClean="0">
                <a:latin typeface="+mj-lt"/>
              </a:rPr>
              <a:t> Daerah </a:t>
            </a:r>
          </a:p>
          <a:p>
            <a:pPr marL="465138" indent="-465138">
              <a:buNone/>
            </a:pPr>
            <a:r>
              <a:rPr lang="en-US" sz="3600" dirty="0" smtClean="0">
                <a:latin typeface="+mj-lt"/>
              </a:rPr>
              <a:t>		yang </a:t>
            </a:r>
            <a:r>
              <a:rPr lang="en-US" sz="3600" dirty="0" err="1" smtClean="0">
                <a:latin typeface="+mj-lt"/>
              </a:rPr>
              <a:t>diundangkan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pada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tanggal</a:t>
            </a:r>
            <a:r>
              <a:rPr lang="en-US" sz="3600" dirty="0" smtClean="0">
                <a:latin typeface="+mj-lt"/>
              </a:rPr>
              <a:t> 		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600" dirty="0" smtClean="0">
                <a:latin typeface="+mj-lt"/>
              </a:rPr>
              <a:t>5 September 2009 </a:t>
            </a:r>
            <a:r>
              <a:rPr lang="en-US" sz="3600" dirty="0" err="1" smtClean="0">
                <a:latin typeface="+mj-lt"/>
              </a:rPr>
              <a:t>dan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mulai</a:t>
            </a:r>
            <a:r>
              <a:rPr lang="en-US" sz="3600" dirty="0" smtClean="0">
                <a:latin typeface="+mj-lt"/>
              </a:rPr>
              <a:t> 		</a:t>
            </a:r>
            <a:r>
              <a:rPr lang="en-US" sz="3600" dirty="0" err="1" smtClean="0">
                <a:latin typeface="+mj-lt"/>
              </a:rPr>
              <a:t>berlaku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pada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tanggal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 </a:t>
            </a:r>
            <a:r>
              <a:rPr lang="en-US" sz="3600" dirty="0" err="1" smtClean="0">
                <a:latin typeface="+mj-lt"/>
              </a:rPr>
              <a:t>Januari</a:t>
            </a:r>
            <a:r>
              <a:rPr lang="en-US" sz="3600" dirty="0" smtClean="0">
                <a:latin typeface="+mj-lt"/>
              </a:rPr>
              <a:t> 20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600" dirty="0" smtClean="0">
                <a:latin typeface="+mj-lt"/>
              </a:rPr>
              <a:t>2</a:t>
            </a:r>
          </a:p>
          <a:p>
            <a:pPr marL="465138" indent="-465138">
              <a:buNone/>
            </a:pPr>
            <a:r>
              <a:rPr lang="en-US" sz="3600" dirty="0" smtClean="0">
                <a:latin typeface="+mj-lt"/>
              </a:rPr>
              <a:t>		(</a:t>
            </a:r>
            <a:r>
              <a:rPr lang="en-US" sz="3600" dirty="0" err="1" smtClean="0">
                <a:latin typeface="+mj-lt"/>
              </a:rPr>
              <a:t>Pasal</a:t>
            </a:r>
            <a:r>
              <a:rPr lang="en-US" sz="3600" dirty="0" smtClean="0">
                <a:latin typeface="+mj-lt"/>
              </a:rPr>
              <a:t> 85 – 93)</a:t>
            </a:r>
            <a:endParaRPr lang="en-US" sz="3600" dirty="0">
              <a:latin typeface="+mj-lt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066800" y="36576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914400"/>
            <a:ext cx="8077200" cy="3200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PENERIMAAN NEGARA BUKAN PAJAK          SERTA PAJAK-PAJAK</a:t>
            </a:r>
            <a:endParaRPr lang="en-US" sz="4800" b="1" dirty="0"/>
          </a:p>
        </p:txBody>
      </p:sp>
    </p:spTree>
    <p:extLst>
      <p:ext uri="{BB962C8B-B14F-4D97-AF65-F5344CB8AC3E}">
        <p14:creationId xmlns="" xmlns:p14="http://schemas.microsoft.com/office/powerpoint/2010/main" val="911982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 smtClean="0"/>
              <a:t>OBYEK BPHTB</a:t>
            </a:r>
            <a:endParaRPr lang="en-US" sz="4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Bea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	Tanah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	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85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UU No. 28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2009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flipV="1">
            <a:off x="1219200" y="1981201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914400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err="1" smtClean="0"/>
              <a:t>Perolehan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Hak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atas</a:t>
            </a:r>
            <a:r>
              <a:rPr lang="en-US" sz="3500" b="1" dirty="0" smtClean="0"/>
              <a:t> Tanah </a:t>
            </a:r>
            <a:br>
              <a:rPr lang="en-US" sz="3500" b="1" dirty="0" smtClean="0"/>
            </a:br>
            <a:r>
              <a:rPr lang="en-US" sz="3500" b="1" dirty="0" err="1" smtClean="0"/>
              <a:t>dan</a:t>
            </a:r>
            <a:r>
              <a:rPr lang="en-US" sz="3500" b="1" dirty="0" smtClean="0"/>
              <a:t>/</a:t>
            </a:r>
            <a:r>
              <a:rPr lang="en-US" sz="3500" b="1" dirty="0" err="1" smtClean="0"/>
              <a:t>atau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Bangunan</a:t>
            </a:r>
            <a:endParaRPr lang="en-US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257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:</a:t>
            </a:r>
          </a:p>
          <a:p>
            <a:pPr marL="914400" indent="-449263">
              <a:buAutoNum type="alphaLcPeriod"/>
            </a:pP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endParaRPr lang="en-US" dirty="0" smtClean="0"/>
          </a:p>
          <a:p>
            <a:pPr marL="914400" indent="-449263">
              <a:buAutoNum type="alphaLcPeriod"/>
            </a:pP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menukar</a:t>
            </a:r>
            <a:endParaRPr lang="en-US" dirty="0" smtClean="0"/>
          </a:p>
          <a:p>
            <a:pPr marL="914400" indent="-449263">
              <a:buAutoNum type="alphaLcPeriod"/>
            </a:pPr>
            <a:r>
              <a:rPr lang="en-US" dirty="0" err="1" smtClean="0"/>
              <a:t>Hibah</a:t>
            </a:r>
            <a:endParaRPr lang="en-US" dirty="0" smtClean="0"/>
          </a:p>
          <a:p>
            <a:pPr marL="914400" indent="-449263">
              <a:buAutoNum type="alphaLcPeriod"/>
            </a:pPr>
            <a:r>
              <a:rPr lang="en-US" dirty="0" err="1" smtClean="0"/>
              <a:t>Hibah</a:t>
            </a:r>
            <a:r>
              <a:rPr lang="en-US" dirty="0" smtClean="0"/>
              <a:t> </a:t>
            </a:r>
            <a:r>
              <a:rPr lang="en-US" dirty="0" err="1" smtClean="0"/>
              <a:t>Wasiat</a:t>
            </a:r>
            <a:endParaRPr lang="en-US" dirty="0" smtClean="0"/>
          </a:p>
          <a:p>
            <a:pPr marL="914400" indent="-449263">
              <a:buAutoNum type="alphaLcPeriod"/>
            </a:pPr>
            <a:r>
              <a:rPr lang="en-US" dirty="0" err="1" smtClean="0"/>
              <a:t>Waris</a:t>
            </a:r>
            <a:endParaRPr lang="en-US" dirty="0" smtClean="0"/>
          </a:p>
          <a:p>
            <a:pPr marL="914400" indent="-449263">
              <a:buAutoNum type="alphaLcPeriod"/>
            </a:pPr>
            <a:r>
              <a:rPr lang="en-US" dirty="0" err="1" smtClean="0"/>
              <a:t>Pemasukan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Perseroan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lain</a:t>
            </a:r>
          </a:p>
          <a:p>
            <a:pPr marL="914400" indent="-449263">
              <a:buAutoNum type="alphaLcPeriod"/>
            </a:pP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endParaRPr lang="en-US" dirty="0" smtClean="0"/>
          </a:p>
          <a:p>
            <a:pPr marL="914400" indent="-449263">
              <a:buAutoNum type="alphaLcPeriod"/>
            </a:pPr>
            <a:r>
              <a:rPr lang="en-US" dirty="0" err="1" smtClean="0"/>
              <a:t>Penunjukkan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lelang</a:t>
            </a:r>
            <a:endParaRPr lang="en-US" dirty="0" smtClean="0"/>
          </a:p>
          <a:p>
            <a:pPr marL="914400" indent="-449263">
              <a:buAutoNum type="alphaLcPeriod"/>
            </a:pP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hakim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pPr marL="914400" indent="-449263">
              <a:buAutoNum type="alphaLcPeriod"/>
            </a:pP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pPr marL="914400" indent="-449263">
              <a:buAutoNum type="alphaLcPeriod"/>
            </a:pPr>
            <a:r>
              <a:rPr lang="en-US" dirty="0" err="1" smtClean="0"/>
              <a:t>Peleburan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pPr marL="914400" indent="-449263">
              <a:buAutoNum type="alphaLcPeriod"/>
            </a:pPr>
            <a:r>
              <a:rPr lang="en-US" dirty="0" err="1" smtClean="0"/>
              <a:t>Pemekaran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914400" indent="-449263">
              <a:buAutoNum type="alphaLcPeriod"/>
            </a:pPr>
            <a:r>
              <a:rPr lang="en-US" dirty="0" err="1" smtClean="0"/>
              <a:t>Hadiah</a:t>
            </a: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990600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err="1" smtClean="0"/>
              <a:t>Perolehan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Hak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atas</a:t>
            </a:r>
            <a:r>
              <a:rPr lang="en-US" sz="3500" b="1" dirty="0" smtClean="0"/>
              <a:t> Tanah </a:t>
            </a:r>
            <a:br>
              <a:rPr lang="en-US" sz="3500" b="1" dirty="0" smtClean="0"/>
            </a:br>
            <a:r>
              <a:rPr lang="en-US" sz="3500" b="1" dirty="0" err="1" smtClean="0"/>
              <a:t>dan</a:t>
            </a:r>
            <a:r>
              <a:rPr lang="en-US" sz="3500" b="1" dirty="0" smtClean="0"/>
              <a:t>/</a:t>
            </a:r>
            <a:r>
              <a:rPr lang="en-US" sz="3500" b="1" dirty="0" err="1" smtClean="0"/>
              <a:t>atau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Bangunan</a:t>
            </a:r>
            <a:endParaRPr lang="en-US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943088" cy="4648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:</a:t>
            </a:r>
          </a:p>
          <a:p>
            <a:pPr marL="914400" indent="-449263">
              <a:buAutoNum type="alphaLcPeriod"/>
            </a:pPr>
            <a:r>
              <a:rPr lang="en-US" dirty="0" err="1" smtClean="0"/>
              <a:t>Kelanjutan</a:t>
            </a:r>
            <a:r>
              <a:rPr lang="en-US" dirty="0" smtClean="0"/>
              <a:t> </a:t>
            </a:r>
            <a:r>
              <a:rPr lang="en-US" dirty="0" err="1" smtClean="0"/>
              <a:t>pelepasasn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914400" indent="-449263">
              <a:buAutoNum type="alphaLcPeriod"/>
            </a:pP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914400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 err="1" smtClean="0"/>
              <a:t>Perolehan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Hak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atas</a:t>
            </a:r>
            <a:r>
              <a:rPr lang="en-US" sz="3500" b="1" dirty="0" smtClean="0"/>
              <a:t> Tanah </a:t>
            </a:r>
            <a:br>
              <a:rPr lang="en-US" sz="3500" b="1" dirty="0" smtClean="0"/>
            </a:br>
            <a:r>
              <a:rPr lang="en-US" sz="3500" b="1" dirty="0" err="1" smtClean="0"/>
              <a:t>dan</a:t>
            </a:r>
            <a:r>
              <a:rPr lang="en-US" sz="3500" b="1" dirty="0" smtClean="0"/>
              <a:t>/</a:t>
            </a:r>
            <a:r>
              <a:rPr lang="en-US" sz="3500" b="1" dirty="0" err="1" smtClean="0"/>
              <a:t>atau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Bangunan</a:t>
            </a:r>
            <a:endParaRPr lang="en-US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43088" cy="4953000"/>
          </a:xfrm>
        </p:spPr>
        <p:txBody>
          <a:bodyPr>
            <a:normAutofit/>
          </a:bodyPr>
          <a:lstStyle/>
          <a:p>
            <a:pPr marL="465138" indent="-465138"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HGU</a:t>
            </a:r>
          </a:p>
          <a:p>
            <a:pPr marL="514350" indent="-514350">
              <a:buAutoNum type="arabicPeriod"/>
            </a:pPr>
            <a:r>
              <a:rPr lang="en-US" dirty="0" smtClean="0"/>
              <a:t>HGB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b="1" dirty="0" smtClean="0"/>
              <a:t>BESARNYA NILAI PEROLEHAN OBYEK PAJAK TIDAK KENA PAJAK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5029200"/>
          </a:xfrm>
        </p:spPr>
        <p:txBody>
          <a:bodyPr>
            <a:normAutofit fontScale="85000" lnSpcReduction="10000"/>
          </a:bodyPr>
          <a:lstStyle/>
          <a:p>
            <a:pPr marL="465138" indent="-465138">
              <a:buFont typeface="Wingdings" pitchFamily="2" charset="2"/>
              <a:buChar char="Ø"/>
            </a:pPr>
            <a:r>
              <a:rPr lang="en-US" dirty="0" smtClean="0"/>
              <a:t>Paling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60.000.000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 smtClean="0"/>
          </a:p>
          <a:p>
            <a:pPr marL="465138" indent="-465138">
              <a:buNone/>
            </a:pPr>
            <a:r>
              <a:rPr lang="en-US" dirty="0" smtClean="0"/>
              <a:t>	(</a:t>
            </a:r>
            <a:r>
              <a:rPr lang="en-US" dirty="0" err="1" smtClean="0"/>
              <a:t>Pasal</a:t>
            </a:r>
            <a:r>
              <a:rPr lang="en-US" dirty="0" smtClean="0"/>
              <a:t> 87 </a:t>
            </a:r>
            <a:r>
              <a:rPr lang="en-US" dirty="0" err="1" smtClean="0"/>
              <a:t>ayat</a:t>
            </a:r>
            <a:r>
              <a:rPr lang="en-US" dirty="0" smtClean="0"/>
              <a:t> 4 UU No. 28 </a:t>
            </a:r>
            <a:r>
              <a:rPr lang="en-US" dirty="0" err="1" smtClean="0"/>
              <a:t>tahun</a:t>
            </a:r>
            <a:r>
              <a:rPr lang="en-US" dirty="0" smtClean="0"/>
              <a:t> 2009)</a:t>
            </a:r>
          </a:p>
          <a:p>
            <a:pPr marL="465138" indent="-465138">
              <a:buNone/>
            </a:pPr>
            <a:r>
              <a:rPr lang="en-US" dirty="0" smtClean="0"/>
              <a:t>	</a:t>
            </a:r>
            <a:r>
              <a:rPr lang="en-US" dirty="0" err="1" smtClean="0"/>
              <a:t>Besarnya</a:t>
            </a:r>
            <a:r>
              <a:rPr lang="en-US" dirty="0" smtClean="0"/>
              <a:t> NPOP TKP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Perda</a:t>
            </a:r>
            <a:r>
              <a:rPr lang="en-US" dirty="0" smtClean="0"/>
              <a:t>.</a:t>
            </a:r>
          </a:p>
          <a:p>
            <a:pPr marL="465138" indent="-465138"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Hibah</a:t>
            </a:r>
            <a:r>
              <a:rPr lang="en-US" dirty="0" smtClean="0"/>
              <a:t> </a:t>
            </a:r>
            <a:r>
              <a:rPr lang="en-US" dirty="0" err="1" smtClean="0"/>
              <a:t>Wasiat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sedarah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Hibah</a:t>
            </a:r>
            <a:r>
              <a:rPr lang="en-US" dirty="0" smtClean="0"/>
              <a:t> </a:t>
            </a:r>
            <a:r>
              <a:rPr lang="en-US" dirty="0" err="1" smtClean="0"/>
              <a:t>Wasiat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/</a:t>
            </a:r>
            <a:r>
              <a:rPr lang="en-US" dirty="0" err="1" smtClean="0"/>
              <a:t>isteri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paling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300.000.000</a:t>
            </a:r>
          </a:p>
          <a:p>
            <a:pPr marL="465138" indent="-465138">
              <a:buNone/>
            </a:pPr>
            <a:r>
              <a:rPr lang="en-US" dirty="0" smtClean="0"/>
              <a:t>	(</a:t>
            </a:r>
            <a:r>
              <a:rPr lang="en-US" dirty="0" err="1" smtClean="0"/>
              <a:t>Pasal</a:t>
            </a:r>
            <a:r>
              <a:rPr lang="en-US" dirty="0" smtClean="0"/>
              <a:t> 87 </a:t>
            </a:r>
            <a:r>
              <a:rPr lang="en-US" dirty="0" err="1" smtClean="0"/>
              <a:t>ayat</a:t>
            </a:r>
            <a:r>
              <a:rPr lang="en-US" dirty="0" smtClean="0"/>
              <a:t> 5 UU No. 28 </a:t>
            </a:r>
            <a:r>
              <a:rPr lang="en-US" dirty="0" err="1" smtClean="0"/>
              <a:t>tahun</a:t>
            </a:r>
            <a:r>
              <a:rPr lang="en-US" dirty="0" smtClean="0"/>
              <a:t> 2009)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smtClean="0"/>
              <a:t>RUMUS BPHTB 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248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BPHTB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</a:p>
          <a:p>
            <a:pPr marL="0" indent="0">
              <a:buNone/>
            </a:pPr>
            <a:r>
              <a:rPr lang="en-US" dirty="0" smtClean="0"/>
              <a:t>5 % x (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, </a:t>
            </a:r>
            <a:r>
              <a:rPr lang="en-US" dirty="0" err="1" smtClean="0"/>
              <a:t>Dikurangi</a:t>
            </a:r>
            <a:r>
              <a:rPr lang="en-US" dirty="0" smtClean="0"/>
              <a:t> NPOPTKP /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1143000" y="2514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CONTOH PERHITUNGAN BPHTB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524000"/>
            <a:ext cx="81534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seluas</a:t>
            </a:r>
            <a:r>
              <a:rPr lang="en-US" dirty="0" smtClean="0"/>
              <a:t> 200m2 (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 meter </a:t>
            </a:r>
            <a:r>
              <a:rPr lang="en-US" dirty="0" err="1" smtClean="0"/>
              <a:t>persegi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B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atasnya</a:t>
            </a:r>
            <a:r>
              <a:rPr lang="en-US" dirty="0" smtClean="0"/>
              <a:t>,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Rawa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100, </a:t>
            </a:r>
            <a:r>
              <a:rPr lang="en-US" dirty="0" err="1" smtClean="0"/>
              <a:t>Rawamangun</a:t>
            </a:r>
            <a:r>
              <a:rPr lang="en-US" dirty="0" smtClean="0"/>
              <a:t>, </a:t>
            </a:r>
            <a:r>
              <a:rPr lang="en-US" dirty="0" err="1" smtClean="0"/>
              <a:t>jakarta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2.000.000/m2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500.000.000. </a:t>
            </a:r>
          </a:p>
          <a:p>
            <a:pPr marL="0" indent="0">
              <a:buNone/>
            </a:pPr>
            <a:r>
              <a:rPr lang="en-US" dirty="0" smtClean="0"/>
              <a:t>NJOP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600.000.000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80.000.000.</a:t>
            </a:r>
          </a:p>
          <a:p>
            <a:pPr marL="0" indent="0">
              <a:buNone/>
            </a:pPr>
            <a:r>
              <a:rPr lang="en-US" dirty="0" err="1" smtClean="0"/>
              <a:t>Berapa</a:t>
            </a:r>
            <a:r>
              <a:rPr lang="en-US" dirty="0" smtClean="0"/>
              <a:t> BPHTB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 ?</a:t>
            </a:r>
          </a:p>
          <a:p>
            <a:pPr marL="365125" indent="-365125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8382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smtClean="0"/>
              <a:t>RUMUS 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5181600"/>
          </a:xfrm>
        </p:spPr>
        <p:txBody>
          <a:bodyPr>
            <a:normAutofit/>
          </a:bodyPr>
          <a:lstStyle/>
          <a:p>
            <a:pPr marL="347663" indent="-347663">
              <a:buFont typeface="Wingdings" pitchFamily="2" charset="2"/>
              <a:buChar char="ü"/>
            </a:pPr>
            <a:r>
              <a:rPr lang="en-US" dirty="0" smtClean="0"/>
              <a:t>NPOPTKP minimal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60.000.000</a:t>
            </a:r>
          </a:p>
          <a:p>
            <a:pPr marL="347663" indent="-347663">
              <a:buFont typeface="Wingdings" pitchFamily="2" charset="2"/>
              <a:buChar char="ü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/ </a:t>
            </a:r>
            <a:r>
              <a:rPr lang="en-US" dirty="0" err="1" smtClean="0"/>
              <a:t>Hibah</a:t>
            </a:r>
            <a:r>
              <a:rPr lang="en-US" dirty="0" smtClean="0"/>
              <a:t> </a:t>
            </a:r>
            <a:r>
              <a:rPr lang="en-US" dirty="0" err="1" smtClean="0"/>
              <a:t>Wasiat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, minimal       </a:t>
            </a:r>
            <a:r>
              <a:rPr lang="en-US" dirty="0" err="1" smtClean="0"/>
              <a:t>Rp</a:t>
            </a:r>
            <a:r>
              <a:rPr lang="en-US" dirty="0" smtClean="0"/>
              <a:t>. 300.000.000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Perda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.</a:t>
            </a:r>
          </a:p>
          <a:p>
            <a:pPr marL="347663" indent="-347663">
              <a:buFont typeface="Wingdings" pitchFamily="2" charset="2"/>
              <a:buChar char="ü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BPHTB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Niali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b="1" dirty="0" smtClean="0"/>
              <a:t>RUMUS BPHTB </a:t>
            </a:r>
            <a:br>
              <a:rPr lang="en-US" sz="3800" b="1" dirty="0" smtClean="0"/>
            </a:br>
            <a:r>
              <a:rPr lang="en-US" sz="3800" b="1" dirty="0" smtClean="0"/>
              <a:t>UNTUK WARISAN &amp; HIBAH WASIAT 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24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BPHTB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</a:p>
          <a:p>
            <a:pPr marL="0" indent="0">
              <a:buNone/>
            </a:pPr>
            <a:r>
              <a:rPr lang="en-US" dirty="0" smtClean="0"/>
              <a:t>5 % x (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, </a:t>
            </a:r>
            <a:r>
              <a:rPr lang="en-US" dirty="0" err="1" smtClean="0"/>
              <a:t>Dikurangi</a:t>
            </a:r>
            <a:r>
              <a:rPr lang="en-US" dirty="0" smtClean="0"/>
              <a:t> NPOPTKP)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NPOPTKP (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Hibah</a:t>
            </a:r>
            <a:r>
              <a:rPr lang="en-US" dirty="0" smtClean="0"/>
              <a:t> </a:t>
            </a:r>
            <a:r>
              <a:rPr lang="en-US" dirty="0" err="1" smtClean="0"/>
              <a:t>Wasiat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300.000.000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1143000" y="26670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914400"/>
            <a:ext cx="8077200" cy="3200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A.   PENERIMAAN NEGARA BUKAN PAJAK          (PNBP)</a:t>
            </a:r>
            <a:endParaRPr lang="en-US" sz="4800" b="1" dirty="0"/>
          </a:p>
        </p:txBody>
      </p:sp>
    </p:spTree>
    <p:extLst>
      <p:ext uri="{BB962C8B-B14F-4D97-AF65-F5344CB8AC3E}">
        <p14:creationId xmlns="" xmlns:p14="http://schemas.microsoft.com/office/powerpoint/2010/main" val="91198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/>
          <a:lstStyle/>
          <a:p>
            <a:pPr algn="ctr"/>
            <a:r>
              <a:rPr lang="en-US" b="1" dirty="0" smtClean="0"/>
              <a:t>DASAR HUKUM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4419600"/>
          </a:xfrm>
        </p:spPr>
        <p:txBody>
          <a:bodyPr>
            <a:normAutofit/>
          </a:bodyPr>
          <a:lstStyle/>
          <a:p>
            <a:pPr marL="465138" indent="-465138">
              <a:buFont typeface="Wingdings" pitchFamily="2" charset="2"/>
              <a:buChar char="Ø"/>
            </a:pPr>
            <a:r>
              <a:rPr lang="en-US" sz="3600" dirty="0" err="1" smtClean="0">
                <a:latin typeface="+mj-lt"/>
              </a:rPr>
              <a:t>Peraturan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Pemerintah</a:t>
            </a:r>
            <a:r>
              <a:rPr lang="en-US" sz="3600" dirty="0" smtClean="0">
                <a:latin typeface="+mj-lt"/>
              </a:rPr>
              <a:t>                       </a:t>
            </a:r>
            <a:r>
              <a:rPr lang="en-US" sz="3600" dirty="0" err="1" smtClean="0">
                <a:latin typeface="+mj-lt"/>
              </a:rPr>
              <a:t>Nomor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600" dirty="0" smtClean="0">
                <a:latin typeface="+mj-lt"/>
              </a:rPr>
              <a:t>3 </a:t>
            </a:r>
            <a:r>
              <a:rPr lang="en-US" sz="3600" dirty="0" err="1" smtClean="0">
                <a:latin typeface="+mj-lt"/>
              </a:rPr>
              <a:t>Tahun</a:t>
            </a:r>
            <a:r>
              <a:rPr lang="en-US" sz="3600" dirty="0" smtClean="0">
                <a:latin typeface="+mj-lt"/>
              </a:rPr>
              <a:t> 20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600" dirty="0" smtClean="0">
                <a:latin typeface="+mj-lt"/>
              </a:rPr>
              <a:t>0 </a:t>
            </a:r>
            <a:r>
              <a:rPr lang="en-US" sz="3600" dirty="0" err="1" smtClean="0">
                <a:latin typeface="+mj-lt"/>
              </a:rPr>
              <a:t>tentang</a:t>
            </a:r>
            <a:r>
              <a:rPr lang="en-US" sz="3600" dirty="0" smtClean="0">
                <a:latin typeface="+mj-lt"/>
              </a:rPr>
              <a:t>              </a:t>
            </a:r>
            <a:r>
              <a:rPr lang="en-US" sz="3600" dirty="0" err="1" smtClean="0">
                <a:latin typeface="+mj-lt"/>
              </a:rPr>
              <a:t>Jenis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Tarif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Penerimaan</a:t>
            </a:r>
            <a:r>
              <a:rPr lang="en-US" sz="3600" dirty="0" smtClean="0">
                <a:latin typeface="+mj-lt"/>
              </a:rPr>
              <a:t> Negara </a:t>
            </a:r>
            <a:r>
              <a:rPr lang="en-US" sz="3600" dirty="0" err="1" smtClean="0">
                <a:latin typeface="+mj-lt"/>
              </a:rPr>
              <a:t>Bukan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Pajak</a:t>
            </a:r>
            <a:r>
              <a:rPr lang="en-US" sz="3600" dirty="0" smtClean="0">
                <a:latin typeface="+mj-lt"/>
              </a:rPr>
              <a:t> yang </a:t>
            </a:r>
            <a:r>
              <a:rPr lang="en-US" sz="3600" dirty="0" err="1" smtClean="0">
                <a:latin typeface="+mj-lt"/>
              </a:rPr>
              <a:t>Berlaku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pada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Badan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Pertanahan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Nasional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BESARNYA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8153400" cy="5562600"/>
          </a:xfrm>
        </p:spPr>
        <p:txBody>
          <a:bodyPr>
            <a:normAutofit fontScale="85000" lnSpcReduction="10000"/>
          </a:bodyPr>
          <a:lstStyle/>
          <a:p>
            <a:pPr marL="465138" indent="-465138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6)</a:t>
            </a:r>
            <a:endParaRPr lang="en-US" dirty="0" smtClean="0">
              <a:latin typeface="+mj-lt"/>
            </a:endParaRPr>
          </a:p>
          <a:p>
            <a:pPr marL="514350" indent="-514350">
              <a:buSzPct val="90000"/>
              <a:buFont typeface="+mj-lt"/>
              <a:buAutoNum type="alphaUcPeriod"/>
            </a:pPr>
            <a:r>
              <a:rPr lang="en-US" sz="3300" dirty="0" err="1" smtClean="0">
                <a:latin typeface="+mj-lt"/>
              </a:rPr>
              <a:t>Pendaftaran</a:t>
            </a:r>
            <a:r>
              <a:rPr lang="en-US" sz="3300" dirty="0" smtClean="0">
                <a:latin typeface="+mj-lt"/>
              </a:rPr>
              <a:t> </a:t>
            </a:r>
            <a:r>
              <a:rPr lang="en-US" sz="3300" dirty="0" err="1" smtClean="0">
                <a:latin typeface="+mj-lt"/>
              </a:rPr>
              <a:t>Peralihan</a:t>
            </a:r>
            <a:r>
              <a:rPr lang="en-US" sz="3300" dirty="0" smtClean="0">
                <a:latin typeface="+mj-lt"/>
              </a:rPr>
              <a:t> </a:t>
            </a:r>
            <a:r>
              <a:rPr lang="en-US" sz="3300" dirty="0" err="1" smtClean="0">
                <a:latin typeface="+mj-lt"/>
              </a:rPr>
              <a:t>Hak</a:t>
            </a:r>
            <a:endParaRPr lang="en-US" sz="3300" dirty="0" smtClean="0">
              <a:latin typeface="+mj-lt"/>
            </a:endParaRPr>
          </a:p>
          <a:p>
            <a:pPr marL="514350" indent="-514350">
              <a:buSzPct val="90000"/>
              <a:buNone/>
            </a:pPr>
            <a:r>
              <a:rPr lang="en-US" sz="3300" dirty="0" smtClean="0">
                <a:latin typeface="+mj-lt"/>
              </a:rPr>
              <a:t>	(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300" dirty="0" smtClean="0">
                <a:latin typeface="+mj-lt"/>
              </a:rPr>
              <a:t>%0 x </a:t>
            </a:r>
            <a:r>
              <a:rPr lang="en-US" sz="3300" dirty="0" err="1" smtClean="0">
                <a:latin typeface="+mj-lt"/>
              </a:rPr>
              <a:t>Nilai</a:t>
            </a:r>
            <a:r>
              <a:rPr lang="en-US" sz="3300" dirty="0" smtClean="0">
                <a:latin typeface="+mj-lt"/>
              </a:rPr>
              <a:t> Tanah) + </a:t>
            </a:r>
            <a:r>
              <a:rPr lang="en-US" sz="3300" dirty="0" err="1" smtClean="0">
                <a:latin typeface="+mj-lt"/>
              </a:rPr>
              <a:t>Rp</a:t>
            </a:r>
            <a:r>
              <a:rPr lang="en-US" sz="3300" dirty="0" smtClean="0">
                <a:latin typeface="+mj-lt"/>
              </a:rPr>
              <a:t>. 50.000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ct val="90000"/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SzPct val="90000"/>
              <a:buFont typeface="+mj-lt"/>
              <a:buAutoNum type="alphaUcPeriod" startAt="2"/>
            </a:pPr>
            <a:r>
              <a:rPr lang="en-US" sz="3300" dirty="0" err="1" smtClean="0">
                <a:latin typeface="+mj-lt"/>
              </a:rPr>
              <a:t>Perpanjangan</a:t>
            </a:r>
            <a:r>
              <a:rPr lang="en-US" sz="3300" dirty="0" smtClean="0">
                <a:latin typeface="+mj-lt"/>
              </a:rPr>
              <a:t> </a:t>
            </a:r>
            <a:r>
              <a:rPr lang="en-US" sz="3300" dirty="0" err="1" smtClean="0">
                <a:latin typeface="+mj-lt"/>
              </a:rPr>
              <a:t>Hak</a:t>
            </a:r>
            <a:r>
              <a:rPr lang="en-US" sz="3300" dirty="0" smtClean="0">
                <a:latin typeface="+mj-lt"/>
              </a:rPr>
              <a:t> </a:t>
            </a:r>
            <a:r>
              <a:rPr lang="en-US" sz="3300" dirty="0" err="1" smtClean="0">
                <a:latin typeface="+mj-lt"/>
              </a:rPr>
              <a:t>untuk</a:t>
            </a:r>
            <a:r>
              <a:rPr lang="en-US" sz="3300" dirty="0" smtClean="0">
                <a:latin typeface="+mj-lt"/>
              </a:rPr>
              <a:t> HGU, HGB </a:t>
            </a:r>
            <a:r>
              <a:rPr lang="en-US" sz="3300" dirty="0" err="1" smtClean="0">
                <a:latin typeface="+mj-lt"/>
              </a:rPr>
              <a:t>dan</a:t>
            </a:r>
            <a:r>
              <a:rPr lang="en-US" sz="3300" dirty="0" smtClean="0">
                <a:latin typeface="+mj-lt"/>
              </a:rPr>
              <a:t> </a:t>
            </a:r>
            <a:r>
              <a:rPr lang="en-US" sz="3300" dirty="0" err="1" smtClean="0">
                <a:latin typeface="+mj-lt"/>
              </a:rPr>
              <a:t>Hak</a:t>
            </a:r>
            <a:r>
              <a:rPr lang="en-US" sz="3300" dirty="0" smtClean="0">
                <a:latin typeface="+mj-lt"/>
              </a:rPr>
              <a:t> </a:t>
            </a:r>
            <a:r>
              <a:rPr lang="en-US" sz="3300" dirty="0" err="1" smtClean="0">
                <a:latin typeface="+mj-lt"/>
              </a:rPr>
              <a:t>Pakai</a:t>
            </a:r>
            <a:endParaRPr lang="en-US" sz="3300" dirty="0" smtClean="0">
              <a:latin typeface="+mj-lt"/>
            </a:endParaRPr>
          </a:p>
          <a:p>
            <a:pPr marL="514350" indent="-514350">
              <a:buSzPct val="90000"/>
              <a:buNone/>
            </a:pPr>
            <a:r>
              <a:rPr lang="en-US" sz="3300" dirty="0" smtClean="0">
                <a:latin typeface="+mj-lt"/>
              </a:rPr>
              <a:t>	(2%0 x </a:t>
            </a:r>
            <a:r>
              <a:rPr lang="en-US" sz="3300" dirty="0" err="1" smtClean="0">
                <a:latin typeface="+mj-lt"/>
              </a:rPr>
              <a:t>Nilai</a:t>
            </a:r>
            <a:r>
              <a:rPr lang="en-US" sz="3300" dirty="0" smtClean="0">
                <a:latin typeface="+mj-lt"/>
              </a:rPr>
              <a:t> Tanah) + </a:t>
            </a:r>
            <a:r>
              <a:rPr lang="en-US" sz="3300" dirty="0" err="1" smtClean="0">
                <a:latin typeface="+mj-lt"/>
              </a:rPr>
              <a:t>Rp</a:t>
            </a:r>
            <a:r>
              <a:rPr lang="en-US" sz="3300" dirty="0" smtClean="0">
                <a:latin typeface="+mj-lt"/>
              </a:rPr>
              <a:t>. 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300" dirty="0" smtClean="0">
                <a:latin typeface="+mj-lt"/>
              </a:rPr>
              <a:t>00.000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ct val="90000"/>
              <a:buNone/>
            </a:pPr>
            <a:r>
              <a:rPr lang="en-US" dirty="0" smtClean="0">
                <a:latin typeface="+mj-lt"/>
              </a:rPr>
              <a:t>  </a:t>
            </a:r>
          </a:p>
          <a:p>
            <a:pPr marL="514350" indent="-514350">
              <a:buSzPct val="90000"/>
              <a:buFont typeface="+mj-lt"/>
              <a:buAutoNum type="alphaUcPeriod" startAt="3"/>
            </a:pPr>
            <a:r>
              <a:rPr lang="en-US" sz="3300" dirty="0" err="1" smtClean="0">
                <a:latin typeface="+mj-lt"/>
              </a:rPr>
              <a:t>Pembaharuan</a:t>
            </a:r>
            <a:r>
              <a:rPr lang="en-US" sz="3300" dirty="0" smtClean="0">
                <a:latin typeface="+mj-lt"/>
              </a:rPr>
              <a:t> </a:t>
            </a:r>
            <a:r>
              <a:rPr lang="en-US" sz="3300" dirty="0" err="1" smtClean="0">
                <a:latin typeface="+mj-lt"/>
              </a:rPr>
              <a:t>Hak</a:t>
            </a:r>
            <a:r>
              <a:rPr lang="en-US" sz="3300" dirty="0" smtClean="0">
                <a:latin typeface="+mj-lt"/>
              </a:rPr>
              <a:t> </a:t>
            </a:r>
            <a:r>
              <a:rPr lang="en-US" sz="3300" dirty="0" err="1" smtClean="0">
                <a:latin typeface="+mj-lt"/>
              </a:rPr>
              <a:t>untuk</a:t>
            </a:r>
            <a:r>
              <a:rPr lang="en-US" sz="3300" dirty="0" smtClean="0">
                <a:latin typeface="+mj-lt"/>
              </a:rPr>
              <a:t> HGU, HGB </a:t>
            </a:r>
            <a:r>
              <a:rPr lang="en-US" sz="3300" dirty="0" err="1" smtClean="0">
                <a:latin typeface="+mj-lt"/>
              </a:rPr>
              <a:t>dan</a:t>
            </a:r>
            <a:r>
              <a:rPr lang="en-US" sz="3300" dirty="0" smtClean="0">
                <a:latin typeface="+mj-lt"/>
              </a:rPr>
              <a:t> </a:t>
            </a:r>
            <a:r>
              <a:rPr lang="en-US" sz="3300" dirty="0" err="1" smtClean="0">
                <a:latin typeface="+mj-lt"/>
              </a:rPr>
              <a:t>Hak</a:t>
            </a:r>
            <a:r>
              <a:rPr lang="en-US" sz="3300" dirty="0" smtClean="0">
                <a:latin typeface="+mj-lt"/>
              </a:rPr>
              <a:t> </a:t>
            </a:r>
            <a:r>
              <a:rPr lang="en-US" sz="3300" dirty="0" err="1" smtClean="0">
                <a:latin typeface="+mj-lt"/>
              </a:rPr>
              <a:t>Pakai</a:t>
            </a:r>
            <a:endParaRPr lang="en-US" sz="3300" dirty="0" smtClean="0">
              <a:latin typeface="+mj-lt"/>
            </a:endParaRPr>
          </a:p>
          <a:p>
            <a:pPr marL="514350" indent="-514350">
              <a:buSzPct val="90000"/>
              <a:buNone/>
            </a:pPr>
            <a:r>
              <a:rPr lang="en-US" sz="3300" dirty="0" smtClean="0">
                <a:latin typeface="+mj-lt"/>
              </a:rPr>
              <a:t>	</a:t>
            </a:r>
            <a:r>
              <a:rPr lang="en-US" sz="3300" dirty="0" smtClean="0"/>
              <a:t>(2%0 x </a:t>
            </a:r>
            <a:r>
              <a:rPr lang="en-US" sz="3300" dirty="0" err="1" smtClean="0"/>
              <a:t>Nilai</a:t>
            </a:r>
            <a:r>
              <a:rPr lang="en-US" sz="3300" dirty="0" smtClean="0"/>
              <a:t> Tanah) + </a:t>
            </a:r>
            <a:r>
              <a:rPr lang="en-US" sz="3300" dirty="0" err="1" smtClean="0"/>
              <a:t>Rp</a:t>
            </a:r>
            <a:r>
              <a:rPr lang="en-US" sz="3300" dirty="0" smtClean="0"/>
              <a:t>. 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300" dirty="0" smtClean="0"/>
              <a:t>00.000 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ct val="90000"/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SzPct val="90000"/>
              <a:buFont typeface="+mj-lt"/>
              <a:buAutoNum type="alphaUcPeriod" startAt="4"/>
            </a:pPr>
            <a:r>
              <a:rPr lang="en-US" sz="3300" dirty="0" err="1" smtClean="0">
                <a:latin typeface="+mj-lt"/>
              </a:rPr>
              <a:t>Jasa</a:t>
            </a:r>
            <a:r>
              <a:rPr lang="en-US" sz="3300" dirty="0" smtClean="0">
                <a:latin typeface="+mj-lt"/>
              </a:rPr>
              <a:t> </a:t>
            </a:r>
            <a:r>
              <a:rPr lang="en-US" sz="3300" dirty="0" err="1" smtClean="0">
                <a:latin typeface="+mj-lt"/>
              </a:rPr>
              <a:t>Pelayanan</a:t>
            </a:r>
            <a:r>
              <a:rPr lang="en-US" sz="3300" dirty="0" smtClean="0">
                <a:latin typeface="+mj-lt"/>
              </a:rPr>
              <a:t> </a:t>
            </a:r>
            <a:r>
              <a:rPr lang="en-US" sz="3300" dirty="0" err="1" smtClean="0">
                <a:latin typeface="+mj-lt"/>
              </a:rPr>
              <a:t>Pendaftaran</a:t>
            </a:r>
            <a:r>
              <a:rPr lang="en-US" sz="3300" dirty="0" smtClean="0">
                <a:latin typeface="+mj-lt"/>
              </a:rPr>
              <a:t> Tanah</a:t>
            </a:r>
          </a:p>
          <a:p>
            <a:pPr marL="514350" indent="-514350">
              <a:buSzPct val="90000"/>
              <a:buNone/>
            </a:pPr>
            <a:r>
              <a:rPr lang="en-US" sz="3300" dirty="0" smtClean="0">
                <a:latin typeface="+mj-lt"/>
              </a:rPr>
              <a:t>	(</a:t>
            </a:r>
            <a:r>
              <a:rPr lang="en-US" sz="3300" dirty="0" err="1" smtClean="0">
                <a:latin typeface="+mj-lt"/>
              </a:rPr>
              <a:t>lihat</a:t>
            </a:r>
            <a:r>
              <a:rPr lang="en-US" sz="3300" dirty="0" smtClean="0">
                <a:latin typeface="+mj-lt"/>
              </a:rPr>
              <a:t> </a:t>
            </a:r>
            <a:r>
              <a:rPr lang="en-US" sz="3300" dirty="0" err="1" smtClean="0">
                <a:latin typeface="+mj-lt"/>
              </a:rPr>
              <a:t>Lampiran</a:t>
            </a:r>
            <a:r>
              <a:rPr lang="en-US" sz="3300" dirty="0" smtClean="0">
                <a:latin typeface="+mj-lt"/>
              </a:rPr>
              <a:t> PP No.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300" dirty="0" smtClean="0">
                <a:latin typeface="+mj-lt"/>
              </a:rPr>
              <a:t>3)</a:t>
            </a:r>
            <a:endParaRPr lang="en-US" sz="33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914400"/>
            <a:ext cx="8077200" cy="3200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B. PAJAK PENGHASILAN (</a:t>
            </a:r>
            <a:r>
              <a:rPr lang="en-US" sz="4800" b="1" dirty="0" err="1" smtClean="0"/>
              <a:t>PPh</a:t>
            </a:r>
            <a:r>
              <a:rPr lang="en-US" sz="4800" b="1" dirty="0" smtClean="0"/>
              <a:t>) </a:t>
            </a:r>
            <a:br>
              <a:rPr lang="en-US" sz="4800" b="1" dirty="0" smtClean="0"/>
            </a:br>
            <a:r>
              <a:rPr lang="en-US" sz="4800" b="1" dirty="0" err="1" smtClean="0"/>
              <a:t>atas</a:t>
            </a:r>
            <a:r>
              <a:rPr lang="en-US" sz="4800" b="1" dirty="0" smtClean="0"/>
              <a:t> PENGALIHAN HAK ATAS TANAH</a:t>
            </a:r>
            <a:endParaRPr lang="en-US" sz="4800" b="1" dirty="0"/>
          </a:p>
        </p:txBody>
      </p:sp>
    </p:spTree>
    <p:extLst>
      <p:ext uri="{BB962C8B-B14F-4D97-AF65-F5344CB8AC3E}">
        <p14:creationId xmlns="" xmlns:p14="http://schemas.microsoft.com/office/powerpoint/2010/main" val="911982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/>
          <a:lstStyle/>
          <a:p>
            <a:pPr algn="ctr"/>
            <a:r>
              <a:rPr lang="en-US" b="1" dirty="0" smtClean="0"/>
              <a:t>DASAR HUKUM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5029200"/>
          </a:xfrm>
        </p:spPr>
        <p:txBody>
          <a:bodyPr>
            <a:normAutofit/>
          </a:bodyPr>
          <a:lstStyle/>
          <a:p>
            <a:pPr marL="347663" indent="-347663">
              <a:buFont typeface="Wingdings" pitchFamily="2" charset="2"/>
              <a:buChar char="Ø"/>
            </a:pPr>
            <a:r>
              <a:rPr lang="en-US" dirty="0" err="1" smtClean="0">
                <a:latin typeface="+mj-lt"/>
              </a:rPr>
              <a:t>Peraturan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Pemerintah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Nomor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48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Tahun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>
                <a:latin typeface="+mj-lt"/>
              </a:rPr>
              <a:t>994 </a:t>
            </a:r>
            <a:r>
              <a:rPr lang="en-US" dirty="0" err="1" smtClean="0">
                <a:latin typeface="+mj-lt"/>
              </a:rPr>
              <a:t>tentang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Pembayaran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PPh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Pengalihan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Hak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atas</a:t>
            </a:r>
            <a:r>
              <a:rPr lang="en-US" dirty="0" smtClean="0">
                <a:latin typeface="+mj-lt"/>
              </a:rPr>
              <a:t> Tanah.</a:t>
            </a:r>
          </a:p>
          <a:p>
            <a:pPr marL="347663" indent="-347663">
              <a:buFont typeface="Wingdings" pitchFamily="2" charset="2"/>
              <a:buChar char="Ø"/>
            </a:pPr>
            <a:r>
              <a:rPr lang="en-US" dirty="0" err="1" smtClean="0">
                <a:latin typeface="+mj-lt"/>
              </a:rPr>
              <a:t>Peraturan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pemerintah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Nomor</a:t>
            </a:r>
            <a:r>
              <a:rPr lang="en-US" dirty="0" smtClean="0">
                <a:latin typeface="+mj-lt"/>
              </a:rPr>
              <a:t> 27 </a:t>
            </a:r>
            <a:r>
              <a:rPr lang="en-US" dirty="0" err="1" smtClean="0">
                <a:latin typeface="+mj-lt"/>
              </a:rPr>
              <a:t>Tahun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>
                <a:latin typeface="+mj-lt"/>
              </a:rPr>
              <a:t>996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</a:p>
          <a:p>
            <a:pPr marL="347663" indent="-347663">
              <a:buNone/>
            </a:pPr>
            <a:r>
              <a:rPr lang="en-US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Peraturan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Pemerintah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Nomor</a:t>
            </a:r>
            <a:r>
              <a:rPr lang="en-US" dirty="0" smtClean="0">
                <a:latin typeface="+mj-lt"/>
              </a:rPr>
              <a:t> 79 </a:t>
            </a:r>
            <a:r>
              <a:rPr lang="en-US" dirty="0" err="1" smtClean="0">
                <a:latin typeface="+mj-lt"/>
              </a:rPr>
              <a:t>Tahun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>
                <a:latin typeface="+mj-lt"/>
              </a:rPr>
              <a:t>999 (</a:t>
            </a:r>
            <a:r>
              <a:rPr lang="en-US" dirty="0" err="1" smtClean="0">
                <a:latin typeface="+mj-lt"/>
              </a:rPr>
              <a:t>Perubahan</a:t>
            </a:r>
            <a:r>
              <a:rPr lang="en-US" dirty="0" smtClean="0">
                <a:latin typeface="+mj-lt"/>
              </a:rPr>
              <a:t> PP No. 48 </a:t>
            </a:r>
            <a:r>
              <a:rPr lang="en-US" dirty="0" err="1" smtClean="0">
                <a:latin typeface="+mj-lt"/>
              </a:rPr>
              <a:t>Tahun</a:t>
            </a:r>
            <a:r>
              <a:rPr lang="en-US" dirty="0" smtClean="0">
                <a:latin typeface="+mj-lt"/>
              </a:rPr>
              <a:t> 1994)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 smtClean="0"/>
              <a:t>OBYEK PAJAK</a:t>
            </a:r>
            <a:endParaRPr lang="en-US" sz="4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PPh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yang 	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	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Pengalihan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	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	</a:t>
            </a:r>
            <a:r>
              <a:rPr lang="en-US" dirty="0" err="1" smtClean="0"/>
              <a:t>Penghasilan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PP No. 48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994)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flipV="1">
            <a:off x="1219200" y="1981201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Pengalihan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Tanah </a:t>
            </a:r>
            <a:br>
              <a:rPr lang="en-US" b="1" dirty="0" smtClean="0"/>
            </a:br>
            <a:r>
              <a:rPr lang="en-US" b="1" dirty="0" err="1" smtClean="0"/>
              <a:t>dan</a:t>
            </a:r>
            <a:r>
              <a:rPr lang="en-US" b="1" dirty="0" smtClean="0"/>
              <a:t>/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Bangunan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5029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tukar-menukar</a:t>
            </a:r>
            <a:r>
              <a:rPr lang="en-US" dirty="0" smtClean="0"/>
              <a:t>,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lelang</a:t>
            </a:r>
            <a:r>
              <a:rPr lang="en-US" dirty="0" smtClean="0"/>
              <a:t>, </a:t>
            </a:r>
            <a:r>
              <a:rPr lang="en-US" dirty="0" err="1" smtClean="0"/>
              <a:t>hibah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lain yang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tukar-menukar</a:t>
            </a:r>
            <a:r>
              <a:rPr lang="en-US" dirty="0" smtClean="0"/>
              <a:t>,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lain yang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tukar-menukar</a:t>
            </a:r>
            <a:r>
              <a:rPr lang="en-US" dirty="0" smtClean="0"/>
              <a:t>,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lain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2 PP No. 48 </a:t>
            </a:r>
            <a:r>
              <a:rPr lang="en-US" dirty="0" err="1" smtClean="0"/>
              <a:t>Tahun</a:t>
            </a:r>
            <a:r>
              <a:rPr lang="en-US" dirty="0" smtClean="0"/>
              <a:t> 1994)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2199</TotalTime>
  <Words>977</Words>
  <Application>Microsoft Office PowerPoint</Application>
  <PresentationFormat>On-screen Show (4:3)</PresentationFormat>
  <Paragraphs>123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Solstice</vt:lpstr>
      <vt:lpstr>Pertemuan ke-11 Hukum Pendaftaran Tanah</vt:lpstr>
      <vt:lpstr>PENERIMAAN NEGARA BUKAN PAJAK          SERTA PAJAK-PAJAK</vt:lpstr>
      <vt:lpstr>A.   PENERIMAAN NEGARA BUKAN PAJAK          (PNBP)</vt:lpstr>
      <vt:lpstr>DASAR HUKUM</vt:lpstr>
      <vt:lpstr>BESARNYA</vt:lpstr>
      <vt:lpstr>B. PAJAK PENGHASILAN (PPh)  atas PENGALIHAN HAK ATAS TANAH</vt:lpstr>
      <vt:lpstr>DASAR HUKUM</vt:lpstr>
      <vt:lpstr>OBYEK PAJAK</vt:lpstr>
      <vt:lpstr>Pengalihan Hak atas Tanah  dan/atau Bangunan</vt:lpstr>
      <vt:lpstr>Pengecualian Sebagai Obyek Pajak</vt:lpstr>
      <vt:lpstr>Pengecualian Sebagai Obyek Pajak</vt:lpstr>
      <vt:lpstr>Pengecualian Sebagai Obyek Pajak</vt:lpstr>
      <vt:lpstr>BESARNYA PAJAK</vt:lpstr>
      <vt:lpstr>BESARNYA PAJAK</vt:lpstr>
      <vt:lpstr>BESARNYA PAJAK</vt:lpstr>
      <vt:lpstr>RUMUS </vt:lpstr>
      <vt:lpstr>C.  BEA PEROLEHAN HAK ATAS TANAH DAN BANGUNAN (BPHTB)</vt:lpstr>
      <vt:lpstr>CONTOH PERHITUNGAN PPh</vt:lpstr>
      <vt:lpstr>DASAR HUKUM</vt:lpstr>
      <vt:lpstr>OBYEK BPHTB</vt:lpstr>
      <vt:lpstr>Perolehan Hak atas Tanah  dan/atau Bangunan</vt:lpstr>
      <vt:lpstr>Perolehan Hak atas Tanah  dan/atau Bangunan</vt:lpstr>
      <vt:lpstr>Perolehan Hak atas Tanah  dan/atau Bangunan</vt:lpstr>
      <vt:lpstr>BESARNYA NILAI PEROLEHAN OBYEK PAJAK TIDAK KENA PAJAK</vt:lpstr>
      <vt:lpstr>RUMUS BPHTB </vt:lpstr>
      <vt:lpstr>CONTOH PERHITUNGAN BPHTB</vt:lpstr>
      <vt:lpstr>RUMUS </vt:lpstr>
      <vt:lpstr>RUMUS BPHTB  UNTUK WARISAN &amp; HIBAH WASIAT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Pendaftaran Tanah</dc:title>
  <dc:creator>Arief Kusuma AP</dc:creator>
  <cp:lastModifiedBy>Ian</cp:lastModifiedBy>
  <cp:revision>156</cp:revision>
  <dcterms:created xsi:type="dcterms:W3CDTF">2006-08-16T00:00:00Z</dcterms:created>
  <dcterms:modified xsi:type="dcterms:W3CDTF">2014-01-15T19:19:45Z</dcterms:modified>
</cp:coreProperties>
</file>