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6" r:id="rId1"/>
  </p:sldMasterIdLst>
  <p:sldIdLst>
    <p:sldId id="425" r:id="rId2"/>
    <p:sldId id="426" r:id="rId3"/>
    <p:sldId id="489" r:id="rId4"/>
    <p:sldId id="490" r:id="rId5"/>
    <p:sldId id="491" r:id="rId6"/>
    <p:sldId id="492" r:id="rId7"/>
    <p:sldId id="510" r:id="rId8"/>
    <p:sldId id="516" r:id="rId9"/>
    <p:sldId id="513" r:id="rId10"/>
    <p:sldId id="514" r:id="rId11"/>
    <p:sldId id="51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96" autoAdjust="0"/>
  </p:normalViewPr>
  <p:slideViewPr>
    <p:cSldViewPr>
      <p:cViewPr>
        <p:scale>
          <a:sx n="66" d="100"/>
          <a:sy n="66" d="100"/>
        </p:scale>
        <p:origin x="-142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5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7" r:id="rId1"/>
    <p:sldLayoutId id="2147484358" r:id="rId2"/>
    <p:sldLayoutId id="2147484359" r:id="rId3"/>
    <p:sldLayoutId id="2147484360" r:id="rId4"/>
    <p:sldLayoutId id="2147484361" r:id="rId5"/>
    <p:sldLayoutId id="2147484362" r:id="rId6"/>
    <p:sldLayoutId id="2147484363" r:id="rId7"/>
    <p:sldLayoutId id="2147484364" r:id="rId8"/>
    <p:sldLayoutId id="2147484365" r:id="rId9"/>
    <p:sldLayoutId id="2147484366" r:id="rId10"/>
    <p:sldLayoutId id="21474843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685800"/>
            <a:ext cx="7943088" cy="2133600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Hukum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Pendaftaran</a:t>
            </a:r>
            <a:r>
              <a:rPr lang="en-US" b="1" dirty="0" smtClean="0">
                <a:solidFill>
                  <a:schemeClr val="tx1"/>
                </a:solidFill>
              </a:rPr>
              <a:t> Tanah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22</a:t>
            </a:r>
            <a:r>
              <a:rPr lang="en-US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Januari</a:t>
            </a:r>
            <a:r>
              <a:rPr lang="en-US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2014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4114800"/>
            <a:ext cx="7943088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Dosen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Suryanti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T.Arief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SH.,MKn.,MBA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943088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Peristiwa</a:t>
            </a:r>
            <a:r>
              <a:rPr lang="en-US" dirty="0" smtClean="0"/>
              <a:t> &amp;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943088" cy="5029200"/>
          </a:xfrm>
        </p:spPr>
        <p:txBody>
          <a:bodyPr/>
          <a:lstStyle/>
          <a:p>
            <a:pPr marL="465138" indent="-465138">
              <a:buSzPct val="95000"/>
              <a:buAutoNum type="arabicPeriod"/>
            </a:pPr>
            <a:r>
              <a:rPr lang="en-US" dirty="0" err="1" smtClean="0"/>
              <a:t>Tanggal</a:t>
            </a:r>
            <a:r>
              <a:rPr lang="en-US" dirty="0" smtClean="0"/>
              <a:t> 24 September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960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</a:t>
            </a:r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endParaRPr lang="en-US" dirty="0" smtClean="0"/>
          </a:p>
          <a:p>
            <a:pPr marL="465138" indent="-465138">
              <a:buSzPct val="95000"/>
              <a:buNone/>
            </a:pPr>
            <a:r>
              <a:rPr lang="en-US" dirty="0" smtClean="0"/>
              <a:t>		     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a.  </a:t>
            </a:r>
            <a:r>
              <a:rPr lang="en-US" dirty="0" err="1" smtClean="0"/>
              <a:t>Girik</a:t>
            </a:r>
            <a:r>
              <a:rPr lang="en-US" dirty="0" smtClean="0"/>
              <a:t> / </a:t>
            </a:r>
            <a:r>
              <a:rPr lang="en-US" dirty="0" err="1" smtClean="0"/>
              <a:t>Kohir</a:t>
            </a:r>
            <a:r>
              <a:rPr lang="en-US" dirty="0" smtClean="0"/>
              <a:t> No. C/135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Tn. </a:t>
            </a:r>
            <a:r>
              <a:rPr lang="en-US" dirty="0" smtClean="0"/>
              <a:t>K</a:t>
            </a:r>
            <a:endParaRPr lang="en-US" dirty="0" smtClean="0"/>
          </a:p>
          <a:p>
            <a:pPr marL="465138" indent="-465138">
              <a:buSzPct val="95000"/>
              <a:buNone/>
            </a:pPr>
            <a:r>
              <a:rPr lang="en-US" dirty="0" smtClean="0"/>
              <a:t>	b.  KTP  Tn. </a:t>
            </a:r>
            <a:r>
              <a:rPr lang="en-US" dirty="0" smtClean="0"/>
              <a:t>K</a:t>
            </a:r>
            <a:endParaRPr lang="en-US" dirty="0" smtClean="0"/>
          </a:p>
          <a:p>
            <a:pPr marL="465138" indent="-465138">
              <a:buSzPct val="95000"/>
              <a:buNone/>
            </a:pPr>
            <a:endParaRPr lang="en-US" dirty="0" smtClean="0"/>
          </a:p>
          <a:p>
            <a:pPr marL="465138" indent="-465138">
              <a:buSzPct val="95000"/>
              <a:buNone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600200" y="2895600"/>
            <a:ext cx="685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33400"/>
            <a:ext cx="7943088" cy="6096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SzPct val="95000"/>
              <a:buFont typeface="+mj-lt"/>
              <a:buAutoNum type="arabicPeriod" startAt="2"/>
            </a:pP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11</a:t>
            </a:r>
            <a:r>
              <a:rPr lang="en-US" dirty="0" smtClean="0"/>
              <a:t> </a:t>
            </a:r>
            <a:r>
              <a:rPr lang="en-US" dirty="0" err="1" smtClean="0"/>
              <a:t>Januari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9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80</a:t>
            </a:r>
            <a:endParaRPr lang="en-US" dirty="0" smtClean="0"/>
          </a:p>
          <a:p>
            <a:pPr marL="465138" indent="-465138">
              <a:buSzPct val="95000"/>
              <a:buNone/>
            </a:pPr>
            <a:r>
              <a:rPr lang="en-US" dirty="0" smtClean="0"/>
              <a:t>	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smtClean="0"/>
              <a:t>Tn. 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 smtClean="0"/>
              <a:t>isteri</a:t>
            </a:r>
            <a:r>
              <a:rPr lang="en-US" dirty="0" smtClean="0"/>
              <a:t>  </a:t>
            </a:r>
            <a:r>
              <a:rPr lang="en-US" dirty="0" smtClean="0"/>
              <a:t>Tn. </a:t>
            </a:r>
            <a:r>
              <a:rPr lang="en-US" dirty="0" smtClean="0"/>
              <a:t>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Ny</a:t>
            </a:r>
            <a:r>
              <a:rPr lang="en-US" dirty="0" smtClean="0"/>
              <a:t>. Q </a:t>
            </a:r>
            <a:endParaRPr lang="en-US" dirty="0" smtClean="0"/>
          </a:p>
          <a:p>
            <a:pPr marL="465138" indent="-465138">
              <a:buSzPct val="95000"/>
              <a:buNone/>
            </a:pPr>
            <a:r>
              <a:rPr lang="en-US" dirty="0" smtClean="0"/>
              <a:t>		     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a.  KTP </a:t>
            </a:r>
            <a:r>
              <a:rPr lang="en-US" dirty="0" smtClean="0"/>
              <a:t> Tn. K </a:t>
            </a:r>
            <a:endParaRPr lang="en-US" dirty="0" smtClean="0"/>
          </a:p>
          <a:p>
            <a:pPr marL="465138" indent="-465138">
              <a:buSzPct val="95000"/>
              <a:buNone/>
            </a:pPr>
            <a:r>
              <a:rPr lang="en-US" dirty="0" smtClean="0"/>
              <a:t>	b.  </a:t>
            </a:r>
            <a:r>
              <a:rPr lang="en-US" dirty="0" smtClean="0"/>
              <a:t>KTP  Tn. 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Ny</a:t>
            </a:r>
            <a:r>
              <a:rPr lang="en-US" dirty="0" smtClean="0"/>
              <a:t>. Q </a:t>
            </a:r>
            <a:endParaRPr lang="en-US" dirty="0" smtClean="0"/>
          </a:p>
          <a:p>
            <a:pPr marL="465138" indent="-465138">
              <a:buSzPct val="95000"/>
              <a:buNone/>
            </a:pPr>
            <a:r>
              <a:rPr lang="en-US" dirty="0" smtClean="0"/>
              <a:t>	c. 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Nikah</a:t>
            </a:r>
            <a:r>
              <a:rPr lang="en-US" dirty="0" smtClean="0"/>
              <a:t> Tn. K </a:t>
            </a:r>
            <a:r>
              <a:rPr lang="en-US" dirty="0" err="1" smtClean="0"/>
              <a:t>dan</a:t>
            </a:r>
            <a:r>
              <a:rPr lang="en-US" dirty="0" smtClean="0"/>
              <a:t> Tn. P</a:t>
            </a:r>
            <a:endParaRPr lang="en-US" dirty="0" smtClean="0"/>
          </a:p>
          <a:p>
            <a:pPr marL="465138" indent="-465138">
              <a:buSzPct val="95000"/>
              <a:buNone/>
            </a:pPr>
            <a:r>
              <a:rPr lang="en-US" dirty="0" smtClean="0"/>
              <a:t>	d. 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bersertifikat</a:t>
            </a:r>
            <a:endParaRPr lang="en-US" dirty="0" smtClean="0"/>
          </a:p>
          <a:p>
            <a:pPr marL="465138" indent="-465138">
              <a:buSzPct val="95000"/>
              <a:buNone/>
            </a:pPr>
            <a:r>
              <a:rPr lang="en-US" dirty="0" smtClean="0"/>
              <a:t>	e. 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	</a:t>
            </a:r>
            <a:r>
              <a:rPr lang="en-US" dirty="0" err="1" smtClean="0"/>
              <a:t>sengketa</a:t>
            </a:r>
            <a:endParaRPr lang="en-US" dirty="0" smtClean="0"/>
          </a:p>
          <a:p>
            <a:pPr marL="465138" indent="-465138">
              <a:buSzPct val="95000"/>
              <a:buNone/>
            </a:pPr>
            <a:r>
              <a:rPr lang="en-US" dirty="0" smtClean="0"/>
              <a:t>	</a:t>
            </a:r>
            <a:r>
              <a:rPr lang="en-US" dirty="0" smtClean="0"/>
              <a:t>f.   </a:t>
            </a:r>
            <a:r>
              <a:rPr lang="en-US" dirty="0" err="1" smtClean="0"/>
              <a:t>Lunas</a:t>
            </a:r>
            <a:r>
              <a:rPr lang="en-US" dirty="0" smtClean="0"/>
              <a:t> IPEDA</a:t>
            </a:r>
          </a:p>
          <a:p>
            <a:pPr marL="465138" indent="-465138">
              <a:buSzPct val="95000"/>
              <a:buNone/>
            </a:pPr>
            <a:r>
              <a:rPr lang="en-US" dirty="0" smtClean="0"/>
              <a:t>	</a:t>
            </a:r>
            <a:r>
              <a:rPr lang="en-US" dirty="0" smtClean="0"/>
              <a:t>g.  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</a:p>
          <a:p>
            <a:pPr marL="465138" indent="-465138">
              <a:buSzPct val="95000"/>
              <a:buNone/>
            </a:pPr>
            <a:endParaRPr lang="en-US" dirty="0" smtClean="0"/>
          </a:p>
          <a:p>
            <a:pPr marL="465138" indent="-465138">
              <a:buSzPct val="95000"/>
              <a:buNone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600200" y="1981200"/>
            <a:ext cx="685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914400"/>
            <a:ext cx="8077200" cy="3200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SOAL-SOAL KASUS</a:t>
            </a:r>
            <a:br>
              <a:rPr lang="en-US" sz="4800" b="1" dirty="0" smtClean="0"/>
            </a:br>
            <a:r>
              <a:rPr lang="en-US" sz="4800" b="1" dirty="0" smtClean="0"/>
              <a:t>PENDAFTARAN TANAH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911982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248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CONTOH  SOAL</a:t>
            </a:r>
            <a:endParaRPr lang="en-US" sz="40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295400"/>
            <a:ext cx="8001000" cy="5334000"/>
          </a:xfrm>
        </p:spPr>
        <p:txBody>
          <a:bodyPr>
            <a:normAutofit fontScale="92500" lnSpcReduction="10000"/>
          </a:bodyPr>
          <a:lstStyle/>
          <a:p>
            <a:pPr marL="465138" indent="-465138">
              <a:buFont typeface="Wingdings" pitchFamily="2" charset="2"/>
              <a:buChar char="Ø"/>
            </a:pPr>
            <a:r>
              <a:rPr lang="en-US" b="1" dirty="0" smtClean="0">
                <a:latin typeface="Centaur" pitchFamily="18" charset="0"/>
              </a:rPr>
              <a:t>Tuan K </a:t>
            </a:r>
            <a:r>
              <a:rPr lang="en-US" b="1" dirty="0" err="1" smtClean="0">
                <a:latin typeface="Centaur" pitchFamily="18" charset="0"/>
              </a:rPr>
              <a:t>memiliki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sebidang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tanah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bekas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Hak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Milik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Adat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di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Kelurahan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Cipinang</a:t>
            </a:r>
            <a:r>
              <a:rPr lang="en-US" b="1" dirty="0" smtClean="0">
                <a:latin typeface="Centaur" pitchFamily="18" charset="0"/>
              </a:rPr>
              <a:t>, </a:t>
            </a:r>
            <a:r>
              <a:rPr lang="en-US" b="1" dirty="0" err="1" smtClean="0">
                <a:latin typeface="Centaur" pitchFamily="18" charset="0"/>
              </a:rPr>
              <a:t>kecamatan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Cipinang</a:t>
            </a:r>
            <a:r>
              <a:rPr lang="en-US" b="1" dirty="0" smtClean="0">
                <a:latin typeface="Centaur" pitchFamily="18" charset="0"/>
              </a:rPr>
              <a:t>, Jakarta </a:t>
            </a:r>
            <a:r>
              <a:rPr lang="en-US" b="1" dirty="0" err="1" smtClean="0">
                <a:latin typeface="Centaur" pitchFamily="18" charset="0"/>
              </a:rPr>
              <a:t>Timur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seluas</a:t>
            </a:r>
            <a:r>
              <a:rPr lang="en-US" b="1" dirty="0" smtClean="0">
                <a:latin typeface="Centaur" pitchFamily="18" charset="0"/>
              </a:rPr>
              <a:t> +/- 2.000m2  yang </a:t>
            </a:r>
            <a:r>
              <a:rPr lang="en-US" b="1" dirty="0" err="1" smtClean="0">
                <a:latin typeface="Centaur" pitchFamily="18" charset="0"/>
              </a:rPr>
              <a:t>dimiliki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sejak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tahun</a:t>
            </a:r>
            <a:r>
              <a:rPr lang="en-US" b="1" dirty="0" smtClean="0">
                <a:latin typeface="Centaur" pitchFamily="18" charset="0"/>
              </a:rPr>
              <a:t> 1959 </a:t>
            </a:r>
            <a:r>
              <a:rPr lang="en-US" b="1" dirty="0" err="1" smtClean="0">
                <a:latin typeface="Centaur" pitchFamily="18" charset="0"/>
              </a:rPr>
              <a:t>dengan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Kohir</a:t>
            </a:r>
            <a:r>
              <a:rPr lang="en-US" b="1" dirty="0" smtClean="0">
                <a:latin typeface="Centaur" pitchFamily="18" charset="0"/>
              </a:rPr>
              <a:t> No. C/135.</a:t>
            </a:r>
          </a:p>
          <a:p>
            <a:pPr marL="465138" indent="-465138">
              <a:buFont typeface="Wingdings" pitchFamily="2" charset="2"/>
              <a:buChar char="Ø"/>
            </a:pPr>
            <a:r>
              <a:rPr lang="en-US" b="1" dirty="0" err="1" smtClean="0">
                <a:latin typeface="Centaur" pitchFamily="18" charset="0"/>
              </a:rPr>
              <a:t>Dimiliki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sejak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tahun</a:t>
            </a:r>
            <a:r>
              <a:rPr lang="en-US" b="1" dirty="0" smtClean="0">
                <a:latin typeface="Centaur" pitchFamily="18" charset="0"/>
              </a:rPr>
              <a:t> 1959.</a:t>
            </a:r>
          </a:p>
          <a:p>
            <a:pPr marL="465138" indent="-465138">
              <a:buFont typeface="Wingdings" pitchFamily="2" charset="2"/>
              <a:buChar char="Ø"/>
            </a:pPr>
            <a:r>
              <a:rPr lang="en-US" b="1" dirty="0" err="1" smtClean="0">
                <a:latin typeface="Centaur" pitchFamily="18" charset="0"/>
              </a:rPr>
              <a:t>Pada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tanggal</a:t>
            </a:r>
            <a:r>
              <a:rPr lang="en-US" b="1" dirty="0" smtClean="0">
                <a:latin typeface="Centaur" pitchFamily="18" charset="0"/>
              </a:rPr>
              <a:t> 11 </a:t>
            </a:r>
            <a:r>
              <a:rPr lang="en-US" b="1" dirty="0" err="1" smtClean="0">
                <a:latin typeface="Centaur" pitchFamily="18" charset="0"/>
              </a:rPr>
              <a:t>Januari</a:t>
            </a:r>
            <a:r>
              <a:rPr lang="en-US" b="1" dirty="0" smtClean="0">
                <a:latin typeface="Centaur" pitchFamily="18" charset="0"/>
              </a:rPr>
              <a:t> 1980 </a:t>
            </a:r>
            <a:r>
              <a:rPr lang="en-US" b="1" dirty="0" err="1" smtClean="0">
                <a:latin typeface="Centaur" pitchFamily="18" charset="0"/>
              </a:rPr>
              <a:t>tanah</a:t>
            </a:r>
            <a:r>
              <a:rPr lang="en-US" b="1" dirty="0" smtClean="0">
                <a:latin typeface="Centaur" pitchFamily="18" charset="0"/>
              </a:rPr>
              <a:t> yang </a:t>
            </a:r>
            <a:r>
              <a:rPr lang="en-US" b="1" dirty="0" err="1" smtClean="0">
                <a:latin typeface="Centaur" pitchFamily="18" charset="0"/>
              </a:rPr>
              <a:t>belum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bersertifikat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ini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dijual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kepada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suami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isteri</a:t>
            </a:r>
            <a:r>
              <a:rPr lang="en-US" b="1" dirty="0" smtClean="0">
                <a:latin typeface="Centaur" pitchFamily="18" charset="0"/>
              </a:rPr>
              <a:t> Tuan P </a:t>
            </a:r>
            <a:r>
              <a:rPr lang="en-US" b="1" dirty="0" err="1" smtClean="0">
                <a:latin typeface="Centaur" pitchFamily="18" charset="0"/>
              </a:rPr>
              <a:t>dan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Nyonya</a:t>
            </a:r>
            <a:r>
              <a:rPr lang="en-US" b="1" dirty="0" smtClean="0">
                <a:latin typeface="Centaur" pitchFamily="18" charset="0"/>
              </a:rPr>
              <a:t> Q.</a:t>
            </a:r>
          </a:p>
          <a:p>
            <a:pPr marL="465138" indent="-465138">
              <a:buFont typeface="Wingdings" pitchFamily="2" charset="2"/>
              <a:buChar char="Ø"/>
            </a:pPr>
            <a:r>
              <a:rPr lang="en-US" b="1" dirty="0" err="1" smtClean="0">
                <a:latin typeface="Centaur" pitchFamily="18" charset="0"/>
              </a:rPr>
              <a:t>Pada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tanggal</a:t>
            </a:r>
            <a:r>
              <a:rPr lang="en-US" b="1" dirty="0" smtClean="0">
                <a:latin typeface="Centaur" pitchFamily="18" charset="0"/>
              </a:rPr>
              <a:t> 10 </a:t>
            </a:r>
            <a:r>
              <a:rPr lang="en-US" b="1" dirty="0" err="1" smtClean="0">
                <a:latin typeface="Centaur" pitchFamily="18" charset="0"/>
              </a:rPr>
              <a:t>maret</a:t>
            </a:r>
            <a:r>
              <a:rPr lang="en-US" b="1" dirty="0" smtClean="0">
                <a:latin typeface="Centaur" pitchFamily="18" charset="0"/>
              </a:rPr>
              <a:t> 1996 </a:t>
            </a:r>
            <a:r>
              <a:rPr lang="en-US" b="1" dirty="0" err="1" smtClean="0">
                <a:latin typeface="Centaur" pitchFamily="18" charset="0"/>
              </a:rPr>
              <a:t>tanah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dijual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kembali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kepada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Janda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Nyonya</a:t>
            </a:r>
            <a:r>
              <a:rPr lang="en-US" b="1" dirty="0" smtClean="0">
                <a:latin typeface="Centaur" pitchFamily="18" charset="0"/>
              </a:rPr>
              <a:t> S.</a:t>
            </a:r>
          </a:p>
          <a:p>
            <a:pPr marL="465138" indent="-465138">
              <a:buFont typeface="Wingdings" pitchFamily="2" charset="2"/>
              <a:buChar char="Ø"/>
            </a:pPr>
            <a:r>
              <a:rPr lang="en-US" b="1" dirty="0" err="1" smtClean="0">
                <a:latin typeface="Centaur" pitchFamily="18" charset="0"/>
              </a:rPr>
              <a:t>Pada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tanggal</a:t>
            </a:r>
            <a:r>
              <a:rPr lang="en-US" b="1" dirty="0" smtClean="0">
                <a:latin typeface="Centaur" pitchFamily="18" charset="0"/>
              </a:rPr>
              <a:t> 27 </a:t>
            </a:r>
            <a:r>
              <a:rPr lang="en-US" b="1" dirty="0" err="1" smtClean="0">
                <a:latin typeface="Centaur" pitchFamily="18" charset="0"/>
              </a:rPr>
              <a:t>Januari</a:t>
            </a:r>
            <a:r>
              <a:rPr lang="en-US" b="1" dirty="0" smtClean="0">
                <a:latin typeface="Centaur" pitchFamily="18" charset="0"/>
              </a:rPr>
              <a:t>  2009 </a:t>
            </a:r>
            <a:r>
              <a:rPr lang="en-US" b="1" dirty="0" err="1" smtClean="0">
                <a:latin typeface="Centaur" pitchFamily="18" charset="0"/>
              </a:rPr>
              <a:t>Nyonya</a:t>
            </a:r>
            <a:r>
              <a:rPr lang="en-US" b="1" dirty="0" smtClean="0">
                <a:latin typeface="Centaur" pitchFamily="18" charset="0"/>
              </a:rPr>
              <a:t> S </a:t>
            </a:r>
            <a:r>
              <a:rPr lang="en-US" b="1" dirty="0" err="1" smtClean="0">
                <a:latin typeface="Centaur" pitchFamily="18" charset="0"/>
              </a:rPr>
              <a:t>meninggal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dunia</a:t>
            </a:r>
            <a:r>
              <a:rPr lang="en-US" b="1" dirty="0" smtClean="0">
                <a:latin typeface="Centaur" pitchFamily="18" charset="0"/>
              </a:rPr>
              <a:t>, </a:t>
            </a:r>
            <a:r>
              <a:rPr lang="en-US" b="1" dirty="0" err="1" smtClean="0">
                <a:latin typeface="Centaur" pitchFamily="18" charset="0"/>
              </a:rPr>
              <a:t>tanah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diwaris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oleh</a:t>
            </a:r>
            <a:r>
              <a:rPr lang="en-US" b="1" dirty="0" smtClean="0">
                <a:latin typeface="Centaur" pitchFamily="18" charset="0"/>
              </a:rPr>
              <a:t> B </a:t>
            </a:r>
            <a:r>
              <a:rPr lang="en-US" b="1" dirty="0" err="1" smtClean="0">
                <a:latin typeface="Centaur" pitchFamily="18" charset="0"/>
              </a:rPr>
              <a:t>dan</a:t>
            </a:r>
            <a:r>
              <a:rPr lang="en-US" b="1" dirty="0" smtClean="0">
                <a:latin typeface="Centaur" pitchFamily="18" charset="0"/>
              </a:rPr>
              <a:t> D </a:t>
            </a:r>
            <a:r>
              <a:rPr lang="en-US" b="1" dirty="0" err="1" smtClean="0">
                <a:latin typeface="Centaur" pitchFamily="18" charset="0"/>
              </a:rPr>
              <a:t>anaknya</a:t>
            </a:r>
            <a:r>
              <a:rPr lang="en-US" b="1" dirty="0" smtClean="0">
                <a:latin typeface="Centaur" pitchFamily="18" charset="0"/>
              </a:rPr>
              <a:t>.</a:t>
            </a:r>
          </a:p>
          <a:p>
            <a:pPr marL="465138" indent="-465138">
              <a:buFont typeface="Wingdings" pitchFamily="2" charset="2"/>
              <a:buChar char="Ø"/>
            </a:pPr>
            <a:endParaRPr lang="en-US" b="1" dirty="0" smtClean="0">
              <a:latin typeface="Centaur" pitchFamily="18" charset="0"/>
            </a:endParaRPr>
          </a:p>
          <a:p>
            <a:pPr marL="347663" indent="-347663"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762000"/>
            <a:ext cx="7924800" cy="5867400"/>
          </a:xfrm>
        </p:spPr>
        <p:txBody>
          <a:bodyPr>
            <a:normAutofit/>
          </a:bodyPr>
          <a:lstStyle/>
          <a:p>
            <a:pPr marL="465138" indent="-465138">
              <a:buFont typeface="Wingdings" pitchFamily="2" charset="2"/>
              <a:buChar char="Ø"/>
            </a:pPr>
            <a:r>
              <a:rPr lang="en-US" b="1" dirty="0" err="1" smtClean="0">
                <a:latin typeface="Centaur" pitchFamily="18" charset="0"/>
              </a:rPr>
              <a:t>Hari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ini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tanah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tersebut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akan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disertifikatkan</a:t>
            </a:r>
            <a:r>
              <a:rPr lang="en-US" b="1" dirty="0" smtClean="0">
                <a:latin typeface="Centaur" pitchFamily="18" charset="0"/>
              </a:rPr>
              <a:t>.</a:t>
            </a:r>
          </a:p>
          <a:p>
            <a:pPr marL="465138" indent="-465138">
              <a:buFont typeface="Wingdings" pitchFamily="2" charset="2"/>
              <a:buChar char="Ø"/>
            </a:pPr>
            <a:r>
              <a:rPr lang="en-US" b="1" dirty="0" smtClean="0">
                <a:latin typeface="Centaur" pitchFamily="18" charset="0"/>
              </a:rPr>
              <a:t>NJOP (</a:t>
            </a:r>
            <a:r>
              <a:rPr lang="en-US" b="1" dirty="0" err="1" smtClean="0">
                <a:latin typeface="Centaur" pitchFamily="18" charset="0"/>
              </a:rPr>
              <a:t>Nilai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Jual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Obyek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Pajak</a:t>
            </a:r>
            <a:r>
              <a:rPr lang="en-US" b="1" dirty="0" smtClean="0">
                <a:latin typeface="Centaur" pitchFamily="18" charset="0"/>
              </a:rPr>
              <a:t>) </a:t>
            </a:r>
            <a:r>
              <a:rPr lang="en-US" b="1" dirty="0" err="1" smtClean="0">
                <a:latin typeface="Centaur" pitchFamily="18" charset="0"/>
              </a:rPr>
              <a:t>di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daerah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tersebut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pada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tahun</a:t>
            </a:r>
            <a:r>
              <a:rPr lang="en-US" b="1" dirty="0" smtClean="0">
                <a:latin typeface="Centaur" pitchFamily="18" charset="0"/>
              </a:rPr>
              <a:t> 2014 </a:t>
            </a:r>
            <a:r>
              <a:rPr lang="en-US" b="1" dirty="0" err="1" smtClean="0">
                <a:latin typeface="Centaur" pitchFamily="18" charset="0"/>
              </a:rPr>
              <a:t>adalah</a:t>
            </a:r>
            <a:r>
              <a:rPr lang="en-US" b="1" dirty="0" smtClean="0">
                <a:latin typeface="Centaur" pitchFamily="18" charset="0"/>
              </a:rPr>
              <a:t> </a:t>
            </a:r>
            <a:r>
              <a:rPr lang="en-US" b="1" dirty="0" err="1" smtClean="0">
                <a:latin typeface="Centaur" pitchFamily="18" charset="0"/>
              </a:rPr>
              <a:t>Rp</a:t>
            </a:r>
            <a:r>
              <a:rPr lang="en-US" b="1" dirty="0" smtClean="0">
                <a:latin typeface="Centaur" pitchFamily="18" charset="0"/>
              </a:rPr>
              <a:t>. 1.500.000/meter.</a:t>
            </a:r>
          </a:p>
          <a:p>
            <a:pPr marL="465138" indent="-465138">
              <a:buFont typeface="Wingdings" pitchFamily="2" charset="2"/>
              <a:buChar char="Ø"/>
            </a:pPr>
            <a:endParaRPr lang="en-US" b="1" dirty="0" smtClean="0">
              <a:latin typeface="Centaur" pitchFamily="18" charset="0"/>
            </a:endParaRPr>
          </a:p>
          <a:p>
            <a:pPr marL="347663" indent="-347663"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/>
          <a:lstStyle/>
          <a:p>
            <a:pPr algn="ctr"/>
            <a:r>
              <a:rPr lang="en-US" b="1" dirty="0" smtClean="0"/>
              <a:t>PERTANYAAN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943088" cy="4572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SzPct val="95000"/>
              <a:buAutoNum type="arabicPeriod"/>
            </a:pP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. </a:t>
            </a:r>
            <a:endParaRPr lang="en-US" dirty="0" smtClean="0"/>
          </a:p>
          <a:p>
            <a:pPr marL="514350" indent="-514350">
              <a:buSzPct val="95000"/>
              <a:buAutoNum type="arabicPeriod"/>
            </a:pP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biaya-biaya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Tanah </a:t>
            </a:r>
            <a:r>
              <a:rPr lang="en-US" dirty="0" err="1" smtClean="0"/>
              <a:t>Pertama</a:t>
            </a:r>
            <a:r>
              <a:rPr lang="en-US" dirty="0" smtClean="0"/>
              <a:t> kali</a:t>
            </a:r>
          </a:p>
          <a:p>
            <a:pPr marL="514350" indent="-514350">
              <a:buSzPct val="95000"/>
              <a:buNone/>
            </a:pPr>
            <a:r>
              <a:rPr lang="en-US" dirty="0" smtClean="0"/>
              <a:t>	</a:t>
            </a:r>
            <a:r>
              <a:rPr lang="en-US" dirty="0" smtClean="0"/>
              <a:t>(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PP No. 13 </a:t>
            </a:r>
            <a:r>
              <a:rPr lang="en-US" dirty="0" err="1" smtClean="0"/>
              <a:t>tahun</a:t>
            </a:r>
            <a:r>
              <a:rPr lang="en-US" dirty="0" smtClean="0"/>
              <a:t> 2010)</a:t>
            </a:r>
            <a:endParaRPr lang="en-US" dirty="0" smtClean="0"/>
          </a:p>
          <a:p>
            <a:pPr marL="514350" indent="-514350">
              <a:buSzPct val="95000"/>
              <a:buFont typeface="+mj-lt"/>
              <a:buAutoNum type="arabicPeriod" startAt="3"/>
            </a:pP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bantu </a:t>
            </a:r>
            <a:r>
              <a:rPr lang="en-US" dirty="0" err="1" smtClean="0"/>
              <a:t>dan</a:t>
            </a:r>
            <a:r>
              <a:rPr lang="en-US" dirty="0" smtClean="0"/>
              <a:t>                       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dokumen-dokumen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kegiatan-kegiatan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 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JAWABAN  PERTANYAAN </a:t>
            </a:r>
            <a:r>
              <a:rPr lang="en-US" sz="4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943088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NJOP		= </a:t>
            </a:r>
            <a:r>
              <a:rPr lang="en-US" dirty="0" err="1" smtClean="0"/>
              <a:t>Rp</a:t>
            </a:r>
            <a:r>
              <a:rPr lang="en-US" dirty="0" smtClean="0"/>
              <a:t>.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.500.000/meter</a:t>
            </a:r>
          </a:p>
          <a:p>
            <a:pPr marL="0" indent="0">
              <a:buNone/>
            </a:pP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          	=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Rp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.500.000 x 2000 m</a:t>
            </a:r>
          </a:p>
          <a:p>
            <a:pPr marL="0" indent="0">
              <a:buNone/>
            </a:pP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		=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Rp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. 3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Milyar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Bea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pewarisan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(BPHTB </a:t>
            </a:r>
            <a:r>
              <a:rPr lang="en-US" dirty="0" err="1" smtClean="0"/>
              <a:t>Waris</a:t>
            </a:r>
            <a:r>
              <a:rPr lang="en-US" dirty="0" smtClean="0"/>
              <a:t>) :</a:t>
            </a:r>
          </a:p>
          <a:p>
            <a:pPr marL="0" indent="0">
              <a:buNone/>
            </a:pPr>
            <a:r>
              <a:rPr lang="en-US" dirty="0" smtClean="0"/>
              <a:t>=  </a:t>
            </a:r>
            <a:r>
              <a:rPr lang="en-US" dirty="0" smtClean="0"/>
              <a:t>(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– </a:t>
            </a:r>
            <a:r>
              <a:rPr lang="en-US" dirty="0" err="1" smtClean="0"/>
              <a:t>Rp</a:t>
            </a:r>
            <a:r>
              <a:rPr lang="en-US" dirty="0" smtClean="0"/>
              <a:t>. 300.000.000) x 5</a:t>
            </a:r>
            <a:r>
              <a:rPr lang="en-US" dirty="0" smtClean="0"/>
              <a:t>%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=  </a:t>
            </a:r>
            <a:r>
              <a:rPr lang="en-US" dirty="0" smtClean="0"/>
              <a:t>(</a:t>
            </a:r>
            <a:r>
              <a:rPr lang="en-US" dirty="0" err="1" smtClean="0"/>
              <a:t>Rp</a:t>
            </a:r>
            <a:r>
              <a:rPr lang="en-US" dirty="0" smtClean="0"/>
              <a:t>. 3 </a:t>
            </a:r>
            <a:r>
              <a:rPr lang="en-US" dirty="0" err="1" smtClean="0"/>
              <a:t>Milyar</a:t>
            </a:r>
            <a:r>
              <a:rPr lang="en-US" dirty="0" smtClean="0"/>
              <a:t> – </a:t>
            </a:r>
            <a:r>
              <a:rPr lang="en-US" dirty="0" err="1" smtClean="0"/>
              <a:t>Rp</a:t>
            </a:r>
            <a:r>
              <a:rPr lang="en-US" dirty="0" smtClean="0"/>
              <a:t>. 300.000.000) x 5</a:t>
            </a:r>
            <a:r>
              <a:rPr lang="en-US" dirty="0" smtClean="0"/>
              <a:t>%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=  </a:t>
            </a:r>
            <a:r>
              <a:rPr lang="en-US" dirty="0" err="1" smtClean="0"/>
              <a:t>Rp</a:t>
            </a:r>
            <a:r>
              <a:rPr lang="en-US" dirty="0" smtClean="0"/>
              <a:t>. 2,7 </a:t>
            </a:r>
            <a:r>
              <a:rPr lang="en-US" dirty="0" err="1" smtClean="0"/>
              <a:t>Milyar</a:t>
            </a:r>
            <a:r>
              <a:rPr lang="en-US" dirty="0" smtClean="0"/>
              <a:t> x 5</a:t>
            </a:r>
            <a:r>
              <a:rPr lang="en-US" dirty="0" smtClean="0"/>
              <a:t>%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=  </a:t>
            </a:r>
            <a:r>
              <a:rPr lang="en-US" dirty="0" err="1" smtClean="0"/>
              <a:t>Rp</a:t>
            </a:r>
            <a:r>
              <a:rPr lang="en-US" dirty="0" smtClean="0"/>
              <a:t>.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35.000.000 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JAWABAN  PERTANYAAN </a:t>
            </a:r>
            <a:r>
              <a:rPr lang="en-US" sz="4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943088" cy="52578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Peralihan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Tanah </a:t>
            </a:r>
            <a:r>
              <a:rPr lang="en-US" dirty="0" err="1" smtClean="0"/>
              <a:t>P</a:t>
            </a:r>
            <a:r>
              <a:rPr lang="en-US" dirty="0" err="1" smtClean="0"/>
              <a:t>ertama</a:t>
            </a:r>
            <a:r>
              <a:rPr lang="en-US" dirty="0" smtClean="0"/>
              <a:t> Kali :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(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lampiran</a:t>
            </a:r>
            <a:r>
              <a:rPr lang="en-US" dirty="0" smtClean="0"/>
              <a:t> PP No. 13 </a:t>
            </a:r>
            <a:r>
              <a:rPr lang="en-US" dirty="0" err="1" smtClean="0"/>
              <a:t>tahun</a:t>
            </a:r>
            <a:r>
              <a:rPr lang="en-US" dirty="0" smtClean="0"/>
              <a:t> 2010)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A. 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Survei</a:t>
            </a:r>
            <a:r>
              <a:rPr lang="en-US" dirty="0" smtClean="0"/>
              <a:t>, </a:t>
            </a:r>
            <a:r>
              <a:rPr lang="en-US" dirty="0" err="1" smtClean="0"/>
              <a:t>Pengukuran</a:t>
            </a:r>
            <a:r>
              <a:rPr lang="en-US" dirty="0" smtClean="0"/>
              <a:t> Batas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Batas Wilayah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Pemetaan</a:t>
            </a:r>
            <a:r>
              <a:rPr lang="en-US" dirty="0" smtClean="0"/>
              <a:t> :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Survei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Pemetaan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 smtClean="0"/>
          </a:p>
          <a:p>
            <a:pPr marL="514350" indent="-514350">
              <a:buAutoNum type="alphaL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JAWABAN  PERTANYAAN </a:t>
            </a:r>
            <a:r>
              <a:rPr lang="en-US" sz="4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943088" cy="5257800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dirty="0" smtClean="0"/>
              <a:t>B</a:t>
            </a:r>
            <a:r>
              <a:rPr lang="en-US" dirty="0" smtClean="0"/>
              <a:t>. 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Tanah</a:t>
            </a:r>
          </a:p>
          <a:p>
            <a:pPr marL="508000" indent="-508000">
              <a:buNone/>
            </a:pPr>
            <a:r>
              <a:rPr lang="en-US" dirty="0" smtClean="0"/>
              <a:t>	- 	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Penegasan</a:t>
            </a:r>
            <a:r>
              <a:rPr lang="en-US" dirty="0" smtClean="0"/>
              <a:t> 	</a:t>
            </a:r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	per </a:t>
            </a:r>
            <a:r>
              <a:rPr lang="en-US" dirty="0" err="1" smtClean="0"/>
              <a:t>bidang</a:t>
            </a:r>
            <a:r>
              <a:rPr lang="en-US" dirty="0" smtClean="0"/>
              <a:t> = </a:t>
            </a:r>
            <a:r>
              <a:rPr lang="en-US" dirty="0" err="1" smtClean="0"/>
              <a:t>Rp</a:t>
            </a:r>
            <a:r>
              <a:rPr lang="en-US" dirty="0" smtClean="0"/>
              <a:t>. 50.000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lphaL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838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JAWABAN  PERTANYAAN </a:t>
            </a:r>
            <a:r>
              <a:rPr lang="en-US" sz="4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en-US" sz="4400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943088" cy="5029200"/>
          </a:xfrm>
        </p:spPr>
        <p:txBody>
          <a:bodyPr/>
          <a:lstStyle/>
          <a:p>
            <a:pPr marL="571500" indent="-571500">
              <a:buNone/>
            </a:pP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/</a:t>
            </a:r>
            <a:r>
              <a:rPr lang="en-US" dirty="0" err="1" smtClean="0"/>
              <a:t>Peristiwa</a:t>
            </a:r>
            <a:r>
              <a:rPr lang="en-US" dirty="0" smtClean="0"/>
              <a:t> : </a:t>
            </a:r>
          </a:p>
          <a:p>
            <a:pPr marL="914400" indent="-449263">
              <a:buSzPct val="95000"/>
              <a:buAutoNum type="arabicPeriod"/>
            </a:pPr>
            <a:r>
              <a:rPr lang="en-US" dirty="0" err="1" smtClean="0"/>
              <a:t>tanggal</a:t>
            </a:r>
            <a:r>
              <a:rPr lang="en-US" dirty="0" smtClean="0"/>
              <a:t> 24 September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960</a:t>
            </a:r>
          </a:p>
          <a:p>
            <a:pPr marL="914400" indent="-449263">
              <a:buSzPct val="95000"/>
              <a:buAutoNum type="arabicPeriod"/>
            </a:pP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11</a:t>
            </a:r>
            <a:r>
              <a:rPr lang="en-US" dirty="0" smtClean="0"/>
              <a:t> </a:t>
            </a:r>
            <a:r>
              <a:rPr lang="en-US" dirty="0" err="1" smtClean="0"/>
              <a:t>Januari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980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914400" indent="-449263">
              <a:buSzPct val="95000"/>
              <a:buAutoNum type="arabicPeriod"/>
            </a:pP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0 </a:t>
            </a:r>
            <a:r>
              <a:rPr lang="en-US" dirty="0" err="1" smtClean="0"/>
              <a:t>Maret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996</a:t>
            </a:r>
            <a:endParaRPr lang="en-US" dirty="0" smtClean="0"/>
          </a:p>
          <a:p>
            <a:pPr marL="914400" indent="-449263">
              <a:buSzPct val="95000"/>
              <a:buAutoNum type="arabicPeriod"/>
            </a:pP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27 </a:t>
            </a:r>
            <a:r>
              <a:rPr lang="en-US" dirty="0" smtClean="0">
                <a:latin typeface="+mj-lt"/>
              </a:rPr>
              <a:t>November </a:t>
            </a:r>
            <a:r>
              <a:rPr lang="en-US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200</a:t>
            </a:r>
            <a:r>
              <a:rPr lang="en-US" dirty="0" smtClean="0">
                <a:latin typeface="+mj-lt"/>
              </a:rPr>
              <a:t>9</a:t>
            </a:r>
          </a:p>
          <a:p>
            <a:pPr marL="914400" indent="-449263">
              <a:buSzPct val="95000"/>
              <a:buAutoNum type="arabicPeriod"/>
            </a:pPr>
            <a:r>
              <a:rPr lang="en-US" dirty="0" err="1" smtClean="0">
                <a:latin typeface="+mj-lt"/>
              </a:rPr>
              <a:t>Hari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ini</a:t>
            </a:r>
            <a:r>
              <a:rPr lang="en-US" dirty="0" smtClean="0">
                <a:latin typeface="+mj-lt"/>
              </a:rPr>
              <a:t>, 22 </a:t>
            </a:r>
            <a:r>
              <a:rPr lang="en-US" dirty="0" err="1" smtClean="0">
                <a:latin typeface="+mj-lt"/>
              </a:rPr>
              <a:t>Januari</a:t>
            </a:r>
            <a:r>
              <a:rPr lang="en-US" dirty="0" smtClean="0">
                <a:latin typeface="+mj-lt"/>
              </a:rPr>
              <a:t> 20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>
                <a:latin typeface="+mj-lt"/>
              </a:rPr>
              <a:t>4</a:t>
            </a: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2539</TotalTime>
  <Words>233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Hukum Pendaftaran Tanah  22 Januari 2014</vt:lpstr>
      <vt:lpstr>SOAL-SOAL KASUS PENDAFTARAN TANAH</vt:lpstr>
      <vt:lpstr>CONTOH  SOAL</vt:lpstr>
      <vt:lpstr>Slide 4</vt:lpstr>
      <vt:lpstr>PERTANYAAN :</vt:lpstr>
      <vt:lpstr>JAWABAN  PERTANYAAN 1 </vt:lpstr>
      <vt:lpstr>JAWABAN  PERTANYAAN 2 </vt:lpstr>
      <vt:lpstr>JAWABAN  PERTANYAAN 2 </vt:lpstr>
      <vt:lpstr>JAWABAN  PERTANYAAN 3 </vt:lpstr>
      <vt:lpstr>Peristiwa &amp; Dokumen yang diperlukan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Pendaftaran Tanah</dc:title>
  <dc:creator>Arief Kusuma AP</dc:creator>
  <cp:lastModifiedBy>user</cp:lastModifiedBy>
  <cp:revision>181</cp:revision>
  <dcterms:created xsi:type="dcterms:W3CDTF">2006-08-16T00:00:00Z</dcterms:created>
  <dcterms:modified xsi:type="dcterms:W3CDTF">2014-01-22T03:22:07Z</dcterms:modified>
</cp:coreProperties>
</file>