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6" r:id="rId1"/>
  </p:sldMasterIdLst>
  <p:sldIdLst>
    <p:sldId id="425" r:id="rId2"/>
    <p:sldId id="426" r:id="rId3"/>
    <p:sldId id="465" r:id="rId4"/>
    <p:sldId id="467" r:id="rId5"/>
    <p:sldId id="468" r:id="rId6"/>
    <p:sldId id="469" r:id="rId7"/>
    <p:sldId id="470" r:id="rId8"/>
    <p:sldId id="472" r:id="rId9"/>
    <p:sldId id="474" r:id="rId10"/>
    <p:sldId id="476" r:id="rId11"/>
    <p:sldId id="478" r:id="rId12"/>
    <p:sldId id="479" r:id="rId13"/>
    <p:sldId id="480" r:id="rId14"/>
    <p:sldId id="481" r:id="rId15"/>
    <p:sldId id="482" r:id="rId16"/>
    <p:sldId id="483" r:id="rId17"/>
    <p:sldId id="484" r:id="rId18"/>
    <p:sldId id="485" r:id="rId19"/>
    <p:sldId id="487" r:id="rId20"/>
    <p:sldId id="48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696" autoAdjust="0"/>
  </p:normalViewPr>
  <p:slideViewPr>
    <p:cSldViewPr>
      <p:cViewPr>
        <p:scale>
          <a:sx n="66" d="100"/>
          <a:sy n="66" d="100"/>
        </p:scale>
        <p:origin x="-142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25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7" r:id="rId1"/>
    <p:sldLayoutId id="2147484358" r:id="rId2"/>
    <p:sldLayoutId id="2147484359" r:id="rId3"/>
    <p:sldLayoutId id="2147484360" r:id="rId4"/>
    <p:sldLayoutId id="2147484361" r:id="rId5"/>
    <p:sldLayoutId id="2147484362" r:id="rId6"/>
    <p:sldLayoutId id="2147484363" r:id="rId7"/>
    <p:sldLayoutId id="2147484364" r:id="rId8"/>
    <p:sldLayoutId id="2147484365" r:id="rId9"/>
    <p:sldLayoutId id="2147484366" r:id="rId10"/>
    <p:sldLayoutId id="21474843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685800"/>
            <a:ext cx="7943088" cy="2133600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Hukum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Pendaftaran</a:t>
            </a:r>
            <a:r>
              <a:rPr lang="en-US" b="1" dirty="0" smtClean="0">
                <a:solidFill>
                  <a:schemeClr val="tx1"/>
                </a:solidFill>
              </a:rPr>
              <a:t> Tanah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sz="4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15 </a:t>
            </a:r>
            <a:r>
              <a:rPr lang="en-US" sz="4000" b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Januari</a:t>
            </a:r>
            <a:r>
              <a:rPr lang="en-US" sz="4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2014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4114800"/>
            <a:ext cx="7943088" cy="213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Dosen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Suryanti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T.Arief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SH.,MKn.,MBA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81000"/>
            <a:ext cx="7943088" cy="6248400"/>
          </a:xfrm>
        </p:spPr>
        <p:txBody>
          <a:bodyPr>
            <a:normAutofit/>
          </a:bodyPr>
          <a:lstStyle/>
          <a:p>
            <a:pPr marL="465138" indent="-465138">
              <a:buSzPct val="95000"/>
              <a:buFont typeface="+mj-lt"/>
              <a:buAutoNum type="arabicPeriod" startAt="3"/>
            </a:pPr>
            <a:r>
              <a:rPr lang="en-US" dirty="0" err="1" smtClean="0"/>
              <a:t>Tanggal</a:t>
            </a:r>
            <a:r>
              <a:rPr lang="en-US" dirty="0" smtClean="0"/>
              <a:t> 8 </a:t>
            </a:r>
            <a:r>
              <a:rPr lang="en-US" dirty="0" err="1" smtClean="0"/>
              <a:t>Agustus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985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Ny</a:t>
            </a:r>
            <a:r>
              <a:rPr lang="en-US" dirty="0" smtClean="0"/>
              <a:t>. S </a:t>
            </a:r>
            <a:r>
              <a:rPr lang="en-US" dirty="0" err="1" smtClean="0"/>
              <a:t>dan</a:t>
            </a:r>
            <a:r>
              <a:rPr lang="en-US" dirty="0" smtClean="0"/>
              <a:t> D, E </a:t>
            </a:r>
            <a:r>
              <a:rPr lang="en-US" dirty="0" err="1" smtClean="0"/>
              <a:t>kepada</a:t>
            </a:r>
            <a:r>
              <a:rPr lang="en-US" dirty="0" smtClean="0"/>
              <a:t>  Tn. P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Ny</a:t>
            </a:r>
            <a:r>
              <a:rPr lang="en-US" dirty="0" smtClean="0"/>
              <a:t>. T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	     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a.  KTP </a:t>
            </a:r>
            <a:r>
              <a:rPr lang="en-US" dirty="0" err="1" smtClean="0"/>
              <a:t>Ny</a:t>
            </a:r>
            <a:r>
              <a:rPr lang="en-US" dirty="0" smtClean="0"/>
              <a:t>. S </a:t>
            </a:r>
            <a:r>
              <a:rPr lang="en-US" dirty="0" err="1" smtClean="0"/>
              <a:t>dan</a:t>
            </a:r>
            <a:r>
              <a:rPr lang="en-US" dirty="0" smtClean="0"/>
              <a:t> D, E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b. 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Ny</a:t>
            </a:r>
            <a:r>
              <a:rPr lang="en-US" dirty="0" smtClean="0"/>
              <a:t>. S, D </a:t>
            </a:r>
            <a:r>
              <a:rPr lang="en-US" dirty="0" err="1" smtClean="0"/>
              <a:t>dan</a:t>
            </a:r>
            <a:r>
              <a:rPr lang="en-US" dirty="0" smtClean="0"/>
              <a:t> E 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c. 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Waris</a:t>
            </a:r>
            <a:r>
              <a:rPr lang="en-US" dirty="0" smtClean="0"/>
              <a:t> Tn. R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d.  KTP Tn. P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Ny</a:t>
            </a:r>
            <a:r>
              <a:rPr lang="en-US" dirty="0" smtClean="0"/>
              <a:t>. T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e.  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hadapan</a:t>
            </a:r>
            <a:r>
              <a:rPr lang="en-US" dirty="0" smtClean="0"/>
              <a:t>  	</a:t>
            </a:r>
            <a:r>
              <a:rPr lang="en-US" dirty="0" err="1" smtClean="0"/>
              <a:t>Camat</a:t>
            </a:r>
            <a:endParaRPr lang="en-US" dirty="0" smtClean="0"/>
          </a:p>
          <a:p>
            <a:pPr marL="465138" indent="-465138">
              <a:buSzPct val="95000"/>
              <a:buNone/>
            </a:pPr>
            <a:endParaRPr lang="en-US" dirty="0" smtClean="0"/>
          </a:p>
          <a:p>
            <a:pPr marL="465138" indent="-465138">
              <a:buSzPct val="95000"/>
              <a:buNone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600200" y="2286000"/>
            <a:ext cx="685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81000"/>
            <a:ext cx="7943088" cy="6248400"/>
          </a:xfrm>
        </p:spPr>
        <p:txBody>
          <a:bodyPr>
            <a:normAutofit/>
          </a:bodyPr>
          <a:lstStyle/>
          <a:p>
            <a:pPr marL="465138" indent="-465138">
              <a:buSzPct val="95000"/>
              <a:buFont typeface="+mj-lt"/>
              <a:buAutoNum type="arabicPeriod" startAt="4"/>
            </a:pPr>
            <a:r>
              <a:rPr lang="en-US" dirty="0" err="1" smtClean="0"/>
              <a:t>Tanggal</a:t>
            </a:r>
            <a:r>
              <a:rPr lang="en-US" dirty="0" smtClean="0"/>
              <a:t> 25 Mei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999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Tn. P </a:t>
            </a:r>
            <a:r>
              <a:rPr lang="en-US" dirty="0" err="1" smtClean="0"/>
              <a:t>meninggal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,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diwaris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Nyonya</a:t>
            </a:r>
            <a:r>
              <a:rPr lang="en-US" dirty="0" smtClean="0"/>
              <a:t> T (</a:t>
            </a:r>
            <a:r>
              <a:rPr lang="en-US" dirty="0" err="1" smtClean="0"/>
              <a:t>isterinya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3 </a:t>
            </a:r>
            <a:r>
              <a:rPr lang="en-US" dirty="0" err="1" smtClean="0"/>
              <a:t>anaknya</a:t>
            </a:r>
            <a:r>
              <a:rPr lang="en-US" dirty="0" smtClean="0"/>
              <a:t> (A,B,C). 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	     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a.  KTP  Tn. P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b. 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Tn. P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c. 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Nikah</a:t>
            </a:r>
            <a:r>
              <a:rPr lang="en-US" dirty="0" smtClean="0"/>
              <a:t> Tn. P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Ny</a:t>
            </a:r>
            <a:r>
              <a:rPr lang="en-US" dirty="0" smtClean="0"/>
              <a:t>. T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d. 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Tn. P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e.  KTP  </a:t>
            </a:r>
            <a:r>
              <a:rPr lang="en-US" dirty="0" err="1" smtClean="0"/>
              <a:t>Ny</a:t>
            </a:r>
            <a:r>
              <a:rPr lang="en-US" dirty="0" smtClean="0"/>
              <a:t>. T </a:t>
            </a:r>
            <a:r>
              <a:rPr lang="en-US" dirty="0" err="1" smtClean="0"/>
              <a:t>dan</a:t>
            </a:r>
            <a:r>
              <a:rPr lang="en-US" dirty="0" smtClean="0"/>
              <a:t> A, B, C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f.   </a:t>
            </a:r>
            <a:r>
              <a:rPr lang="en-US" dirty="0" err="1" smtClean="0"/>
              <a:t>Akte</a:t>
            </a:r>
            <a:r>
              <a:rPr lang="en-US" dirty="0" smtClean="0"/>
              <a:t> </a:t>
            </a:r>
            <a:r>
              <a:rPr lang="en-US" dirty="0" err="1" smtClean="0"/>
              <a:t>Kelahiran</a:t>
            </a:r>
            <a:r>
              <a:rPr lang="en-US" dirty="0" smtClean="0"/>
              <a:t> A, B, C 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g. 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Waris</a:t>
            </a:r>
            <a:r>
              <a:rPr lang="en-US" dirty="0" smtClean="0"/>
              <a:t> Tn. P</a:t>
            </a:r>
          </a:p>
          <a:p>
            <a:pPr marL="465138" indent="-465138">
              <a:buSzPct val="95000"/>
              <a:buNone/>
            </a:pPr>
            <a:endParaRPr lang="en-US" dirty="0" smtClean="0"/>
          </a:p>
          <a:p>
            <a:pPr marL="465138" indent="-465138">
              <a:buSzPct val="95000"/>
              <a:buNone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600200" y="2286000"/>
            <a:ext cx="685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81000"/>
            <a:ext cx="7943088" cy="6248400"/>
          </a:xfrm>
        </p:spPr>
        <p:txBody>
          <a:bodyPr>
            <a:normAutofit/>
          </a:bodyPr>
          <a:lstStyle/>
          <a:p>
            <a:pPr marL="465138" indent="-465138">
              <a:buSzPct val="95000"/>
              <a:buFont typeface="+mj-lt"/>
              <a:buAutoNum type="arabicPeriod" startAt="5"/>
            </a:pPr>
            <a:r>
              <a:rPr lang="en-US" dirty="0" err="1" smtClean="0"/>
              <a:t>Tanggal</a:t>
            </a:r>
            <a:r>
              <a:rPr lang="en-US" dirty="0" smtClean="0"/>
              <a:t> 5 </a:t>
            </a:r>
            <a:r>
              <a:rPr lang="en-US" dirty="0" err="1" smtClean="0"/>
              <a:t>Maret</a:t>
            </a:r>
            <a:r>
              <a:rPr lang="en-US" dirty="0" smtClean="0"/>
              <a:t> 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2008</a:t>
            </a:r>
            <a:endParaRPr lang="en-US" dirty="0" smtClean="0"/>
          </a:p>
          <a:p>
            <a:pPr marL="465138" indent="-465138">
              <a:buSzPct val="95000"/>
              <a:buNone/>
            </a:pPr>
            <a:r>
              <a:rPr lang="en-US" dirty="0" smtClean="0"/>
              <a:t>	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Ny</a:t>
            </a:r>
            <a:r>
              <a:rPr lang="en-US" dirty="0" smtClean="0"/>
              <a:t>. T </a:t>
            </a:r>
            <a:r>
              <a:rPr lang="en-US" dirty="0" err="1" smtClean="0"/>
              <a:t>dan</a:t>
            </a:r>
            <a:r>
              <a:rPr lang="en-US" dirty="0" smtClean="0"/>
              <a:t> A, B, C </a:t>
            </a:r>
            <a:r>
              <a:rPr lang="en-US" dirty="0" err="1" smtClean="0"/>
              <a:t>kepada</a:t>
            </a:r>
            <a:r>
              <a:rPr lang="en-US" dirty="0" smtClean="0"/>
              <a:t>  Tn. Z 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	     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a.  KTP </a:t>
            </a:r>
            <a:r>
              <a:rPr lang="en-US" dirty="0" err="1" smtClean="0"/>
              <a:t>Ny</a:t>
            </a:r>
            <a:r>
              <a:rPr lang="en-US" dirty="0" smtClean="0"/>
              <a:t>. T  </a:t>
            </a:r>
            <a:r>
              <a:rPr lang="en-US" dirty="0" err="1" smtClean="0"/>
              <a:t>dan</a:t>
            </a:r>
            <a:r>
              <a:rPr lang="en-US" dirty="0" smtClean="0"/>
              <a:t>  A, B, C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b. 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Ny</a:t>
            </a:r>
            <a:r>
              <a:rPr lang="en-US" dirty="0" smtClean="0"/>
              <a:t>. T,  </a:t>
            </a:r>
            <a:r>
              <a:rPr lang="en-US" dirty="0" err="1" smtClean="0"/>
              <a:t>dan</a:t>
            </a:r>
            <a:r>
              <a:rPr lang="en-US" dirty="0" smtClean="0"/>
              <a:t> A, B, C 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c. 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Waris</a:t>
            </a:r>
            <a:r>
              <a:rPr lang="en-US" dirty="0" smtClean="0"/>
              <a:t> Tn. R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d.  KTP Tn. Z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e.  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hadapan</a:t>
            </a:r>
            <a:r>
              <a:rPr lang="en-US" dirty="0" smtClean="0"/>
              <a:t>  	PPAT</a:t>
            </a:r>
          </a:p>
          <a:p>
            <a:pPr marL="465138" indent="-465138">
              <a:buSzPct val="95000"/>
              <a:buNone/>
            </a:pPr>
            <a:endParaRPr lang="en-US" dirty="0" smtClean="0"/>
          </a:p>
          <a:p>
            <a:pPr marL="465138" indent="-465138">
              <a:buSzPct val="95000"/>
              <a:buNone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600200" y="2286000"/>
            <a:ext cx="685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533400"/>
            <a:ext cx="7943088" cy="6096000"/>
          </a:xfrm>
        </p:spPr>
        <p:txBody>
          <a:bodyPr>
            <a:normAutofit fontScale="92500" lnSpcReduction="10000"/>
          </a:bodyPr>
          <a:lstStyle/>
          <a:p>
            <a:pPr marL="465138" indent="-465138">
              <a:buSzPct val="95000"/>
              <a:buFont typeface="+mj-lt"/>
              <a:buAutoNum type="arabicPeriod" startAt="6"/>
            </a:pP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11</a:t>
            </a:r>
            <a:r>
              <a:rPr lang="en-US" dirty="0" smtClean="0"/>
              <a:t> </a:t>
            </a:r>
            <a:r>
              <a:rPr lang="en-US" dirty="0" err="1" smtClean="0"/>
              <a:t>Maret</a:t>
            </a:r>
            <a:r>
              <a:rPr lang="en-US" dirty="0" smtClean="0"/>
              <a:t> 2008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Tanah </a:t>
            </a:r>
            <a:r>
              <a:rPr lang="en-US" dirty="0" err="1" smtClean="0"/>
              <a:t>Pertama</a:t>
            </a:r>
            <a:r>
              <a:rPr lang="en-US" dirty="0" smtClean="0"/>
              <a:t> kali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	     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a. 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	no.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 s/d no. 5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b.  KTP Tn. Z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c. 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Tanah 	</a:t>
            </a:r>
            <a:r>
              <a:rPr lang="en-US" dirty="0" err="1" smtClean="0"/>
              <a:t>Pertama</a:t>
            </a:r>
            <a:r>
              <a:rPr lang="en-US" dirty="0" smtClean="0"/>
              <a:t> kali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d. 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Tn. Z </a:t>
            </a:r>
            <a:r>
              <a:rPr lang="en-US" dirty="0" err="1" smtClean="0"/>
              <a:t>kepada</a:t>
            </a:r>
            <a:r>
              <a:rPr lang="en-US" dirty="0" smtClean="0"/>
              <a:t> PPAT 	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pengurusan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Tanah 	</a:t>
            </a:r>
            <a:r>
              <a:rPr lang="en-US" dirty="0" err="1" smtClean="0"/>
              <a:t>Pertama</a:t>
            </a:r>
            <a:r>
              <a:rPr lang="en-US" dirty="0" smtClean="0"/>
              <a:t> kali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e. 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Pengantar</a:t>
            </a:r>
            <a:r>
              <a:rPr lang="en-US" dirty="0" smtClean="0"/>
              <a:t> PPAT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</a:t>
            </a:r>
          </a:p>
          <a:p>
            <a:pPr marL="465138" indent="-465138">
              <a:buSzPct val="95000"/>
              <a:buNone/>
            </a:pPr>
            <a:endParaRPr lang="en-US" dirty="0" smtClean="0"/>
          </a:p>
          <a:p>
            <a:pPr marL="465138" indent="-465138">
              <a:buSzPct val="95000"/>
              <a:buNone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600200" y="1752600"/>
            <a:ext cx="685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24800" cy="762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CONTOH  SOAL</a:t>
            </a:r>
            <a:endParaRPr lang="en-US" sz="4000" b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295400"/>
            <a:ext cx="8001000" cy="5334000"/>
          </a:xfrm>
        </p:spPr>
        <p:txBody>
          <a:bodyPr>
            <a:normAutofit fontScale="92500" lnSpcReduction="10000"/>
          </a:bodyPr>
          <a:lstStyle/>
          <a:p>
            <a:pPr marL="465138" indent="-465138">
              <a:buFont typeface="Wingdings" pitchFamily="2" charset="2"/>
              <a:buChar char="Ø"/>
            </a:pPr>
            <a:r>
              <a:rPr lang="en-US" b="1" dirty="0" smtClean="0">
                <a:latin typeface="Centaur" pitchFamily="18" charset="0"/>
              </a:rPr>
              <a:t>Tuan A </a:t>
            </a:r>
            <a:r>
              <a:rPr lang="en-US" b="1" dirty="0" err="1" smtClean="0">
                <a:latin typeface="Centaur" pitchFamily="18" charset="0"/>
              </a:rPr>
              <a:t>memiliki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sebidang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tanah</a:t>
            </a:r>
            <a:r>
              <a:rPr lang="en-US" b="1" dirty="0" smtClean="0">
                <a:latin typeface="Centaur" pitchFamily="18" charset="0"/>
              </a:rPr>
              <a:t>  HGB No.100/</a:t>
            </a:r>
            <a:r>
              <a:rPr lang="en-US" b="1" dirty="0" err="1" smtClean="0">
                <a:latin typeface="Centaur" pitchFamily="18" charset="0"/>
              </a:rPr>
              <a:t>Cilandak</a:t>
            </a:r>
            <a:r>
              <a:rPr lang="en-US" b="1" dirty="0" smtClean="0">
                <a:latin typeface="Centaur" pitchFamily="18" charset="0"/>
              </a:rPr>
              <a:t> Barat </a:t>
            </a:r>
            <a:r>
              <a:rPr lang="en-US" b="1" dirty="0" err="1" smtClean="0">
                <a:latin typeface="Centaur" pitchFamily="18" charset="0"/>
              </a:rPr>
              <a:t>seluas</a:t>
            </a:r>
            <a:r>
              <a:rPr lang="en-US" b="1" dirty="0" smtClean="0">
                <a:latin typeface="Centaur" pitchFamily="18" charset="0"/>
              </a:rPr>
              <a:t> 250m2 </a:t>
            </a:r>
            <a:r>
              <a:rPr lang="en-US" b="1" dirty="0" err="1" smtClean="0">
                <a:latin typeface="Centaur" pitchFamily="18" charset="0"/>
              </a:rPr>
              <a:t>sebagaimana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diuraikan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dalam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Surat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Ukur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tanggal</a:t>
            </a:r>
            <a:r>
              <a:rPr lang="en-US" b="1" dirty="0" smtClean="0">
                <a:latin typeface="Centaur" pitchFamily="18" charset="0"/>
              </a:rPr>
              <a:t> 11 Mei 2006 No. 00234/</a:t>
            </a:r>
            <a:r>
              <a:rPr lang="en-US" b="1" dirty="0" err="1" smtClean="0">
                <a:latin typeface="Centaur" pitchFamily="18" charset="0"/>
              </a:rPr>
              <a:t>Cilandak</a:t>
            </a:r>
            <a:r>
              <a:rPr lang="en-US" b="1" dirty="0" smtClean="0">
                <a:latin typeface="Centaur" pitchFamily="18" charset="0"/>
              </a:rPr>
              <a:t> Barat/2006 </a:t>
            </a:r>
            <a:r>
              <a:rPr lang="en-US" b="1" dirty="0" err="1" smtClean="0">
                <a:latin typeface="Centaur" pitchFamily="18" charset="0"/>
              </a:rPr>
              <a:t>terletak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di</a:t>
            </a:r>
            <a:r>
              <a:rPr lang="en-US" b="1" dirty="0" smtClean="0">
                <a:latin typeface="Centaur" pitchFamily="18" charset="0"/>
              </a:rPr>
              <a:t> Jakarta </a:t>
            </a:r>
            <a:r>
              <a:rPr lang="en-US" b="1" dirty="0" err="1" smtClean="0">
                <a:latin typeface="Centaur" pitchFamily="18" charset="0"/>
              </a:rPr>
              <a:t>selatan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Kelurahan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Cilandak</a:t>
            </a:r>
            <a:r>
              <a:rPr lang="en-US" b="1" dirty="0" smtClean="0">
                <a:latin typeface="Centaur" pitchFamily="18" charset="0"/>
              </a:rPr>
              <a:t> Barat, </a:t>
            </a:r>
            <a:r>
              <a:rPr lang="en-US" b="1" dirty="0" err="1" smtClean="0">
                <a:latin typeface="Centaur" pitchFamily="18" charset="0"/>
              </a:rPr>
              <a:t>Jalan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Gaharu</a:t>
            </a:r>
            <a:r>
              <a:rPr lang="en-US" b="1" dirty="0" smtClean="0">
                <a:latin typeface="Centaur" pitchFamily="18" charset="0"/>
              </a:rPr>
              <a:t> II No. 6 </a:t>
            </a:r>
            <a:r>
              <a:rPr lang="en-US" b="1" dirty="0" err="1" smtClean="0">
                <a:latin typeface="Centaur" pitchFamily="18" charset="0"/>
              </a:rPr>
              <a:t>berikut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sebuah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bangunan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rumah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tinggal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beserta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turutannya</a:t>
            </a:r>
            <a:r>
              <a:rPr lang="en-US" b="1" dirty="0" smtClean="0">
                <a:latin typeface="Centaur" pitchFamily="18" charset="0"/>
              </a:rPr>
              <a:t> yang </a:t>
            </a:r>
            <a:r>
              <a:rPr lang="en-US" b="1" dirty="0" err="1" smtClean="0">
                <a:latin typeface="Centaur" pitchFamily="18" charset="0"/>
              </a:rPr>
              <a:t>didirikan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berdasarkan</a:t>
            </a:r>
            <a:r>
              <a:rPr lang="en-US" b="1" dirty="0" smtClean="0">
                <a:latin typeface="Centaur" pitchFamily="18" charset="0"/>
              </a:rPr>
              <a:t> IMB </a:t>
            </a:r>
            <a:r>
              <a:rPr lang="en-US" b="1" dirty="0" err="1" smtClean="0">
                <a:latin typeface="Centaur" pitchFamily="18" charset="0"/>
              </a:rPr>
              <a:t>tanggal</a:t>
            </a:r>
            <a:r>
              <a:rPr lang="en-US" b="1" dirty="0" smtClean="0">
                <a:latin typeface="Centaur" pitchFamily="18" charset="0"/>
              </a:rPr>
              <a:t> 20 </a:t>
            </a:r>
            <a:r>
              <a:rPr lang="en-US" b="1" dirty="0" err="1" smtClean="0">
                <a:latin typeface="Centaur" pitchFamily="18" charset="0"/>
              </a:rPr>
              <a:t>Juli</a:t>
            </a:r>
            <a:r>
              <a:rPr lang="en-US" b="1" dirty="0" smtClean="0">
                <a:latin typeface="Centaur" pitchFamily="18" charset="0"/>
              </a:rPr>
              <a:t> 2006 No. 231/IMB/VII/2006 yang </a:t>
            </a:r>
            <a:r>
              <a:rPr lang="en-US" b="1" dirty="0" err="1" smtClean="0">
                <a:latin typeface="Centaur" pitchFamily="18" charset="0"/>
              </a:rPr>
              <a:t>dikeluarkan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oleh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Dinas</a:t>
            </a:r>
            <a:r>
              <a:rPr lang="en-US" b="1" dirty="0" smtClean="0">
                <a:latin typeface="Centaur" pitchFamily="18" charset="0"/>
              </a:rPr>
              <a:t> Tata Kota DKI Jakarta. </a:t>
            </a:r>
          </a:p>
          <a:p>
            <a:pPr marL="465138" indent="-465138">
              <a:buFont typeface="Wingdings" pitchFamily="2" charset="2"/>
              <a:buChar char="Ø"/>
            </a:pPr>
            <a:r>
              <a:rPr lang="en-US" b="1" dirty="0" err="1" smtClean="0">
                <a:latin typeface="Centaur" pitchFamily="18" charset="0"/>
              </a:rPr>
              <a:t>Pada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tanggal</a:t>
            </a:r>
            <a:r>
              <a:rPr lang="en-US" b="1" dirty="0" smtClean="0">
                <a:latin typeface="Centaur" pitchFamily="18" charset="0"/>
              </a:rPr>
              <a:t> 10 Mei 2008 Tuan A </a:t>
            </a:r>
            <a:r>
              <a:rPr lang="en-US" b="1" dirty="0" err="1" smtClean="0">
                <a:latin typeface="Centaur" pitchFamily="18" charset="0"/>
              </a:rPr>
              <a:t>meninggal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dunia</a:t>
            </a:r>
            <a:r>
              <a:rPr lang="en-US" b="1" dirty="0" smtClean="0">
                <a:latin typeface="Centaur" pitchFamily="18" charset="0"/>
              </a:rPr>
              <a:t>, </a:t>
            </a:r>
            <a:r>
              <a:rPr lang="en-US" b="1" dirty="0" err="1" smtClean="0">
                <a:latin typeface="Centaur" pitchFamily="18" charset="0"/>
              </a:rPr>
              <a:t>tanah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diwaris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oleh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isterinya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Nyonya</a:t>
            </a:r>
            <a:r>
              <a:rPr lang="en-US" b="1" dirty="0" smtClean="0">
                <a:latin typeface="Centaur" pitchFamily="18" charset="0"/>
              </a:rPr>
              <a:t> B </a:t>
            </a:r>
            <a:r>
              <a:rPr lang="en-US" b="1" dirty="0" err="1" smtClean="0">
                <a:latin typeface="Centaur" pitchFamily="18" charset="0"/>
              </a:rPr>
              <a:t>dan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anaknya</a:t>
            </a:r>
            <a:r>
              <a:rPr lang="en-US" b="1" dirty="0" smtClean="0">
                <a:latin typeface="Centaur" pitchFamily="18" charset="0"/>
              </a:rPr>
              <a:t> Tuan D.</a:t>
            </a:r>
          </a:p>
          <a:p>
            <a:pPr marL="347663" indent="-347663"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609600"/>
            <a:ext cx="8001000" cy="6019800"/>
          </a:xfrm>
        </p:spPr>
        <p:txBody>
          <a:bodyPr>
            <a:normAutofit lnSpcReduction="10000"/>
          </a:bodyPr>
          <a:lstStyle/>
          <a:p>
            <a:pPr marL="465138" indent="-465138">
              <a:buFont typeface="Wingdings" pitchFamily="2" charset="2"/>
              <a:buChar char="Ø"/>
            </a:pPr>
            <a:r>
              <a:rPr lang="en-US" b="1" dirty="0" err="1" smtClean="0">
                <a:latin typeface="Centaur" pitchFamily="18" charset="0"/>
              </a:rPr>
              <a:t>Karena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Nyonya</a:t>
            </a:r>
            <a:r>
              <a:rPr lang="en-US" b="1" dirty="0" smtClean="0">
                <a:latin typeface="Centaur" pitchFamily="18" charset="0"/>
              </a:rPr>
              <a:t> B </a:t>
            </a:r>
            <a:r>
              <a:rPr lang="en-US" b="1" dirty="0" err="1" smtClean="0">
                <a:latin typeface="Centaur" pitchFamily="18" charset="0"/>
              </a:rPr>
              <a:t>dan</a:t>
            </a:r>
            <a:r>
              <a:rPr lang="en-US" b="1" dirty="0" smtClean="0">
                <a:latin typeface="Centaur" pitchFamily="18" charset="0"/>
              </a:rPr>
              <a:t> Tuan D </a:t>
            </a:r>
            <a:r>
              <a:rPr lang="en-US" b="1" dirty="0" err="1" smtClean="0">
                <a:latin typeface="Centaur" pitchFamily="18" charset="0"/>
              </a:rPr>
              <a:t>ingin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menjual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tanah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tersebut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maka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tanggal</a:t>
            </a:r>
            <a:r>
              <a:rPr lang="en-US" b="1" dirty="0" smtClean="0">
                <a:latin typeface="Centaur" pitchFamily="18" charset="0"/>
              </a:rPr>
              <a:t> 12 November 2008 </a:t>
            </a:r>
            <a:r>
              <a:rPr lang="en-US" b="1" dirty="0" err="1" smtClean="0">
                <a:latin typeface="Centaur" pitchFamily="18" charset="0"/>
              </a:rPr>
              <a:t>oleh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mereka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dilakukan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Pendaftaran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Peralihan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Hak</a:t>
            </a:r>
            <a:r>
              <a:rPr lang="en-US" b="1" dirty="0" smtClean="0">
                <a:latin typeface="Centaur" pitchFamily="18" charset="0"/>
              </a:rPr>
              <a:t> yang </a:t>
            </a:r>
            <a:r>
              <a:rPr lang="en-US" b="1" dirty="0" err="1" smtClean="0">
                <a:latin typeface="Centaur" pitchFamily="18" charset="0"/>
              </a:rPr>
              <a:t>dikarenakan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pewarisan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di</a:t>
            </a:r>
            <a:r>
              <a:rPr lang="en-US" b="1" dirty="0" smtClean="0">
                <a:latin typeface="Centaur" pitchFamily="18" charset="0"/>
              </a:rPr>
              <a:t> Kantor </a:t>
            </a:r>
            <a:r>
              <a:rPr lang="en-US" b="1" dirty="0" err="1" smtClean="0">
                <a:latin typeface="Centaur" pitchFamily="18" charset="0"/>
              </a:rPr>
              <a:t>Pertanahan</a:t>
            </a:r>
            <a:r>
              <a:rPr lang="en-US" b="1" dirty="0" smtClean="0">
                <a:latin typeface="Centaur" pitchFamily="18" charset="0"/>
              </a:rPr>
              <a:t> Jakarta Selatan.</a:t>
            </a:r>
          </a:p>
          <a:p>
            <a:pPr marL="465138" indent="-465138">
              <a:buFont typeface="Wingdings" pitchFamily="2" charset="2"/>
              <a:buChar char="Ø"/>
            </a:pPr>
            <a:r>
              <a:rPr lang="en-US" b="1" dirty="0" err="1" smtClean="0">
                <a:latin typeface="Centaur" pitchFamily="18" charset="0"/>
              </a:rPr>
              <a:t>Surat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sertifikat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tercatat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atas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nama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Nyonya</a:t>
            </a:r>
            <a:r>
              <a:rPr lang="en-US" b="1" dirty="0" smtClean="0">
                <a:latin typeface="Centaur" pitchFamily="18" charset="0"/>
              </a:rPr>
              <a:t> B </a:t>
            </a:r>
            <a:r>
              <a:rPr lang="en-US" b="1" dirty="0" err="1" smtClean="0">
                <a:latin typeface="Centaur" pitchFamily="18" charset="0"/>
              </a:rPr>
              <a:t>dan</a:t>
            </a:r>
            <a:r>
              <a:rPr lang="en-US" b="1" dirty="0" smtClean="0">
                <a:latin typeface="Centaur" pitchFamily="18" charset="0"/>
              </a:rPr>
              <a:t> Tuan D. </a:t>
            </a:r>
          </a:p>
          <a:p>
            <a:pPr marL="465138" indent="-465138">
              <a:buFont typeface="Wingdings" pitchFamily="2" charset="2"/>
              <a:buChar char="Ø"/>
            </a:pPr>
            <a:r>
              <a:rPr lang="en-US" b="1" dirty="0" err="1" smtClean="0">
                <a:latin typeface="Centaur" pitchFamily="18" charset="0"/>
              </a:rPr>
              <a:t>Tanggal</a:t>
            </a:r>
            <a:r>
              <a:rPr lang="en-US" b="1" dirty="0" smtClean="0">
                <a:latin typeface="Centaur" pitchFamily="18" charset="0"/>
              </a:rPr>
              <a:t> 5 Mei 2009 </a:t>
            </a:r>
            <a:r>
              <a:rPr lang="en-US" b="1" dirty="0" err="1" smtClean="0">
                <a:latin typeface="Centaur" pitchFamily="18" charset="0"/>
              </a:rPr>
              <a:t>tanah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itu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dijual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kepada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suami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isteri</a:t>
            </a:r>
            <a:r>
              <a:rPr lang="en-US" b="1" dirty="0" smtClean="0">
                <a:latin typeface="Centaur" pitchFamily="18" charset="0"/>
              </a:rPr>
              <a:t> Tuan K </a:t>
            </a:r>
            <a:r>
              <a:rPr lang="en-US" b="1" dirty="0" err="1" smtClean="0">
                <a:latin typeface="Centaur" pitchFamily="18" charset="0"/>
              </a:rPr>
              <a:t>dan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Nyonya</a:t>
            </a:r>
            <a:r>
              <a:rPr lang="en-US" b="1" dirty="0" smtClean="0">
                <a:latin typeface="Centaur" pitchFamily="18" charset="0"/>
              </a:rPr>
              <a:t> L </a:t>
            </a:r>
            <a:r>
              <a:rPr lang="en-US" b="1" dirty="0" err="1" smtClean="0">
                <a:latin typeface="Centaur" pitchFamily="18" charset="0"/>
              </a:rPr>
              <a:t>dengan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harga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Rp</a:t>
            </a:r>
            <a:r>
              <a:rPr lang="en-US" b="1" dirty="0" smtClean="0">
                <a:latin typeface="Centaur" pitchFamily="18" charset="0"/>
              </a:rPr>
              <a:t>. 3 </a:t>
            </a:r>
            <a:r>
              <a:rPr lang="en-US" b="1" dirty="0" err="1" smtClean="0">
                <a:latin typeface="Centaur" pitchFamily="18" charset="0"/>
              </a:rPr>
              <a:t>Milyar</a:t>
            </a:r>
            <a:r>
              <a:rPr lang="en-US" b="1" dirty="0" smtClean="0">
                <a:latin typeface="Centaur" pitchFamily="18" charset="0"/>
              </a:rPr>
              <a:t>. </a:t>
            </a:r>
          </a:p>
          <a:p>
            <a:pPr marL="465138" indent="-465138">
              <a:buFont typeface="Wingdings" pitchFamily="2" charset="2"/>
              <a:buChar char="Ø"/>
            </a:pPr>
            <a:r>
              <a:rPr lang="en-US" b="1" dirty="0" smtClean="0">
                <a:latin typeface="Centaur" pitchFamily="18" charset="0"/>
              </a:rPr>
              <a:t>NJOP (</a:t>
            </a:r>
            <a:r>
              <a:rPr lang="en-US" b="1" dirty="0" err="1" smtClean="0">
                <a:latin typeface="Centaur" pitchFamily="18" charset="0"/>
              </a:rPr>
              <a:t>Nilai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Jual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Obyek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Pajak</a:t>
            </a:r>
            <a:r>
              <a:rPr lang="en-US" b="1" dirty="0" smtClean="0">
                <a:latin typeface="Centaur" pitchFamily="18" charset="0"/>
              </a:rPr>
              <a:t>) </a:t>
            </a:r>
            <a:r>
              <a:rPr lang="en-US" b="1" dirty="0" err="1" smtClean="0">
                <a:latin typeface="Centaur" pitchFamily="18" charset="0"/>
              </a:rPr>
              <a:t>tanah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tersebut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di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tahun</a:t>
            </a:r>
            <a:r>
              <a:rPr lang="en-US" b="1" dirty="0" smtClean="0">
                <a:latin typeface="Centaur" pitchFamily="18" charset="0"/>
              </a:rPr>
              <a:t> 2009 </a:t>
            </a:r>
            <a:r>
              <a:rPr lang="en-US" b="1" dirty="0" err="1" smtClean="0">
                <a:latin typeface="Centaur" pitchFamily="18" charset="0"/>
              </a:rPr>
              <a:t>sebesar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Rp</a:t>
            </a:r>
            <a:r>
              <a:rPr lang="en-US" b="1" dirty="0" smtClean="0">
                <a:latin typeface="Centaur" pitchFamily="18" charset="0"/>
              </a:rPr>
              <a:t> 2 </a:t>
            </a:r>
            <a:r>
              <a:rPr lang="en-US" b="1" dirty="0" err="1" smtClean="0">
                <a:latin typeface="Centaur" pitchFamily="18" charset="0"/>
              </a:rPr>
              <a:t>Milyar</a:t>
            </a:r>
            <a:r>
              <a:rPr lang="en-US" b="1" dirty="0" smtClean="0">
                <a:latin typeface="Centaur" pitchFamily="18" charset="0"/>
              </a:rPr>
              <a:t>. </a:t>
            </a: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189038"/>
          </a:xfrm>
        </p:spPr>
        <p:txBody>
          <a:bodyPr/>
          <a:lstStyle/>
          <a:p>
            <a:pPr algn="ctr"/>
            <a:r>
              <a:rPr lang="en-US" b="1" dirty="0" smtClean="0"/>
              <a:t>PERTANYAAN 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943088" cy="4572000"/>
          </a:xfrm>
        </p:spPr>
        <p:txBody>
          <a:bodyPr/>
          <a:lstStyle/>
          <a:p>
            <a:pPr marL="514350" indent="-514350">
              <a:buSzPct val="95000"/>
              <a:buAutoNum type="arabicPeriod"/>
            </a:pPr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pajak-pajak</a:t>
            </a:r>
            <a:r>
              <a:rPr lang="en-US" dirty="0" smtClean="0"/>
              <a:t> yang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. </a:t>
            </a:r>
          </a:p>
          <a:p>
            <a:pPr marL="514350" indent="-514350">
              <a:buSzPct val="95000"/>
              <a:buAutoNum type="arabicPeriod"/>
            </a:pP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bantu </a:t>
            </a:r>
            <a:r>
              <a:rPr lang="en-US" dirty="0" err="1" smtClean="0"/>
              <a:t>dan</a:t>
            </a:r>
            <a:r>
              <a:rPr lang="en-US" dirty="0" smtClean="0"/>
              <a:t>                       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dokumen-dokumen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kegiatan-kegiatan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dilengkapi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hukumnya</a:t>
            </a:r>
            <a:r>
              <a:rPr lang="en-US" dirty="0" smtClean="0"/>
              <a:t> !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762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JAWABAN  PERTANYAAN </a:t>
            </a:r>
            <a:r>
              <a:rPr lang="en-US" sz="4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943088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NJOP = </a:t>
            </a:r>
            <a:r>
              <a:rPr lang="en-US" dirty="0" err="1" smtClean="0"/>
              <a:t>Rp</a:t>
            </a:r>
            <a:r>
              <a:rPr lang="en-US" dirty="0" smtClean="0"/>
              <a:t>. </a:t>
            </a:r>
            <a:r>
              <a:rPr lang="en-US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/>
              <a:t>Milyar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	Bea </a:t>
            </a:r>
            <a:r>
              <a:rPr lang="en-US" dirty="0" err="1" smtClean="0"/>
              <a:t>Perolehan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Tanah </a:t>
            </a:r>
            <a:r>
              <a:rPr lang="en-US" dirty="0" err="1" smtClean="0"/>
              <a:t>dan</a:t>
            </a:r>
            <a:r>
              <a:rPr lang="en-US" dirty="0" smtClean="0"/>
              <a:t> 	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pewarisan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(BPHTB </a:t>
            </a:r>
            <a:r>
              <a:rPr lang="en-US" b="1" dirty="0" err="1" smtClean="0"/>
              <a:t>Waris</a:t>
            </a:r>
            <a:r>
              <a:rPr lang="en-US" b="1" dirty="0" smtClean="0"/>
              <a:t>) 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	= (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– </a:t>
            </a:r>
            <a:r>
              <a:rPr lang="en-US" dirty="0" err="1" smtClean="0"/>
              <a:t>Rp</a:t>
            </a:r>
            <a:r>
              <a:rPr lang="en-US" dirty="0" smtClean="0"/>
              <a:t>. 300.000.000) x 5%</a:t>
            </a:r>
          </a:p>
          <a:p>
            <a:pPr marL="0" indent="0">
              <a:buNone/>
            </a:pPr>
            <a:r>
              <a:rPr lang="en-US" dirty="0" smtClean="0"/>
              <a:t>	= (</a:t>
            </a:r>
            <a:r>
              <a:rPr lang="en-US" dirty="0" err="1" smtClean="0"/>
              <a:t>Rp</a:t>
            </a:r>
            <a:r>
              <a:rPr lang="en-US" dirty="0" smtClean="0"/>
              <a:t>. 2 </a:t>
            </a:r>
            <a:r>
              <a:rPr lang="en-US" dirty="0" err="1" smtClean="0"/>
              <a:t>Milyar</a:t>
            </a:r>
            <a:r>
              <a:rPr lang="en-US" dirty="0" smtClean="0"/>
              <a:t> – </a:t>
            </a:r>
            <a:r>
              <a:rPr lang="en-US" dirty="0" err="1" smtClean="0"/>
              <a:t>Rp</a:t>
            </a:r>
            <a:r>
              <a:rPr lang="en-US" dirty="0" smtClean="0"/>
              <a:t>. 300.000.000) x 5%</a:t>
            </a:r>
          </a:p>
          <a:p>
            <a:pPr marL="0" indent="0">
              <a:buNone/>
            </a:pPr>
            <a:r>
              <a:rPr lang="en-US" dirty="0" smtClean="0"/>
              <a:t>	= (</a:t>
            </a:r>
            <a:r>
              <a:rPr lang="en-US" dirty="0" err="1" smtClean="0"/>
              <a:t>Rp</a:t>
            </a:r>
            <a:r>
              <a:rPr lang="en-US" dirty="0" smtClean="0"/>
              <a:t>. 1,7 </a:t>
            </a:r>
            <a:r>
              <a:rPr lang="en-US" dirty="0" err="1" smtClean="0"/>
              <a:t>Milyar</a:t>
            </a:r>
            <a:r>
              <a:rPr lang="en-US" dirty="0" smtClean="0"/>
              <a:t>) x 5%</a:t>
            </a:r>
          </a:p>
          <a:p>
            <a:pPr marL="0" indent="0">
              <a:buNone/>
            </a:pPr>
            <a:r>
              <a:rPr lang="en-US" dirty="0" smtClean="0"/>
              <a:t>	= </a:t>
            </a:r>
            <a:r>
              <a:rPr lang="en-US" dirty="0" err="1" smtClean="0"/>
              <a:t>Rp</a:t>
            </a:r>
            <a:r>
              <a:rPr lang="en-US" dirty="0" smtClean="0"/>
              <a:t>. 85.000.000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143000" y="2667000"/>
            <a:ext cx="609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609600"/>
            <a:ext cx="7943088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= </a:t>
            </a:r>
            <a:r>
              <a:rPr lang="en-US" dirty="0" err="1" smtClean="0"/>
              <a:t>Rp</a:t>
            </a:r>
            <a:r>
              <a:rPr lang="en-US" dirty="0" smtClean="0"/>
              <a:t>. 3 </a:t>
            </a:r>
            <a:r>
              <a:rPr lang="en-US" dirty="0" err="1" smtClean="0"/>
              <a:t>Milyar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	Bea </a:t>
            </a:r>
            <a:r>
              <a:rPr lang="en-US" dirty="0" err="1" smtClean="0"/>
              <a:t>Perolehan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Tanah </a:t>
            </a:r>
            <a:r>
              <a:rPr lang="en-US" dirty="0" err="1" smtClean="0"/>
              <a:t>dan</a:t>
            </a:r>
            <a:r>
              <a:rPr lang="en-US" dirty="0" smtClean="0"/>
              <a:t> 	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b="1" dirty="0" smtClean="0"/>
              <a:t>(BPHTB) 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ditanggung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= (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– </a:t>
            </a:r>
            <a:r>
              <a:rPr lang="en-US" dirty="0" err="1" smtClean="0"/>
              <a:t>Pengurang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) x 5%</a:t>
            </a:r>
          </a:p>
          <a:p>
            <a:pPr marL="0" indent="0">
              <a:buNone/>
            </a:pPr>
            <a:r>
              <a:rPr lang="en-US" dirty="0" smtClean="0"/>
              <a:t>	= (</a:t>
            </a:r>
            <a:r>
              <a:rPr lang="en-US" dirty="0" err="1" smtClean="0"/>
              <a:t>Rp</a:t>
            </a:r>
            <a:r>
              <a:rPr lang="en-US" dirty="0" smtClean="0"/>
              <a:t>. 3 </a:t>
            </a:r>
            <a:r>
              <a:rPr lang="en-US" dirty="0" err="1" smtClean="0"/>
              <a:t>Milyar</a:t>
            </a:r>
            <a:r>
              <a:rPr lang="en-US" dirty="0" smtClean="0"/>
              <a:t> – </a:t>
            </a:r>
            <a:r>
              <a:rPr lang="en-US" dirty="0" err="1" smtClean="0"/>
              <a:t>Rp</a:t>
            </a:r>
            <a:r>
              <a:rPr lang="en-US" dirty="0" smtClean="0"/>
              <a:t>. 60.000.000) x 5%</a:t>
            </a:r>
          </a:p>
          <a:p>
            <a:pPr marL="0" indent="0">
              <a:buNone/>
            </a:pPr>
            <a:r>
              <a:rPr lang="en-US" dirty="0" smtClean="0"/>
              <a:t>	= (</a:t>
            </a:r>
            <a:r>
              <a:rPr lang="en-US" dirty="0" err="1" smtClean="0"/>
              <a:t>Rp</a:t>
            </a:r>
            <a:r>
              <a:rPr lang="en-US" dirty="0" smtClean="0"/>
              <a:t>. 2.940.000.000) x 5%</a:t>
            </a:r>
          </a:p>
          <a:p>
            <a:pPr marL="0" indent="0">
              <a:buNone/>
            </a:pPr>
            <a:r>
              <a:rPr lang="en-US" dirty="0" smtClean="0"/>
              <a:t>	= </a:t>
            </a:r>
            <a:r>
              <a:rPr lang="en-US" dirty="0" err="1" smtClean="0"/>
              <a:t>Rp</a:t>
            </a:r>
            <a:r>
              <a:rPr lang="en-US" dirty="0" smtClean="0"/>
              <a:t>. 147.000.000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143000" y="2057400"/>
            <a:ext cx="609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057400" y="3048000"/>
            <a:ext cx="685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7943088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SSP </a:t>
            </a:r>
            <a:r>
              <a:rPr lang="en-US" dirty="0" smtClean="0"/>
              <a:t>(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)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ditanggung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=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x 5%</a:t>
            </a:r>
          </a:p>
          <a:p>
            <a:pPr marL="0" indent="0">
              <a:buNone/>
            </a:pPr>
            <a:r>
              <a:rPr lang="en-US" dirty="0" smtClean="0"/>
              <a:t>	= </a:t>
            </a:r>
            <a:r>
              <a:rPr lang="en-US" dirty="0" err="1" smtClean="0"/>
              <a:t>Rp</a:t>
            </a:r>
            <a:r>
              <a:rPr lang="en-US" dirty="0" smtClean="0"/>
              <a:t>. 3 </a:t>
            </a:r>
            <a:r>
              <a:rPr lang="en-US" dirty="0" err="1" smtClean="0"/>
              <a:t>Milyar</a:t>
            </a:r>
            <a:r>
              <a:rPr lang="en-US" dirty="0" smtClean="0"/>
              <a:t> x 5%</a:t>
            </a:r>
          </a:p>
          <a:p>
            <a:pPr marL="0" indent="0">
              <a:buNone/>
            </a:pPr>
            <a:r>
              <a:rPr lang="en-US" dirty="0" smtClean="0"/>
              <a:t>	= </a:t>
            </a:r>
            <a:r>
              <a:rPr lang="en-US" dirty="0" err="1" smtClean="0"/>
              <a:t>Rp</a:t>
            </a:r>
            <a:r>
              <a:rPr lang="en-US" dirty="0" smtClean="0"/>
              <a:t>. 150.000.000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143000" y="1066800"/>
            <a:ext cx="609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057400" y="1600200"/>
            <a:ext cx="685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914400"/>
            <a:ext cx="8077200" cy="32004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SOAL-SOAL KASUS</a:t>
            </a:r>
            <a:br>
              <a:rPr lang="en-US" sz="4800" b="1" dirty="0" smtClean="0"/>
            </a:br>
            <a:r>
              <a:rPr lang="en-US" sz="4800" b="1" dirty="0" smtClean="0"/>
              <a:t>PENDAFTARAN TANAH</a:t>
            </a:r>
            <a:endParaRPr lang="en-US" sz="4800" b="1" dirty="0"/>
          </a:p>
        </p:txBody>
      </p:sp>
    </p:spTree>
    <p:extLst>
      <p:ext uri="{BB962C8B-B14F-4D97-AF65-F5344CB8AC3E}">
        <p14:creationId xmlns="" xmlns:p14="http://schemas.microsoft.com/office/powerpoint/2010/main" val="9119827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838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JAWABAN  PERTANYAAN </a:t>
            </a:r>
            <a:r>
              <a:rPr lang="en-US" sz="4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sz="4400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943088" cy="5029200"/>
          </a:xfrm>
        </p:spPr>
        <p:txBody>
          <a:bodyPr/>
          <a:lstStyle/>
          <a:p>
            <a:pPr marL="571500" indent="-571500">
              <a:buNone/>
            </a:pP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: </a:t>
            </a:r>
          </a:p>
          <a:p>
            <a:pPr marL="914400" indent="-449263">
              <a:buSzPct val="95000"/>
              <a:buAutoNum type="arabicPeriod"/>
            </a:pP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0 Mei 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2008</a:t>
            </a:r>
            <a:endParaRPr lang="en-US" dirty="0" smtClean="0"/>
          </a:p>
          <a:p>
            <a:pPr marL="914400" indent="-449263">
              <a:buSzPct val="95000"/>
              <a:buAutoNum type="arabicPeriod"/>
            </a:pP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2 November 2008</a:t>
            </a:r>
          </a:p>
          <a:p>
            <a:pPr marL="914400" indent="-449263">
              <a:buSzPct val="95000"/>
              <a:buAutoNum type="arabicPeriod"/>
            </a:pPr>
            <a:r>
              <a:rPr lang="en-US" dirty="0" err="1" smtClean="0"/>
              <a:t>Tanggal</a:t>
            </a:r>
            <a:r>
              <a:rPr lang="en-US" dirty="0" smtClean="0"/>
              <a:t> 5 Mei 2009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90600" y="304800"/>
            <a:ext cx="7772400" cy="838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CONTOH  SOAL</a:t>
            </a:r>
            <a:endParaRPr lang="en-US" sz="4000" b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371600"/>
            <a:ext cx="7848600" cy="5257800"/>
          </a:xfrm>
        </p:spPr>
        <p:txBody>
          <a:bodyPr>
            <a:normAutofit lnSpcReduction="10000"/>
          </a:bodyPr>
          <a:lstStyle/>
          <a:p>
            <a:pPr marL="347663" indent="-347663">
              <a:buFont typeface="Wingdings" pitchFamily="2" charset="2"/>
              <a:buChar char="Ø"/>
            </a:pPr>
            <a:r>
              <a:rPr lang="en-US" dirty="0" smtClean="0"/>
              <a:t>Tuan R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sebidang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bekas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seluas</a:t>
            </a:r>
            <a:r>
              <a:rPr lang="en-US" dirty="0" smtClean="0"/>
              <a:t> +/-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000m2,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Kelurahan</a:t>
            </a:r>
            <a:r>
              <a:rPr lang="en-US" dirty="0" smtClean="0"/>
              <a:t> </a:t>
            </a:r>
            <a:r>
              <a:rPr lang="en-US" dirty="0" err="1" smtClean="0"/>
              <a:t>Cidodol</a:t>
            </a:r>
            <a:r>
              <a:rPr lang="en-US" dirty="0" smtClean="0"/>
              <a:t>, </a:t>
            </a:r>
            <a:r>
              <a:rPr lang="en-US" dirty="0" err="1" smtClean="0"/>
              <a:t>Kecamatan</a:t>
            </a:r>
            <a:r>
              <a:rPr lang="en-US" dirty="0" smtClean="0"/>
              <a:t> </a:t>
            </a:r>
            <a:r>
              <a:rPr lang="en-US" dirty="0" err="1" smtClean="0"/>
              <a:t>Kebayoran</a:t>
            </a:r>
            <a:r>
              <a:rPr lang="en-US" dirty="0" smtClean="0"/>
              <a:t> Lama, Jakarta Selatan. </a:t>
            </a:r>
          </a:p>
          <a:p>
            <a:pPr marL="347663" indent="-347663">
              <a:buFont typeface="Wingdings" pitchFamily="2" charset="2"/>
              <a:buChar char="Ø"/>
            </a:pPr>
            <a:r>
              <a:rPr lang="en-US" dirty="0" err="1" smtClean="0"/>
              <a:t>Pada</a:t>
            </a:r>
            <a:r>
              <a:rPr lang="en-US" dirty="0" smtClean="0"/>
              <a:t> 3 </a:t>
            </a:r>
            <a:r>
              <a:rPr lang="en-US" dirty="0" err="1" smtClean="0"/>
              <a:t>Maret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963 Tuan R </a:t>
            </a:r>
            <a:r>
              <a:rPr lang="en-US" dirty="0" err="1" smtClean="0"/>
              <a:t>meninggal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,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diwaris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Nyonya</a:t>
            </a:r>
            <a:r>
              <a:rPr lang="en-US" dirty="0" smtClean="0"/>
              <a:t> S (</a:t>
            </a:r>
            <a:r>
              <a:rPr lang="en-US" dirty="0" err="1" smtClean="0"/>
              <a:t>isterinya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2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anaknya</a:t>
            </a:r>
            <a:r>
              <a:rPr lang="en-US" dirty="0" smtClean="0"/>
              <a:t> (D </a:t>
            </a:r>
            <a:r>
              <a:rPr lang="en-US" dirty="0" err="1" smtClean="0"/>
              <a:t>dan</a:t>
            </a:r>
            <a:r>
              <a:rPr lang="en-US" dirty="0" smtClean="0"/>
              <a:t> E).</a:t>
            </a:r>
          </a:p>
          <a:p>
            <a:pPr marL="347663" indent="-347663">
              <a:buFont typeface="Wingdings" pitchFamily="2" charset="2"/>
              <a:buChar char="Ø"/>
            </a:pPr>
            <a:r>
              <a:rPr lang="en-US" dirty="0" err="1" smtClean="0"/>
              <a:t>Pada</a:t>
            </a:r>
            <a:r>
              <a:rPr lang="en-US" dirty="0" smtClean="0"/>
              <a:t> 8 </a:t>
            </a:r>
            <a:r>
              <a:rPr lang="en-US" dirty="0" err="1" smtClean="0"/>
              <a:t>Agustus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985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bersertifikat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dijual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suami</a:t>
            </a:r>
            <a:r>
              <a:rPr lang="en-US" dirty="0" smtClean="0"/>
              <a:t> </a:t>
            </a:r>
            <a:r>
              <a:rPr lang="en-US" dirty="0" err="1" smtClean="0"/>
              <a:t>isteri</a:t>
            </a:r>
            <a:r>
              <a:rPr lang="en-US" dirty="0" smtClean="0"/>
              <a:t> (Tuan P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Nyonya</a:t>
            </a:r>
            <a:r>
              <a:rPr lang="en-US" dirty="0" smtClean="0"/>
              <a:t> T) </a:t>
            </a:r>
            <a:r>
              <a:rPr lang="en-US" dirty="0" err="1" smtClean="0"/>
              <a:t>dihadapan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Kecamatan</a:t>
            </a:r>
            <a:r>
              <a:rPr lang="en-US" dirty="0" smtClean="0"/>
              <a:t> </a:t>
            </a:r>
            <a:r>
              <a:rPr lang="en-US" dirty="0" err="1" smtClean="0"/>
              <a:t>Kebayoran</a:t>
            </a:r>
            <a:r>
              <a:rPr lang="en-US" dirty="0" smtClean="0"/>
              <a:t> Lama</a:t>
            </a:r>
          </a:p>
          <a:p>
            <a:pPr marL="347663" indent="-347663"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762000"/>
            <a:ext cx="7943088" cy="5943600"/>
          </a:xfrm>
        </p:spPr>
        <p:txBody>
          <a:bodyPr>
            <a:normAutofit/>
          </a:bodyPr>
          <a:lstStyle/>
          <a:p>
            <a:pPr marL="347663" indent="-347663">
              <a:buFont typeface="Wingdings" pitchFamily="2" charset="2"/>
              <a:buChar char="Ø"/>
            </a:pPr>
            <a:r>
              <a:rPr lang="en-US" dirty="0" err="1" smtClean="0"/>
              <a:t>Pada</a:t>
            </a:r>
            <a:r>
              <a:rPr lang="en-US" dirty="0" smtClean="0"/>
              <a:t> 25 Mei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999 Tuan P </a:t>
            </a:r>
            <a:r>
              <a:rPr lang="en-US" dirty="0" err="1" smtClean="0"/>
              <a:t>meninggal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,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diwaris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isterinya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3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anaknya</a:t>
            </a:r>
            <a:r>
              <a:rPr lang="en-US" dirty="0" smtClean="0"/>
              <a:t> (A, B </a:t>
            </a:r>
            <a:r>
              <a:rPr lang="en-US" dirty="0" err="1" smtClean="0"/>
              <a:t>dan</a:t>
            </a:r>
            <a:r>
              <a:rPr lang="en-US" dirty="0" smtClean="0"/>
              <a:t> C).</a:t>
            </a:r>
          </a:p>
          <a:p>
            <a:pPr marL="347663" indent="-347663">
              <a:buFont typeface="Wingdings" pitchFamily="2" charset="2"/>
              <a:buChar char="Ø"/>
            </a:pPr>
            <a:r>
              <a:rPr lang="en-US" dirty="0" err="1" smtClean="0"/>
              <a:t>Pada</a:t>
            </a:r>
            <a:r>
              <a:rPr lang="en-US" dirty="0" smtClean="0"/>
              <a:t> 5 </a:t>
            </a:r>
            <a:r>
              <a:rPr lang="en-US" dirty="0" err="1" smtClean="0"/>
              <a:t>Maret</a:t>
            </a:r>
            <a:r>
              <a:rPr lang="en-US" dirty="0" smtClean="0"/>
              <a:t> 2008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dijual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Tuan Z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bersertifikat</a:t>
            </a:r>
            <a:r>
              <a:rPr lang="en-US" dirty="0" smtClean="0"/>
              <a:t>.</a:t>
            </a:r>
          </a:p>
          <a:p>
            <a:pPr marL="347663" indent="-347663">
              <a:buFont typeface="Wingdings" pitchFamily="2" charset="2"/>
              <a:buChar char="Ø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11</a:t>
            </a:r>
            <a:r>
              <a:rPr lang="en-US" dirty="0" smtClean="0"/>
              <a:t> </a:t>
            </a:r>
            <a:r>
              <a:rPr lang="en-US" dirty="0" err="1" smtClean="0"/>
              <a:t>Maret</a:t>
            </a:r>
            <a:r>
              <a:rPr lang="en-US" dirty="0" smtClean="0"/>
              <a:t> 2008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Tanah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kalinya</a:t>
            </a:r>
            <a:r>
              <a:rPr lang="en-US" dirty="0" smtClean="0"/>
              <a:t>. </a:t>
            </a:r>
          </a:p>
          <a:p>
            <a:pPr marL="347663" indent="-347663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189038"/>
          </a:xfrm>
        </p:spPr>
        <p:txBody>
          <a:bodyPr/>
          <a:lstStyle/>
          <a:p>
            <a:pPr algn="ctr"/>
            <a:r>
              <a:rPr lang="en-US" b="1" dirty="0" smtClean="0"/>
              <a:t>PERTANYAAN 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943088" cy="4572000"/>
          </a:xfrm>
        </p:spPr>
        <p:txBody>
          <a:bodyPr/>
          <a:lstStyle/>
          <a:p>
            <a:pPr marL="514350" indent="-514350">
              <a:buSzPct val="95000"/>
              <a:buAutoNum type="arabicPeriod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bersertifikat</a:t>
            </a:r>
            <a:r>
              <a:rPr lang="en-US" dirty="0" smtClean="0"/>
              <a:t> ?</a:t>
            </a:r>
          </a:p>
          <a:p>
            <a:pPr marL="514350" indent="-514350">
              <a:buSzPct val="95000"/>
              <a:buAutoNum type="arabicPeriod"/>
            </a:pP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bantu </a:t>
            </a:r>
            <a:r>
              <a:rPr lang="en-US" dirty="0" err="1" smtClean="0"/>
              <a:t>dan</a:t>
            </a:r>
            <a:r>
              <a:rPr lang="en-US" dirty="0" smtClean="0"/>
              <a:t>                       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dokumen-dokumen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kegiatan-kegiatan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dilengkapi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hukumnya</a:t>
            </a:r>
            <a:r>
              <a:rPr lang="en-US" dirty="0" smtClean="0"/>
              <a:t> !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762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JAWABAN  PERTANYAAN </a:t>
            </a:r>
            <a:r>
              <a:rPr lang="en-US" sz="4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943088" cy="5257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bersertifikat</a:t>
            </a:r>
            <a:r>
              <a:rPr lang="en-US" dirty="0" smtClean="0"/>
              <a:t>,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bekas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: </a:t>
            </a:r>
          </a:p>
          <a:p>
            <a:pPr marL="465138" indent="0">
              <a:buNone/>
            </a:pP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konversi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dialihkan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dihadapan</a:t>
            </a:r>
            <a:r>
              <a:rPr lang="en-US" dirty="0" smtClean="0"/>
              <a:t> PPAT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/ </a:t>
            </a:r>
            <a:r>
              <a:rPr lang="en-US" dirty="0" err="1" smtClean="0"/>
              <a:t>Kelurahan</a:t>
            </a:r>
            <a:r>
              <a:rPr lang="en-US" dirty="0" smtClean="0"/>
              <a:t> yang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bersertifikat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Kantor </a:t>
            </a:r>
            <a:r>
              <a:rPr lang="en-US" dirty="0" err="1" smtClean="0"/>
              <a:t>Pertanahan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838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JAWABAN  PERTANYAAN </a:t>
            </a:r>
            <a:r>
              <a:rPr lang="en-US" sz="4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sz="4400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943088" cy="5029200"/>
          </a:xfrm>
        </p:spPr>
        <p:txBody>
          <a:bodyPr/>
          <a:lstStyle/>
          <a:p>
            <a:pPr marL="571500" indent="-571500">
              <a:buNone/>
            </a:pP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: </a:t>
            </a:r>
          </a:p>
          <a:p>
            <a:pPr marL="914400" indent="-449263">
              <a:buSzPct val="95000"/>
              <a:buAutoNum type="arabicPeriod"/>
            </a:pPr>
            <a:r>
              <a:rPr lang="en-US" dirty="0" err="1" smtClean="0"/>
              <a:t>tanggal</a:t>
            </a:r>
            <a:r>
              <a:rPr lang="en-US" dirty="0" smtClean="0"/>
              <a:t> 24 September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960</a:t>
            </a:r>
          </a:p>
          <a:p>
            <a:pPr marL="914400" indent="-449263">
              <a:buSzPct val="95000"/>
              <a:buAutoNum type="arabicPeriod"/>
            </a:pPr>
            <a:r>
              <a:rPr lang="en-US" dirty="0" err="1" smtClean="0"/>
              <a:t>tanggal</a:t>
            </a:r>
            <a:r>
              <a:rPr lang="en-US" dirty="0" smtClean="0"/>
              <a:t> 3 </a:t>
            </a:r>
            <a:r>
              <a:rPr lang="en-US" dirty="0" err="1" smtClean="0"/>
              <a:t>Maret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963</a:t>
            </a:r>
          </a:p>
          <a:p>
            <a:pPr marL="914400" indent="-449263">
              <a:buSzPct val="95000"/>
              <a:buAutoNum type="arabicPeriod"/>
            </a:pPr>
            <a:r>
              <a:rPr lang="en-US" dirty="0" err="1" smtClean="0"/>
              <a:t>tanggal</a:t>
            </a:r>
            <a:r>
              <a:rPr lang="en-US" dirty="0" smtClean="0"/>
              <a:t> 8 </a:t>
            </a:r>
            <a:r>
              <a:rPr lang="en-US" dirty="0" err="1" smtClean="0"/>
              <a:t>Agustus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985</a:t>
            </a:r>
          </a:p>
          <a:p>
            <a:pPr marL="914400" indent="-449263">
              <a:buSzPct val="95000"/>
              <a:buAutoNum type="arabicPeriod"/>
            </a:pPr>
            <a:r>
              <a:rPr lang="en-US" dirty="0" err="1" smtClean="0"/>
              <a:t>tanggal</a:t>
            </a:r>
            <a:r>
              <a:rPr lang="en-US" dirty="0" smtClean="0"/>
              <a:t> 25 Mei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999</a:t>
            </a:r>
          </a:p>
          <a:p>
            <a:pPr marL="914400" indent="-449263">
              <a:buSzPct val="95000"/>
              <a:buAutoNum type="arabicPeriod"/>
            </a:pPr>
            <a:r>
              <a:rPr lang="en-US" dirty="0" err="1" smtClean="0"/>
              <a:t>tanggal</a:t>
            </a:r>
            <a:r>
              <a:rPr lang="en-US" dirty="0" smtClean="0"/>
              <a:t> 5 </a:t>
            </a:r>
            <a:r>
              <a:rPr lang="en-US" dirty="0" err="1" smtClean="0"/>
              <a:t>Maret</a:t>
            </a:r>
            <a:r>
              <a:rPr lang="en-US" dirty="0" smtClean="0"/>
              <a:t> 2008</a:t>
            </a:r>
          </a:p>
          <a:p>
            <a:pPr marL="914400" indent="-449263">
              <a:buSzPct val="95000"/>
              <a:buAutoNum type="arabicPeriod"/>
            </a:pPr>
            <a:r>
              <a:rPr lang="en-US" dirty="0" err="1" smtClean="0">
                <a:latin typeface="+mj-lt"/>
                <a:ea typeface="Arial Unicode MS" pitchFamily="34" charset="-128"/>
                <a:cs typeface="Arial Unicode MS" pitchFamily="34" charset="-128"/>
              </a:rPr>
              <a:t>tanggal</a:t>
            </a:r>
            <a:r>
              <a:rPr lang="en-US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11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Maret</a:t>
            </a:r>
            <a:r>
              <a:rPr lang="en-US" dirty="0" smtClean="0">
                <a:latin typeface="+mj-lt"/>
              </a:rPr>
              <a:t> 2008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943088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Peristiwa</a:t>
            </a:r>
            <a:r>
              <a:rPr lang="en-US" dirty="0" smtClean="0"/>
              <a:t> &amp;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943088" cy="5029200"/>
          </a:xfrm>
        </p:spPr>
        <p:txBody>
          <a:bodyPr/>
          <a:lstStyle/>
          <a:p>
            <a:pPr marL="465138" indent="-465138">
              <a:buSzPct val="95000"/>
              <a:buAutoNum type="arabicPeriod"/>
            </a:pPr>
            <a:r>
              <a:rPr lang="en-US" dirty="0" err="1" smtClean="0"/>
              <a:t>Tanggal</a:t>
            </a:r>
            <a:r>
              <a:rPr lang="en-US" dirty="0" smtClean="0"/>
              <a:t> 24 September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960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</a:t>
            </a:r>
            <a:r>
              <a:rPr lang="en-US" dirty="0" err="1" smtClean="0"/>
              <a:t>Konversi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endParaRPr lang="en-US" dirty="0" smtClean="0"/>
          </a:p>
          <a:p>
            <a:pPr marL="465138" indent="-465138">
              <a:buSzPct val="95000"/>
              <a:buNone/>
            </a:pPr>
            <a:r>
              <a:rPr lang="en-US" dirty="0" smtClean="0"/>
              <a:t>		     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a.  </a:t>
            </a:r>
            <a:r>
              <a:rPr lang="en-US" dirty="0" err="1" smtClean="0"/>
              <a:t>Girik</a:t>
            </a:r>
            <a:r>
              <a:rPr lang="en-US" dirty="0" smtClean="0"/>
              <a:t> / </a:t>
            </a:r>
            <a:r>
              <a:rPr lang="en-US" dirty="0" err="1" smtClean="0"/>
              <a:t>Petuk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Tn. R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b.  KTP  Tn. R</a:t>
            </a:r>
          </a:p>
          <a:p>
            <a:pPr marL="465138" indent="-465138">
              <a:buSzPct val="95000"/>
              <a:buNone/>
            </a:pPr>
            <a:endParaRPr lang="en-US" dirty="0" smtClean="0"/>
          </a:p>
          <a:p>
            <a:pPr marL="465138" indent="-465138">
              <a:buSzPct val="95000"/>
              <a:buNone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600200" y="2895600"/>
            <a:ext cx="685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81000"/>
            <a:ext cx="7943088" cy="6248400"/>
          </a:xfrm>
        </p:spPr>
        <p:txBody>
          <a:bodyPr>
            <a:normAutofit/>
          </a:bodyPr>
          <a:lstStyle/>
          <a:p>
            <a:pPr marL="465138" indent="-465138">
              <a:buSzPct val="95000"/>
              <a:buFont typeface="+mj-lt"/>
              <a:buAutoNum type="arabicPeriod" startAt="2"/>
            </a:pPr>
            <a:r>
              <a:rPr lang="en-US" dirty="0" err="1" smtClean="0"/>
              <a:t>Tanggal</a:t>
            </a:r>
            <a:r>
              <a:rPr lang="en-US" dirty="0" smtClean="0"/>
              <a:t> 3 </a:t>
            </a:r>
            <a:r>
              <a:rPr lang="en-US" dirty="0" err="1" smtClean="0"/>
              <a:t>Maret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963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Tn. R </a:t>
            </a:r>
            <a:r>
              <a:rPr lang="en-US" dirty="0" err="1" smtClean="0"/>
              <a:t>meninggal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,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diwaris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Nyonya</a:t>
            </a:r>
            <a:r>
              <a:rPr lang="en-US" dirty="0" smtClean="0"/>
              <a:t> S (</a:t>
            </a:r>
            <a:r>
              <a:rPr lang="en-US" dirty="0" err="1" smtClean="0"/>
              <a:t>isterinya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2 </a:t>
            </a:r>
            <a:r>
              <a:rPr lang="en-US" dirty="0" err="1" smtClean="0"/>
              <a:t>anaknya</a:t>
            </a:r>
            <a:r>
              <a:rPr lang="en-US" dirty="0" smtClean="0"/>
              <a:t> (D, E). 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	     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a.  KTP  Tn. R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b. 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Tn. R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c. 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Nikah</a:t>
            </a:r>
            <a:r>
              <a:rPr lang="en-US" dirty="0" smtClean="0"/>
              <a:t> Tn. 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Ny</a:t>
            </a:r>
            <a:r>
              <a:rPr lang="en-US" dirty="0" smtClean="0"/>
              <a:t>. S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d. 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Tn. R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e.  KTP  </a:t>
            </a:r>
            <a:r>
              <a:rPr lang="en-US" dirty="0" err="1" smtClean="0"/>
              <a:t>Ny</a:t>
            </a:r>
            <a:r>
              <a:rPr lang="en-US" dirty="0" smtClean="0"/>
              <a:t>. S </a:t>
            </a:r>
            <a:r>
              <a:rPr lang="en-US" dirty="0" err="1" smtClean="0"/>
              <a:t>dan</a:t>
            </a:r>
            <a:r>
              <a:rPr lang="en-US" dirty="0" smtClean="0"/>
              <a:t> D, E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f.   </a:t>
            </a:r>
            <a:r>
              <a:rPr lang="en-US" dirty="0" err="1" smtClean="0"/>
              <a:t>Akte</a:t>
            </a:r>
            <a:r>
              <a:rPr lang="en-US" dirty="0" smtClean="0"/>
              <a:t> </a:t>
            </a:r>
            <a:r>
              <a:rPr lang="en-US" dirty="0" err="1" smtClean="0"/>
              <a:t>Kelahiran</a:t>
            </a:r>
            <a:r>
              <a:rPr lang="en-US" dirty="0" smtClean="0"/>
              <a:t> D </a:t>
            </a:r>
            <a:r>
              <a:rPr lang="en-US" dirty="0" err="1" smtClean="0"/>
              <a:t>dan</a:t>
            </a:r>
            <a:r>
              <a:rPr lang="en-US" dirty="0" smtClean="0"/>
              <a:t> E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g. 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Waris</a:t>
            </a:r>
            <a:r>
              <a:rPr lang="en-US" dirty="0" smtClean="0"/>
              <a:t> Tn. R</a:t>
            </a:r>
          </a:p>
          <a:p>
            <a:pPr marL="465138" indent="-465138">
              <a:buSzPct val="95000"/>
              <a:buNone/>
            </a:pPr>
            <a:endParaRPr lang="en-US" dirty="0" smtClean="0"/>
          </a:p>
          <a:p>
            <a:pPr marL="465138" indent="-465138">
              <a:buSzPct val="95000"/>
              <a:buNone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600200" y="2286000"/>
            <a:ext cx="685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2374</TotalTime>
  <Words>550</Words>
  <Application>Microsoft Office PowerPoint</Application>
  <PresentationFormat>On-screen Show (4:3)</PresentationFormat>
  <Paragraphs>121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Solstice</vt:lpstr>
      <vt:lpstr>Hukum Pendaftaran Tanah  15 Januari 2014</vt:lpstr>
      <vt:lpstr>SOAL-SOAL KASUS PENDAFTARAN TANAH</vt:lpstr>
      <vt:lpstr>CONTOH  SOAL</vt:lpstr>
      <vt:lpstr>Slide 4</vt:lpstr>
      <vt:lpstr>PERTANYAAN :</vt:lpstr>
      <vt:lpstr>JAWABAN  PERTANYAAN 1 </vt:lpstr>
      <vt:lpstr>JAWABAN  PERTANYAAN 2 </vt:lpstr>
      <vt:lpstr>Peristiwa &amp; Dokumen yang diperlukan</vt:lpstr>
      <vt:lpstr>Slide 9</vt:lpstr>
      <vt:lpstr>Slide 10</vt:lpstr>
      <vt:lpstr>Slide 11</vt:lpstr>
      <vt:lpstr>Slide 12</vt:lpstr>
      <vt:lpstr>Slide 13</vt:lpstr>
      <vt:lpstr>CONTOH  SOAL</vt:lpstr>
      <vt:lpstr>Slide 15</vt:lpstr>
      <vt:lpstr>PERTANYAAN :</vt:lpstr>
      <vt:lpstr>JAWABAN  PERTANYAAN 1 </vt:lpstr>
      <vt:lpstr>Slide 18</vt:lpstr>
      <vt:lpstr>Slide 19</vt:lpstr>
      <vt:lpstr>JAWABAN  PERTANYAAN 2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Pendaftaran Tanah</dc:title>
  <dc:creator>Arief Kusuma AP</dc:creator>
  <cp:lastModifiedBy>user</cp:lastModifiedBy>
  <cp:revision>173</cp:revision>
  <dcterms:created xsi:type="dcterms:W3CDTF">2006-08-16T00:00:00Z</dcterms:created>
  <dcterms:modified xsi:type="dcterms:W3CDTF">2014-01-15T03:42:00Z</dcterms:modified>
</cp:coreProperties>
</file>