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336" r:id="rId2"/>
    <p:sldId id="340" r:id="rId3"/>
    <p:sldId id="312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41" r:id="rId15"/>
    <p:sldId id="344" r:id="rId16"/>
    <p:sldId id="345" r:id="rId17"/>
    <p:sldId id="347" r:id="rId18"/>
    <p:sldId id="349" r:id="rId19"/>
    <p:sldId id="351" r:id="rId20"/>
    <p:sldId id="353" r:id="rId21"/>
    <p:sldId id="355" r:id="rId22"/>
    <p:sldId id="326" r:id="rId23"/>
    <p:sldId id="327" r:id="rId24"/>
    <p:sldId id="328" r:id="rId25"/>
    <p:sldId id="329" r:id="rId26"/>
    <p:sldId id="356" r:id="rId27"/>
    <p:sldId id="274" r:id="rId28"/>
    <p:sldId id="275" r:id="rId29"/>
    <p:sldId id="276" r:id="rId30"/>
    <p:sldId id="277" r:id="rId31"/>
    <p:sldId id="278" r:id="rId32"/>
    <p:sldId id="279" r:id="rId33"/>
    <p:sldId id="281" r:id="rId34"/>
    <p:sldId id="282" r:id="rId35"/>
    <p:sldId id="284" r:id="rId36"/>
    <p:sldId id="286" r:id="rId37"/>
    <p:sldId id="287" r:id="rId38"/>
    <p:sldId id="288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6" r:id="rId55"/>
    <p:sldId id="307" r:id="rId56"/>
    <p:sldId id="30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1"/>
            <a:ext cx="7467600" cy="220979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–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TEORI HUKUM </a:t>
            </a:r>
            <a:br>
              <a:rPr lang="en-US" b="1" dirty="0" smtClean="0"/>
            </a:br>
            <a:r>
              <a:rPr lang="en-US" b="1" dirty="0" smtClean="0"/>
              <a:t>PENDAFTARAN TANAH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848600" cy="1905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Dosen</a:t>
            </a:r>
            <a:endParaRPr lang="en-US" sz="3600" dirty="0" smtClean="0"/>
          </a:p>
          <a:p>
            <a:r>
              <a:rPr lang="en-US" sz="3600" dirty="0" smtClean="0"/>
              <a:t>Dr. </a:t>
            </a:r>
            <a:r>
              <a:rPr lang="en-US" sz="3600" dirty="0" err="1" smtClean="0"/>
              <a:t>Suryanti</a:t>
            </a:r>
            <a:r>
              <a:rPr lang="en-US" sz="3600" dirty="0" smtClean="0"/>
              <a:t> T. </a:t>
            </a:r>
            <a:r>
              <a:rPr lang="en-US" sz="3600" dirty="0" err="1" smtClean="0"/>
              <a:t>Arief</a:t>
            </a:r>
            <a:r>
              <a:rPr lang="en-US" sz="3600" dirty="0" smtClean="0"/>
              <a:t> SH, </a:t>
            </a:r>
            <a:r>
              <a:rPr lang="en-US" sz="3600" dirty="0" err="1" smtClean="0"/>
              <a:t>MKn</a:t>
            </a:r>
            <a:r>
              <a:rPr lang="en-US" sz="3600" dirty="0" smtClean="0"/>
              <a:t>, MBA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HAK MENGUASAI NEGARA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 smtClean="0"/>
              <a:t>Pengertiannya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: </a:t>
            </a:r>
          </a:p>
          <a:p>
            <a:pPr marL="0" indent="0">
              <a:buNone/>
            </a:pPr>
            <a:r>
              <a:rPr lang="en-US" sz="2500" dirty="0" err="1" smtClean="0"/>
              <a:t>memberi</a:t>
            </a:r>
            <a:r>
              <a:rPr lang="en-US" sz="2500" dirty="0" smtClean="0"/>
              <a:t> </a:t>
            </a:r>
            <a:r>
              <a:rPr lang="en-US" sz="2500" dirty="0" err="1" smtClean="0"/>
              <a:t>wewenang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Negara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organisasi</a:t>
            </a:r>
            <a:r>
              <a:rPr lang="en-US" sz="2500" dirty="0" smtClean="0"/>
              <a:t> </a:t>
            </a:r>
            <a:r>
              <a:rPr lang="en-US" sz="2500" dirty="0" err="1" smtClean="0"/>
              <a:t>kekuasaan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Bangsa</a:t>
            </a:r>
            <a:r>
              <a:rPr lang="en-US" sz="2500" dirty="0" smtClean="0"/>
              <a:t> Indonesia (</a:t>
            </a:r>
            <a:r>
              <a:rPr lang="en-US" sz="2500" dirty="0" err="1" smtClean="0"/>
              <a:t>seluruh</a:t>
            </a:r>
            <a:r>
              <a:rPr lang="en-US" sz="2500" dirty="0" smtClean="0"/>
              <a:t> </a:t>
            </a:r>
            <a:r>
              <a:rPr lang="en-US" sz="2500" dirty="0" err="1" smtClean="0"/>
              <a:t>rakyat</a:t>
            </a:r>
            <a:r>
              <a:rPr lang="en-US" sz="2500" dirty="0" smtClean="0"/>
              <a:t> Indonesia)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Badan</a:t>
            </a:r>
            <a:r>
              <a:rPr lang="en-US" sz="2500" dirty="0" smtClean="0"/>
              <a:t> </a:t>
            </a:r>
            <a:r>
              <a:rPr lang="en-US" sz="2500" dirty="0" err="1" smtClean="0"/>
              <a:t>Penguasa</a:t>
            </a:r>
            <a:r>
              <a:rPr lang="en-US" sz="2500" dirty="0" smtClean="0"/>
              <a:t>, </a:t>
            </a:r>
            <a:r>
              <a:rPr lang="en-US" sz="2500" dirty="0" err="1" smtClean="0"/>
              <a:t>untuk</a:t>
            </a:r>
            <a:r>
              <a:rPr lang="en-US" sz="2500" dirty="0" smtClean="0"/>
              <a:t> (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tingkatan</a:t>
            </a:r>
            <a:r>
              <a:rPr lang="en-US" sz="2500" dirty="0" smtClean="0"/>
              <a:t> </a:t>
            </a:r>
            <a:r>
              <a:rPr lang="en-US" sz="2500" dirty="0" err="1" smtClean="0"/>
              <a:t>tertinggi</a:t>
            </a:r>
            <a:r>
              <a:rPr lang="en-US" sz="2500" dirty="0" smtClean="0"/>
              <a:t>):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Mengatur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menyelenggarakan</a:t>
            </a:r>
            <a:r>
              <a:rPr lang="en-US" sz="2500" dirty="0" smtClean="0"/>
              <a:t> </a:t>
            </a:r>
            <a:r>
              <a:rPr lang="en-US" sz="2500" dirty="0" err="1" smtClean="0"/>
              <a:t>peruntukkan</a:t>
            </a:r>
            <a:r>
              <a:rPr lang="en-US" sz="2500" dirty="0" smtClean="0"/>
              <a:t>, </a:t>
            </a:r>
            <a:r>
              <a:rPr lang="en-US" sz="2500" dirty="0" err="1" smtClean="0"/>
              <a:t>penggunaan</a:t>
            </a:r>
            <a:r>
              <a:rPr lang="en-US" sz="2500" dirty="0" smtClean="0"/>
              <a:t>, </a:t>
            </a:r>
            <a:r>
              <a:rPr lang="en-US" sz="2500" dirty="0" err="1" smtClean="0"/>
              <a:t>persediaan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pemeliharaannya</a:t>
            </a:r>
            <a:endParaRPr lang="en-US" sz="2500" dirty="0" smtClean="0"/>
          </a:p>
          <a:p>
            <a:pPr marL="514350" indent="-514350">
              <a:buAutoNum type="arabicPeriod"/>
            </a:pP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mengatur</a:t>
            </a:r>
            <a:r>
              <a:rPr lang="en-US" sz="2500" dirty="0" smtClean="0"/>
              <a:t> </a:t>
            </a:r>
            <a:r>
              <a:rPr lang="en-US" sz="2500" dirty="0" err="1" smtClean="0"/>
              <a:t>hak-hak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dipunyai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r>
              <a:rPr lang="en-US" sz="2500" dirty="0" smtClean="0"/>
              <a:t> (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) </a:t>
            </a:r>
            <a:r>
              <a:rPr lang="en-US" sz="2500" dirty="0" err="1" smtClean="0"/>
              <a:t>bumi</a:t>
            </a:r>
            <a:r>
              <a:rPr lang="en-US" sz="2500" dirty="0" smtClean="0"/>
              <a:t>, air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</a:t>
            </a:r>
            <a:r>
              <a:rPr lang="en-US" sz="2500" dirty="0" err="1" smtClean="0"/>
              <a:t>angkasa</a:t>
            </a:r>
            <a:endParaRPr lang="en-US" sz="2500" dirty="0" smtClean="0"/>
          </a:p>
          <a:p>
            <a:pPr marL="514350" indent="-514350">
              <a:buAutoNum type="arabicPeriod"/>
            </a:pP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mengatur</a:t>
            </a:r>
            <a:r>
              <a:rPr lang="en-US" sz="2500" dirty="0" smtClean="0"/>
              <a:t> </a:t>
            </a:r>
            <a:r>
              <a:rPr lang="en-US" sz="2500" dirty="0" err="1" smtClean="0"/>
              <a:t>hubungan-hubungan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hukum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orang-orang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perbuatan-perbuatan</a:t>
            </a:r>
            <a:r>
              <a:rPr lang="en-US" sz="2500" dirty="0" smtClean="0"/>
              <a:t> </a:t>
            </a:r>
            <a:r>
              <a:rPr lang="en-US" sz="2500" dirty="0" err="1" smtClean="0"/>
              <a:t>hukum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 smtClean="0"/>
              <a:t>bumi</a:t>
            </a:r>
            <a:r>
              <a:rPr lang="en-US" sz="2500" dirty="0" smtClean="0"/>
              <a:t>, air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 </a:t>
            </a:r>
            <a:r>
              <a:rPr lang="en-US" sz="2500" dirty="0" err="1" smtClean="0"/>
              <a:t>angkasa</a:t>
            </a:r>
            <a:endParaRPr lang="en-US" sz="2500" dirty="0" smtClean="0"/>
          </a:p>
          <a:p>
            <a:pPr marL="514350" indent="-514350">
              <a:buNone/>
            </a:pPr>
            <a:r>
              <a:rPr lang="en-US" sz="2500" dirty="0" smtClean="0"/>
              <a:t>(</a:t>
            </a:r>
            <a:r>
              <a:rPr lang="en-US" sz="2500" dirty="0" err="1" smtClean="0"/>
              <a:t>Pasal</a:t>
            </a:r>
            <a:r>
              <a:rPr lang="en-US" sz="2500" dirty="0" smtClean="0"/>
              <a:t> 2 UUPA)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3663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HAK MENGUASAI NEGARA</a:t>
            </a:r>
            <a:br>
              <a:rPr lang="en-US" sz="44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76800"/>
          </a:xfrm>
        </p:spPr>
        <p:txBody>
          <a:bodyPr/>
          <a:lstStyle/>
          <a:p>
            <a:pPr marL="365125" indent="-365125">
              <a:buNone/>
            </a:pPr>
            <a:r>
              <a:rPr lang="en-US" sz="3300" dirty="0" err="1" smtClean="0"/>
              <a:t>Hubungan</a:t>
            </a:r>
            <a:r>
              <a:rPr lang="en-US" sz="3300" dirty="0" smtClean="0"/>
              <a:t> </a:t>
            </a:r>
            <a:r>
              <a:rPr lang="en-US" sz="3300" dirty="0" err="1" smtClean="0"/>
              <a:t>hukum</a:t>
            </a:r>
            <a:r>
              <a:rPr lang="en-US" sz="3300" dirty="0" smtClean="0"/>
              <a:t> </a:t>
            </a:r>
            <a:r>
              <a:rPr lang="en-US" sz="3300" dirty="0" err="1" smtClean="0"/>
              <a:t>tersebut</a:t>
            </a:r>
            <a:r>
              <a:rPr lang="en-US" sz="3300" dirty="0" smtClean="0"/>
              <a:t> </a:t>
            </a:r>
            <a:r>
              <a:rPr lang="en-US" sz="3300" dirty="0" err="1" smtClean="0"/>
              <a:t>disebut</a:t>
            </a:r>
            <a:r>
              <a:rPr lang="en-US" sz="3300" dirty="0" smtClean="0"/>
              <a:t>:</a:t>
            </a:r>
          </a:p>
          <a:p>
            <a:pPr marL="0" indent="0">
              <a:buNone/>
            </a:pP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Menguasai</a:t>
            </a:r>
            <a:r>
              <a:rPr lang="en-US" sz="3300" dirty="0" smtClean="0"/>
              <a:t> Negara,                                    yang </a:t>
            </a:r>
            <a:r>
              <a:rPr lang="en-US" sz="3300" dirty="0" err="1" smtClean="0"/>
              <a:t>hanya</a:t>
            </a:r>
            <a:r>
              <a:rPr lang="en-US" sz="3300" dirty="0" smtClean="0"/>
              <a:t> </a:t>
            </a:r>
            <a:r>
              <a:rPr lang="en-US" sz="3300" dirty="0" err="1" smtClean="0"/>
              <a:t>bersifat</a:t>
            </a:r>
            <a:r>
              <a:rPr lang="en-US" sz="3300" dirty="0" smtClean="0"/>
              <a:t> </a:t>
            </a:r>
            <a:r>
              <a:rPr lang="en-US" sz="3300" dirty="0" err="1" smtClean="0"/>
              <a:t>publik</a:t>
            </a:r>
            <a:r>
              <a:rPr lang="en-US" sz="3300" dirty="0" smtClean="0"/>
              <a:t> </a:t>
            </a:r>
            <a:r>
              <a:rPr lang="en-US" sz="3300" dirty="0" err="1" smtClean="0"/>
              <a:t>semata-mata</a:t>
            </a:r>
            <a:r>
              <a:rPr lang="en-US" sz="3300" dirty="0" smtClean="0"/>
              <a:t>,     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meliputi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mempengaruhi</a:t>
            </a:r>
            <a:r>
              <a:rPr lang="en-US" sz="3300" dirty="0" smtClean="0"/>
              <a:t> yang </a:t>
            </a:r>
            <a:r>
              <a:rPr lang="en-US" sz="3300" dirty="0" err="1" smtClean="0"/>
              <a:t>beraspek</a:t>
            </a:r>
            <a:r>
              <a:rPr lang="en-US" sz="3300" dirty="0" smtClean="0"/>
              <a:t> </a:t>
            </a:r>
            <a:r>
              <a:rPr lang="en-US" sz="3300" dirty="0" err="1" smtClean="0"/>
              <a:t>keperdataan</a:t>
            </a:r>
            <a:r>
              <a:rPr lang="en-US" sz="3300" dirty="0" smtClean="0"/>
              <a:t>, </a:t>
            </a:r>
            <a:r>
              <a:rPr lang="en-US" sz="3300" dirty="0" err="1" smtClean="0"/>
              <a:t>yaitu</a:t>
            </a:r>
            <a:r>
              <a:rPr lang="en-US" sz="3300" dirty="0" smtClean="0"/>
              <a:t> </a:t>
            </a: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kepunyaan</a:t>
            </a:r>
            <a:r>
              <a:rPr lang="en-US" sz="3300" dirty="0" smtClean="0"/>
              <a:t>, </a:t>
            </a:r>
            <a:r>
              <a:rPr lang="en-US" sz="3300" dirty="0" smtClean="0"/>
              <a:t>yang </a:t>
            </a:r>
            <a:r>
              <a:rPr lang="en-US" sz="3300" dirty="0" err="1" smtClean="0"/>
              <a:t>tetap</a:t>
            </a:r>
            <a:r>
              <a:rPr lang="en-US" sz="3300" dirty="0" smtClean="0"/>
              <a:t> </a:t>
            </a:r>
            <a:r>
              <a:rPr lang="en-US" sz="3300" dirty="0" err="1" smtClean="0"/>
              <a:t>berada</a:t>
            </a:r>
            <a:r>
              <a:rPr lang="en-US" sz="3300" dirty="0" smtClean="0"/>
              <a:t> </a:t>
            </a:r>
            <a:r>
              <a:rPr lang="en-US" sz="3300" dirty="0" err="1" smtClean="0"/>
              <a:t>pada</a:t>
            </a:r>
            <a:r>
              <a:rPr lang="en-US" sz="3300" dirty="0" smtClean="0"/>
              <a:t> </a:t>
            </a:r>
            <a:r>
              <a:rPr lang="en-US" sz="3300" dirty="0" err="1" smtClean="0"/>
              <a:t>Bangsa</a:t>
            </a:r>
            <a:r>
              <a:rPr lang="en-US" sz="3300" dirty="0" smtClean="0"/>
              <a:t> Indonesia.</a:t>
            </a:r>
          </a:p>
          <a:p>
            <a:pPr marL="457200" indent="-45720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3300" dirty="0" err="1" smtClean="0"/>
              <a:t>Itulah</a:t>
            </a:r>
            <a:r>
              <a:rPr lang="en-US" sz="3300" dirty="0" smtClean="0"/>
              <a:t> yang </a:t>
            </a:r>
            <a:r>
              <a:rPr lang="en-US" sz="3300" dirty="0" err="1" smtClean="0"/>
              <a:t>merupakan</a:t>
            </a:r>
            <a:r>
              <a:rPr lang="en-US" sz="3300" dirty="0" smtClean="0"/>
              <a:t> </a:t>
            </a:r>
            <a:r>
              <a:rPr lang="en-US" sz="3300" dirty="0" err="1" smtClean="0"/>
              <a:t>kewenangan</a:t>
            </a:r>
            <a:r>
              <a:rPr lang="en-US" sz="3300" dirty="0" smtClean="0"/>
              <a:t> </a:t>
            </a:r>
            <a:r>
              <a:rPr lang="en-US" sz="3300" dirty="0" err="1" smtClean="0"/>
              <a:t>mengatur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Negara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143000"/>
          </a:xfrm>
        </p:spPr>
        <p:txBody>
          <a:bodyPr/>
          <a:lstStyle/>
          <a:p>
            <a:r>
              <a:rPr lang="en-US" b="1" i="1" dirty="0" smtClean="0"/>
              <a:t>TANAH NEGARA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1910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sz="3300" dirty="0" err="1" smtClean="0"/>
              <a:t>Pengertian</a:t>
            </a:r>
            <a:r>
              <a:rPr lang="en-US" sz="3300" dirty="0" smtClean="0"/>
              <a:t> Tanah Negara </a:t>
            </a:r>
            <a:r>
              <a:rPr lang="en-US" sz="3300" dirty="0" err="1" smtClean="0"/>
              <a:t>sekarang</a:t>
            </a:r>
            <a:r>
              <a:rPr lang="en-US" sz="3300" dirty="0" smtClean="0"/>
              <a:t> </a:t>
            </a:r>
            <a:r>
              <a:rPr lang="en-US" sz="3300" dirty="0" err="1" smtClean="0"/>
              <a:t>ini</a:t>
            </a:r>
            <a:r>
              <a:rPr lang="en-US" sz="3300" dirty="0" smtClean="0"/>
              <a:t> </a:t>
            </a:r>
            <a:r>
              <a:rPr lang="en-US" sz="3300" dirty="0" err="1" smtClean="0"/>
              <a:t>adalah</a:t>
            </a:r>
            <a:r>
              <a:rPr lang="en-US" sz="3300" dirty="0" smtClean="0"/>
              <a:t>:</a:t>
            </a:r>
          </a:p>
          <a:p>
            <a:pPr marL="0" indent="0">
              <a:buNone/>
            </a:pPr>
            <a:r>
              <a:rPr lang="en-US" sz="3300" dirty="0" smtClean="0"/>
              <a:t>Tanah yang </a:t>
            </a:r>
            <a:r>
              <a:rPr lang="en-US" sz="3300" dirty="0" err="1" smtClean="0"/>
              <a:t>langsung</a:t>
            </a:r>
            <a:r>
              <a:rPr lang="en-US" sz="3300" dirty="0" smtClean="0"/>
              <a:t> </a:t>
            </a:r>
            <a:r>
              <a:rPr lang="en-US" sz="3300" dirty="0" err="1" smtClean="0"/>
              <a:t>dikuasai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Negara, </a:t>
            </a:r>
            <a:r>
              <a:rPr lang="en-US" sz="3300" dirty="0" err="1" smtClean="0"/>
              <a:t>yaitu</a:t>
            </a:r>
            <a:r>
              <a:rPr lang="en-US" sz="3300" dirty="0" smtClean="0"/>
              <a:t> </a:t>
            </a:r>
            <a:r>
              <a:rPr lang="en-US" sz="3300" dirty="0" err="1" smtClean="0"/>
              <a:t>tanah-tanah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diatasnya</a:t>
            </a:r>
            <a:r>
              <a:rPr lang="en-US" sz="3300" dirty="0" smtClean="0"/>
              <a:t>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dikuasai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suatu</a:t>
            </a:r>
            <a:r>
              <a:rPr lang="en-US" sz="3300" dirty="0" smtClean="0"/>
              <a:t> </a:t>
            </a: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tanah</a:t>
            </a:r>
            <a:r>
              <a:rPr lang="en-US" sz="3300" dirty="0" smtClean="0"/>
              <a:t>                          (Tanah Negara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arti</a:t>
            </a:r>
            <a:r>
              <a:rPr lang="en-US" sz="3300" dirty="0" smtClean="0"/>
              <a:t> </a:t>
            </a:r>
            <a:r>
              <a:rPr lang="en-US" sz="3300" dirty="0" err="1" smtClean="0"/>
              <a:t>sempit</a:t>
            </a:r>
            <a:r>
              <a:rPr lang="en-US" sz="33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/>
          <a:lstStyle/>
          <a:p>
            <a:r>
              <a:rPr lang="en-US" dirty="0" smtClean="0"/>
              <a:t>TANAH NEGARA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Tanah Negara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dipindahtangankan</a:t>
            </a:r>
            <a:r>
              <a:rPr lang="en-US" sz="3100" dirty="0" smtClean="0"/>
              <a:t>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sz="3100" dirty="0" smtClean="0"/>
              <a:t>Tanah Negara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yang </a:t>
            </a:r>
            <a:r>
              <a:rPr lang="en-US" sz="3100" dirty="0" err="1" smtClean="0"/>
              <a:t>langsung</a:t>
            </a:r>
            <a:r>
              <a:rPr lang="en-US" sz="3100" dirty="0" smtClean="0"/>
              <a:t> </a:t>
            </a:r>
            <a:r>
              <a:rPr lang="en-US" sz="3100" dirty="0" err="1" smtClean="0"/>
              <a:t>dikuasai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 Negara.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100" dirty="0" err="1" smtClean="0"/>
              <a:t>Penguasaan</a:t>
            </a:r>
            <a:r>
              <a:rPr lang="en-US" sz="3100" dirty="0" smtClean="0"/>
              <a:t> </a:t>
            </a:r>
            <a:r>
              <a:rPr lang="en-US" sz="3100" dirty="0" err="1" smtClean="0"/>
              <a:t>itu</a:t>
            </a:r>
            <a:r>
              <a:rPr lang="en-US" sz="3100" dirty="0" smtClean="0"/>
              <a:t> </a:t>
            </a:r>
            <a:r>
              <a:rPr lang="en-US" sz="3100" dirty="0" err="1" smtClean="0"/>
              <a:t>bersifat</a:t>
            </a:r>
            <a:r>
              <a:rPr lang="en-US" sz="3100" dirty="0" smtClean="0"/>
              <a:t> </a:t>
            </a:r>
            <a:r>
              <a:rPr lang="en-US" sz="3100" dirty="0" err="1" smtClean="0"/>
              <a:t>publik</a:t>
            </a:r>
            <a:r>
              <a:rPr lang="en-US" sz="3100" dirty="0" smtClean="0"/>
              <a:t>, yang </a:t>
            </a:r>
            <a:r>
              <a:rPr lang="en-US" sz="3100" dirty="0" err="1" smtClean="0"/>
              <a:t>memberikan</a:t>
            </a:r>
            <a:r>
              <a:rPr lang="en-US" sz="3100" dirty="0" smtClean="0"/>
              <a:t> </a:t>
            </a:r>
            <a:r>
              <a:rPr lang="en-US" sz="3100" dirty="0" err="1" smtClean="0"/>
              <a:t>kewenangan</a:t>
            </a:r>
            <a:r>
              <a:rPr lang="en-US" sz="3100" dirty="0" smtClean="0"/>
              <a:t> </a:t>
            </a:r>
            <a:r>
              <a:rPr lang="en-US" sz="3100" dirty="0" err="1" smtClean="0"/>
              <a:t>kepada</a:t>
            </a:r>
            <a:r>
              <a:rPr lang="en-US" sz="3100" dirty="0" smtClean="0"/>
              <a:t> Negara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mengelola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tsb</a:t>
            </a:r>
            <a:r>
              <a:rPr lang="en-US" sz="31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100" dirty="0" err="1" smtClean="0"/>
              <a:t>Pemberian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tsb</a:t>
            </a:r>
            <a:r>
              <a:rPr lang="en-US" sz="3100" dirty="0" smtClean="0"/>
              <a:t> </a:t>
            </a:r>
            <a:r>
              <a:rPr lang="en-US" sz="3100" dirty="0" err="1" smtClean="0"/>
              <a:t>kepada</a:t>
            </a:r>
            <a:r>
              <a:rPr lang="en-US" sz="3100" dirty="0" smtClean="0"/>
              <a:t> </a:t>
            </a:r>
            <a:r>
              <a:rPr lang="en-US" sz="3100" dirty="0" err="1" smtClean="0"/>
              <a:t>seseorang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pihak</a:t>
            </a:r>
            <a:r>
              <a:rPr lang="en-US" sz="3100" dirty="0" smtClean="0"/>
              <a:t> lain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dilakukan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rangka</a:t>
            </a:r>
            <a:r>
              <a:rPr lang="en-US" sz="3100" dirty="0" smtClean="0"/>
              <a:t> </a:t>
            </a:r>
            <a:r>
              <a:rPr lang="en-US" sz="3100" dirty="0" err="1" smtClean="0"/>
              <a:t>menjalankan</a:t>
            </a:r>
            <a:r>
              <a:rPr lang="en-US" sz="3100" dirty="0" smtClean="0"/>
              <a:t> </a:t>
            </a:r>
            <a:r>
              <a:rPr lang="en-US" sz="3100" dirty="0" err="1" smtClean="0"/>
              <a:t>kewenangan</a:t>
            </a:r>
            <a:r>
              <a:rPr lang="en-US" sz="3100" dirty="0" smtClean="0"/>
              <a:t> Negara yang </a:t>
            </a:r>
            <a:r>
              <a:rPr lang="en-US" sz="3100" dirty="0" err="1" smtClean="0"/>
              <a:t>bersifat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</a:t>
            </a:r>
            <a:r>
              <a:rPr lang="en-US" sz="3100" dirty="0" err="1" smtClean="0"/>
              <a:t>publik</a:t>
            </a:r>
            <a:r>
              <a:rPr lang="en-US" sz="31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100" dirty="0" err="1" smtClean="0"/>
              <a:t>Sedangkan</a:t>
            </a:r>
            <a:r>
              <a:rPr lang="en-US" sz="3100" dirty="0" smtClean="0"/>
              <a:t> </a:t>
            </a:r>
            <a:r>
              <a:rPr lang="en-US" sz="3100" dirty="0" err="1" smtClean="0"/>
              <a:t>Jual-Beli</a:t>
            </a:r>
            <a:r>
              <a:rPr lang="en-US" sz="3100" dirty="0" smtClean="0"/>
              <a:t> </a:t>
            </a:r>
            <a:r>
              <a:rPr lang="en-US" sz="3100" dirty="0" err="1" smtClean="0"/>
              <a:t>merupakan</a:t>
            </a:r>
            <a:r>
              <a:rPr lang="en-US" sz="3100" dirty="0" smtClean="0"/>
              <a:t> </a:t>
            </a:r>
            <a:r>
              <a:rPr lang="en-US" sz="3100" dirty="0" err="1" smtClean="0"/>
              <a:t>perbuatan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</a:t>
            </a:r>
            <a:r>
              <a:rPr lang="en-US" sz="3100" dirty="0" err="1" smtClean="0"/>
              <a:t>perdata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karenanya</a:t>
            </a:r>
            <a:r>
              <a:rPr lang="en-US" sz="3100" dirty="0" smtClean="0"/>
              <a:t>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dilakukan</a:t>
            </a:r>
            <a:r>
              <a:rPr lang="en-US" sz="3100" dirty="0" smtClean="0"/>
              <a:t> </a:t>
            </a:r>
            <a:r>
              <a:rPr lang="en-US" sz="3100" dirty="0" err="1" smtClean="0"/>
              <a:t>terhadap</a:t>
            </a:r>
            <a:r>
              <a:rPr lang="en-US" sz="3100" dirty="0" smtClean="0"/>
              <a:t> Tanah Negara, </a:t>
            </a:r>
            <a:r>
              <a:rPr lang="en-US" sz="3100" dirty="0" err="1" smtClean="0"/>
              <a:t>baik</a:t>
            </a:r>
            <a:r>
              <a:rPr lang="en-US" sz="3100" dirty="0" smtClean="0"/>
              <a:t> </a:t>
            </a:r>
            <a:r>
              <a:rPr lang="en-US" sz="3100" dirty="0" err="1" smtClean="0"/>
              <a:t>dilakukan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Negara (</a:t>
            </a:r>
            <a:r>
              <a:rPr lang="en-US" sz="3100" dirty="0" err="1" smtClean="0"/>
              <a:t>karena</a:t>
            </a:r>
            <a:r>
              <a:rPr lang="en-US" sz="3100" dirty="0" smtClean="0"/>
              <a:t> Negara </a:t>
            </a:r>
            <a:r>
              <a:rPr lang="en-US" sz="3100" dirty="0" err="1" smtClean="0"/>
              <a:t>bukan</a:t>
            </a:r>
            <a:r>
              <a:rPr lang="en-US" sz="3100" dirty="0" smtClean="0"/>
              <a:t> </a:t>
            </a:r>
            <a:r>
              <a:rPr lang="en-US" sz="3100" dirty="0" err="1" smtClean="0"/>
              <a:t>merupakan</a:t>
            </a:r>
            <a:r>
              <a:rPr lang="en-US" sz="3100" dirty="0" smtClean="0"/>
              <a:t> </a:t>
            </a:r>
            <a:r>
              <a:rPr lang="en-US" sz="3100" dirty="0" err="1" smtClean="0"/>
              <a:t>pemilik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tsb</a:t>
            </a:r>
            <a:r>
              <a:rPr lang="en-US" sz="3100" dirty="0" smtClean="0"/>
              <a:t>) </a:t>
            </a:r>
            <a:r>
              <a:rPr lang="en-US" sz="3100" dirty="0" err="1" smtClean="0"/>
              <a:t>maupun</a:t>
            </a:r>
            <a:r>
              <a:rPr lang="en-US" sz="3100" dirty="0" smtClean="0"/>
              <a:t> </a:t>
            </a:r>
            <a:r>
              <a:rPr lang="en-US" sz="3100" dirty="0" err="1" smtClean="0"/>
              <a:t>pihak</a:t>
            </a:r>
            <a:r>
              <a:rPr lang="en-US" sz="3100" dirty="0" smtClean="0"/>
              <a:t> lain yang </a:t>
            </a:r>
            <a:r>
              <a:rPr lang="en-US" sz="3100" dirty="0" err="1" smtClean="0"/>
              <a:t>mengusai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tsb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fisik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48600" cy="990600"/>
          </a:xfrm>
        </p:spPr>
        <p:txBody>
          <a:bodyPr>
            <a:noAutofit/>
          </a:bodyPr>
          <a:lstStyle/>
          <a:p>
            <a:r>
              <a:rPr lang="en-US" sz="3900" dirty="0" smtClean="0"/>
              <a:t>a</a:t>
            </a:r>
            <a:r>
              <a:rPr lang="en-US" sz="3900" dirty="0" smtClean="0"/>
              <a:t>d.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sz="3900" dirty="0" smtClean="0"/>
              <a:t>  </a:t>
            </a:r>
            <a:r>
              <a:rPr lang="en-US" sz="3900" b="1" dirty="0" smtClean="0"/>
              <a:t>HAK ULAYAT MASYARAKAT HUKUM ADAT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tanah-bersama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.</a:t>
            </a:r>
          </a:p>
          <a:p>
            <a:pPr marL="457200" indent="0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endParaRPr lang="en-US" dirty="0" smtClean="0"/>
          </a:p>
          <a:p>
            <a:pPr marL="457200" indent="0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HAK ULAYAT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200" dirty="0" smtClean="0"/>
              <a:t>MASYARAKAT HUKUM ADAT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Tetua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914400" indent="-91440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peruntukkan</a:t>
            </a:r>
            <a:r>
              <a:rPr lang="en-US" dirty="0" smtClean="0"/>
              <a:t>, </a:t>
            </a:r>
            <a:r>
              <a:rPr lang="en-US" dirty="0" err="1" smtClean="0"/>
              <a:t>penguasaan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tanag-bersama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100" dirty="0" smtClean="0"/>
              <a:t>HAK ULAYAT </a:t>
            </a:r>
            <a:br>
              <a:rPr lang="en-US" sz="4100" dirty="0" smtClean="0"/>
            </a:br>
            <a:r>
              <a:rPr lang="en-US" sz="4100" dirty="0" smtClean="0"/>
              <a:t>MASYARAKAT HUKUM ADAT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Susunan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Hierarkhi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Hak-Hak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Penguasaan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Tanah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Hukum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Adat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Ulayat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              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Kepala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Tetua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  </a:t>
            </a:r>
            <a:r>
              <a:rPr lang="en-US" b="1" dirty="0" err="1" smtClean="0"/>
              <a:t>Hak</a:t>
            </a:r>
            <a:r>
              <a:rPr lang="en-US" b="1" dirty="0" smtClean="0"/>
              <a:t>-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Tanah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individual,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9060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iakui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UUPA,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syarat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3 UUPA)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95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UUPA               </a:t>
            </a:r>
            <a:r>
              <a:rPr lang="en-US" sz="4000" dirty="0" smtClean="0"/>
              <a:t>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848600" cy="4724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</a:p>
          <a:p>
            <a:pPr marL="465138" indent="-382588">
              <a:buFont typeface="Wingdings" pitchFamily="2" charset="2"/>
              <a:buChar char="Ø"/>
            </a:pP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yang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  <a:endParaRPr lang="en-US" dirty="0"/>
          </a:p>
          <a:p>
            <a:pPr marL="465138" indent="-382588">
              <a:buFont typeface="Wingdings" pitchFamily="2" charset="2"/>
              <a:buChar char="Ø"/>
            </a:pP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80772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kalanya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/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merintangi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Kesukaran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modern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Waytuba</a:t>
            </a:r>
            <a:r>
              <a:rPr lang="en-US" dirty="0" smtClean="0"/>
              <a:t> (Sumatera Selatan)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bukan-bukan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alang-alang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772400" cy="2209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HAK-HAK PENGUASAAN </a:t>
            </a:r>
            <a:br>
              <a:rPr lang="en-US" b="1" dirty="0" smtClean="0"/>
            </a:br>
            <a:r>
              <a:rPr lang="en-US" b="1" dirty="0" smtClean="0"/>
              <a:t>ATAS TANAH </a:t>
            </a:r>
            <a:br>
              <a:rPr lang="en-US" b="1" dirty="0" smtClean="0"/>
            </a:br>
            <a:r>
              <a:rPr lang="en-US" b="1" dirty="0" smtClean="0"/>
              <a:t>DALAM HUKUM TANAH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924800" cy="6172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kalanya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Negara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“</a:t>
            </a:r>
            <a:r>
              <a:rPr lang="en-US" dirty="0" err="1" smtClean="0"/>
              <a:t>Jonggolan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modern,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r>
              <a:rPr lang="en-US" dirty="0" smtClean="0"/>
              <a:t> </a:t>
            </a:r>
            <a:r>
              <a:rPr lang="en-US" dirty="0" err="1" smtClean="0"/>
              <a:t>ingkar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)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piutangnya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mendahulu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kreditur-kreditur</a:t>
            </a:r>
            <a:r>
              <a:rPr lang="en-US" dirty="0" smtClean="0"/>
              <a:t> </a:t>
            </a:r>
            <a:r>
              <a:rPr lang="en-US" dirty="0" smtClean="0"/>
              <a:t>yang lain.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Jonggolan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Autofit/>
          </a:bodyPr>
          <a:lstStyle/>
          <a:p>
            <a:r>
              <a:rPr lang="en-US" sz="3800" dirty="0" smtClean="0"/>
              <a:t>ad.4.  </a:t>
            </a:r>
            <a:r>
              <a:rPr lang="en-US" sz="3800" b="1" dirty="0" smtClean="0"/>
              <a:t>HAK-HAK INDIVIDU</a:t>
            </a:r>
            <a:br>
              <a:rPr lang="en-US" sz="3800" b="1" dirty="0" smtClean="0"/>
            </a:br>
            <a:r>
              <a:rPr lang="en-US" sz="3700" b="1" dirty="0" smtClean="0"/>
              <a:t>(</a:t>
            </a:r>
            <a:r>
              <a:rPr lang="en-US" sz="3700" b="1" dirty="0" err="1" smtClean="0"/>
              <a:t>Hak-hak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Perorangan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Tanah)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724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</a:t>
            </a:r>
          </a:p>
          <a:p>
            <a:pPr marL="514350" indent="-233363">
              <a:buNone/>
            </a:pPr>
            <a:r>
              <a:rPr lang="en-US" dirty="0" smtClean="0"/>
              <a:t>a.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yang Primer,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	- HGB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HGU	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indent="-233363">
              <a:buNone/>
            </a:pPr>
            <a:r>
              <a:rPr lang="en-US" dirty="0" smtClean="0"/>
              <a:t>b.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yang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HGB	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endParaRPr lang="en-US" dirty="0" smtClean="0"/>
          </a:p>
          <a:p>
            <a:pPr marL="574675" indent="0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Usaha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marL="574675" indent="0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Menumpang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762000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HAK ATAS TANAH YANG PRIMER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19288" cy="5257800"/>
          </a:xfrm>
        </p:spPr>
        <p:txBody>
          <a:bodyPr>
            <a:normAutofit fontScale="85000" lnSpcReduction="100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i="1" dirty="0" smtClean="0"/>
              <a:t>PEMBERIAN HAK </a:t>
            </a:r>
            <a:r>
              <a:rPr lang="en-US" i="1" dirty="0" err="1" smtClean="0"/>
              <a:t>oleh</a:t>
            </a:r>
            <a:r>
              <a:rPr lang="en-US" i="1" dirty="0" smtClean="0"/>
              <a:t> Negara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BPN </a:t>
            </a:r>
            <a:r>
              <a:rPr lang="en-US" dirty="0" err="1" smtClean="0"/>
              <a:t>melalui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(SKPH) yang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BPN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Ka.Kanwil</a:t>
            </a:r>
            <a:r>
              <a:rPr lang="en-US" dirty="0" smtClean="0"/>
              <a:t> BPN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/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Macamnya</a:t>
            </a:r>
            <a:r>
              <a:rPr lang="en-US" dirty="0" smtClean="0"/>
              <a:t>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HGU, HGB,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HAK ATAS TANAH YANG SEKUNDER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334000"/>
          </a:xfrm>
        </p:spPr>
        <p:txBody>
          <a:bodyPr>
            <a:normAutofit fontScale="92500" lnSpcReduction="100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PEMBERIAN HAK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Pemilik</a:t>
            </a:r>
            <a:r>
              <a:rPr lang="en-US" i="1" dirty="0" smtClean="0"/>
              <a:t> Tanah </a:t>
            </a:r>
            <a:r>
              <a:rPr lang="en-US" i="1" dirty="0" err="1" smtClean="0"/>
              <a:t>berdasarkan</a:t>
            </a:r>
            <a:r>
              <a:rPr lang="en-US" i="1" dirty="0" smtClean="0"/>
              <a:t> </a:t>
            </a:r>
            <a:r>
              <a:rPr lang="en-US" i="1" dirty="0" err="1" smtClean="0"/>
              <a:t>Perjanjian</a:t>
            </a:r>
            <a:endParaRPr lang="en-US" i="1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PPAT.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(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)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PPAT.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Terjadi</a:t>
            </a:r>
            <a:r>
              <a:rPr lang="en-US" dirty="0" smtClean="0"/>
              <a:t>/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dibuatnya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192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HAK ATAS TANAH YANG SEKUNDER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00600"/>
          </a:xfrm>
        </p:spPr>
        <p:txBody>
          <a:bodyPr>
            <a:normAutofit fontScale="925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.                    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didaftarnya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Macamnya</a:t>
            </a:r>
            <a:r>
              <a:rPr lang="en-US" dirty="0" smtClean="0"/>
              <a:t> :  HGB,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Usaha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Menumpang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OBYEK PENDAFTARAN TANAH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HGU,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Negara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TERJADINYA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HAK </a:t>
            </a:r>
            <a:r>
              <a:rPr lang="en-US" b="1" dirty="0" smtClean="0"/>
              <a:t>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648200"/>
          </a:xfrm>
        </p:spPr>
        <p:txBody>
          <a:bodyPr/>
          <a:lstStyle/>
          <a:p>
            <a:pPr marL="0" indent="635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UUPA,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(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pPr marL="1139825" indent="-1139825"/>
            <a:r>
              <a:rPr lang="en-US" sz="3700" dirty="0" smtClean="0"/>
              <a:t>ad.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700" dirty="0" smtClean="0"/>
              <a:t>.  </a:t>
            </a:r>
            <a:r>
              <a:rPr lang="en-US" sz="3700" b="1" dirty="0" smtClean="0"/>
              <a:t>HAK </a:t>
            </a:r>
            <a:r>
              <a:rPr lang="en-US" sz="3700" b="1" dirty="0" smtClean="0"/>
              <a:t>ATAS TANAH KARENA </a:t>
            </a:r>
            <a:r>
              <a:rPr lang="en-US" sz="3700" b="1" dirty="0" smtClean="0"/>
              <a:t> PENETAPAN </a:t>
            </a:r>
            <a:r>
              <a:rPr lang="en-US" sz="3700" b="1" dirty="0" smtClean="0"/>
              <a:t>PEMERINTAH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0" indent="3175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Negara, yang </a:t>
            </a:r>
            <a:r>
              <a:rPr lang="en-US" dirty="0" err="1" smtClean="0"/>
              <a:t>mencakup</a:t>
            </a:r>
            <a:r>
              <a:rPr lang="en-US" dirty="0" smtClean="0"/>
              <a:t> 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Tanah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Negara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US" b="1" dirty="0" err="1" smtClean="0"/>
              <a:t>Perpanjangan</a:t>
            </a:r>
            <a:r>
              <a:rPr lang="en-US" b="1" dirty="0" smtClean="0"/>
              <a:t> </a:t>
            </a:r>
            <a:r>
              <a:rPr lang="en-US" b="1" dirty="0" err="1" smtClean="0"/>
              <a:t>Jangka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r>
              <a:rPr lang="en-US" sz="3700" dirty="0" smtClean="0"/>
              <a:t>KARENA PENETAPAN PEMERINTAH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 err="1" smtClean="0"/>
              <a:t>Pembaharuan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perpanjangan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anah </a:t>
            </a:r>
            <a:r>
              <a:rPr lang="en-US" dirty="0" smtClean="0"/>
              <a:t>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PENGERTIAN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48768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dikuasainya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,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KARENA PENETAPAN PEMERINTAH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</a:p>
          <a:p>
            <a:pPr marL="514350" lvl="0" indent="-514350">
              <a:buSzPct val="85000"/>
              <a:buFont typeface="+mj-lt"/>
              <a:buAutoNum type="arabi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Individual:</a:t>
            </a:r>
          </a:p>
          <a:p>
            <a:pPr marL="509588" indent="3175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KARENA PENETAPAN PEMERINTAH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953000"/>
          </a:xfrm>
        </p:spPr>
        <p:txBody>
          <a:bodyPr>
            <a:normAutofit lnSpcReduction="10000"/>
          </a:bodyPr>
          <a:lstStyle/>
          <a:p>
            <a:pPr marL="514350" lvl="0" indent="-514350">
              <a:buSzPct val="85000"/>
              <a:buFont typeface="+mj-lt"/>
              <a:buAutoNum type="arabicPeriod" startAt="2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 smtClean="0"/>
          </a:p>
          <a:p>
            <a:pPr marL="509588" indent="3175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  <a:p>
            <a:pPr marL="512763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PRONA,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KARENA PENETAPAN PEMERINTAH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4953000"/>
          </a:xfrm>
        </p:spPr>
        <p:txBody>
          <a:bodyPr>
            <a:normAutofit fontScale="85000" lnSpcReduction="20000"/>
          </a:bodyPr>
          <a:lstStyle/>
          <a:p>
            <a:pPr marL="465138" lvl="0" indent="-465138">
              <a:buSzPct val="85000"/>
              <a:buFont typeface="+mj-lt"/>
              <a:buAutoNum type="arabicPeriod" startAt="3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  <a:p>
            <a:pPr marL="465138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WNI.</a:t>
            </a:r>
          </a:p>
          <a:p>
            <a:pPr marL="793750" lvl="1" indent="-328613">
              <a:buFont typeface="+mj-lt"/>
              <a:buAutoNum type="alphaL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RSS/RS,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200m2,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.</a:t>
            </a:r>
          </a:p>
          <a:p>
            <a:pPr marL="793750" lvl="1" indent="-328613">
              <a:buFont typeface="+mj-lt"/>
              <a:buAutoNum type="alphaL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PNS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marL="793750" lvl="1" indent="-328613">
              <a:buFont typeface="+mj-lt"/>
              <a:buAutoNum type="alphaL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HGB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luasnya</a:t>
            </a:r>
            <a:r>
              <a:rPr lang="en-US" dirty="0" smtClean="0"/>
              <a:t> 600m2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KARENA PENETAPAN PEMERINTAH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sz="3500" b="1" dirty="0" err="1" smtClean="0"/>
              <a:t>Pengaturan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Penetapan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atas</a:t>
            </a:r>
            <a:r>
              <a:rPr lang="en-US" sz="3500" b="1" dirty="0" smtClean="0"/>
              <a:t> Tanah</a:t>
            </a:r>
            <a:endParaRPr lang="en-US" sz="3500" dirty="0" smtClean="0"/>
          </a:p>
          <a:p>
            <a:pPr marL="0" indent="3175">
              <a:buNone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(SKPH),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:</a:t>
            </a:r>
          </a:p>
          <a:p>
            <a:pPr lvl="0"/>
            <a:r>
              <a:rPr lang="en-US" sz="3000" dirty="0" smtClean="0"/>
              <a:t>PMA/KBPN No. 3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1999 </a:t>
            </a:r>
            <a:r>
              <a:rPr lang="en-US" sz="3000" dirty="0" err="1" smtClean="0"/>
              <a:t>jo</a:t>
            </a:r>
            <a:r>
              <a:rPr lang="en-US" sz="3000" dirty="0" smtClean="0"/>
              <a:t> </a:t>
            </a:r>
            <a:r>
              <a:rPr lang="en-US" sz="3000" dirty="0" err="1" smtClean="0"/>
              <a:t>Peraturan</a:t>
            </a:r>
            <a:r>
              <a:rPr lang="en-US" sz="3000" dirty="0" smtClean="0"/>
              <a:t> KBPN No. 1 </a:t>
            </a:r>
            <a:r>
              <a:rPr lang="en-US" sz="3000" dirty="0" err="1" smtClean="0"/>
              <a:t>Tahun</a:t>
            </a:r>
            <a:r>
              <a:rPr lang="en-US" sz="3000" dirty="0" smtClean="0"/>
              <a:t> 2011</a:t>
            </a:r>
          </a:p>
          <a:p>
            <a:pPr lvl="0"/>
            <a:r>
              <a:rPr lang="en-US" sz="3000" dirty="0" smtClean="0"/>
              <a:t>PMA/KBPN No. 9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1999</a:t>
            </a:r>
          </a:p>
          <a:p>
            <a:pPr lvl="0"/>
            <a:r>
              <a:rPr lang="en-US" sz="3000" dirty="0" err="1" smtClean="0"/>
              <a:t>Keputusan</a:t>
            </a:r>
            <a:r>
              <a:rPr lang="en-US" sz="3000" dirty="0" smtClean="0"/>
              <a:t> MNA/KBPN No. 6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1998</a:t>
            </a:r>
          </a:p>
          <a:p>
            <a:pPr lvl="0"/>
            <a:r>
              <a:rPr lang="en-US" sz="3000" dirty="0" err="1" smtClean="0"/>
              <a:t>Keputusan</a:t>
            </a:r>
            <a:r>
              <a:rPr lang="en-US" sz="3000" dirty="0" smtClean="0"/>
              <a:t> MNA/KBPN No. 2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1998</a:t>
            </a:r>
          </a:p>
          <a:p>
            <a:r>
              <a:rPr lang="en-US" sz="3000" dirty="0" err="1" smtClean="0"/>
              <a:t>Keputusan</a:t>
            </a:r>
            <a:r>
              <a:rPr lang="en-US" sz="3000" dirty="0" smtClean="0"/>
              <a:t> MNA/KBPN No. 16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1997</a:t>
            </a:r>
            <a:endParaRPr lang="en-US" sz="3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228600"/>
            <a:ext cx="7866888" cy="1905000"/>
          </a:xfrm>
        </p:spPr>
        <p:txBody>
          <a:bodyPr>
            <a:noAutofit/>
          </a:bodyPr>
          <a:lstStyle/>
          <a:p>
            <a:r>
              <a:rPr lang="en-US" sz="3700" dirty="0" err="1" smtClean="0"/>
              <a:t>ad.</a:t>
            </a:r>
            <a:r>
              <a:rPr lang="en-US" sz="3700" dirty="0" smtClean="0"/>
              <a:t> 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700" dirty="0" smtClean="0"/>
              <a:t>. </a:t>
            </a:r>
            <a:r>
              <a:rPr lang="en-US" sz="3700" b="1" dirty="0" smtClean="0"/>
              <a:t>HAK </a:t>
            </a:r>
            <a:r>
              <a:rPr lang="en-US" sz="3700" b="1" dirty="0" smtClean="0"/>
              <a:t>ATAS TANAH 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 </a:t>
            </a:r>
            <a:r>
              <a:rPr lang="en-US" sz="3700" b="1" dirty="0" smtClean="0"/>
              <a:t>       KARENA KONVERSI </a:t>
            </a:r>
            <a:br>
              <a:rPr lang="en-US" sz="3700" b="1" dirty="0" smtClean="0"/>
            </a:br>
            <a:r>
              <a:rPr lang="en-US" sz="3700" b="1" dirty="0" smtClean="0"/>
              <a:t>	(</a:t>
            </a:r>
            <a:r>
              <a:rPr lang="en-US" sz="3700" b="1" dirty="0" err="1" smtClean="0"/>
              <a:t>Ketentuan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Undang-Undang</a:t>
            </a:r>
            <a:r>
              <a:rPr lang="en-US" sz="3700" b="1" dirty="0" smtClean="0"/>
              <a:t>)</a:t>
            </a:r>
            <a:r>
              <a:rPr lang="en-US" sz="3700" b="1" dirty="0" smtClean="0"/>
              <a:t>   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848600" cy="4191000"/>
          </a:xfrm>
        </p:spPr>
        <p:txBody>
          <a:bodyPr>
            <a:normAutofit fontScale="85000" lnSpcReduction="10000"/>
          </a:bodyPr>
          <a:lstStyle/>
          <a:p>
            <a:pPr marL="0" indent="3175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Undang-undanglah</a:t>
            </a:r>
            <a:r>
              <a:rPr lang="en-US" dirty="0" smtClean="0"/>
              <a:t>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i="1" dirty="0" smtClean="0"/>
              <a:t>(ex </a:t>
            </a:r>
            <a:r>
              <a:rPr lang="en-US" i="1" dirty="0" err="1" smtClean="0"/>
              <a:t>lege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</a:p>
          <a:p>
            <a:pPr marL="0" indent="3175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: </a:t>
            </a:r>
          </a:p>
          <a:p>
            <a:pPr marL="457200" indent="3175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365125" indent="-365125">
              <a:buNone/>
            </a:pP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0" indent="3175">
              <a:buNone/>
            </a:pP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lama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0668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KARENA KONVERSI  </a:t>
            </a:r>
            <a:r>
              <a:rPr lang="en-US" sz="3700" dirty="0" smtClean="0"/>
              <a:t>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43088" cy="4648200"/>
          </a:xfrm>
        </p:spPr>
        <p:txBody>
          <a:bodyPr>
            <a:normAutofit lnSpcReduction="10000"/>
          </a:bodyPr>
          <a:lstStyle/>
          <a:p>
            <a:pPr marL="0" indent="3175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  <a:endParaRPr lang="en-US" dirty="0" smtClean="0"/>
          </a:p>
          <a:p>
            <a:pPr marL="514350" lvl="0" indent="-514350">
              <a:buSzPct val="85000"/>
              <a:buFont typeface="+mj-lt"/>
              <a:buAutoNum type="arabicPeriod"/>
            </a:pPr>
            <a:r>
              <a:rPr lang="en-US" b="1" dirty="0" err="1" smtClean="0"/>
              <a:t>Penegasan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endParaRPr lang="en-US" dirty="0" smtClean="0"/>
          </a:p>
          <a:p>
            <a:pPr marL="514350" lvl="0" indent="-514350">
              <a:buSzPct val="85000"/>
              <a:buNone/>
            </a:pPr>
            <a:endParaRPr lang="en-US" dirty="0" smtClean="0"/>
          </a:p>
          <a:p>
            <a:pPr marL="514350" indent="-514350">
              <a:buSzPct val="85000"/>
              <a:buFont typeface="+mj-lt"/>
              <a:buAutoNum type="arabicPeriod" startAt="2"/>
            </a:pP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366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br>
              <a:rPr lang="en-US" sz="3700" dirty="0" smtClean="0"/>
            </a:br>
            <a:r>
              <a:rPr lang="en-US" sz="3700" dirty="0" smtClean="0"/>
              <a:t>KARENA KONVERSI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43088" cy="4267200"/>
          </a:xfrm>
        </p:spPr>
        <p:txBody>
          <a:bodyPr>
            <a:normAutofit lnSpcReduction="10000"/>
          </a:bodyPr>
          <a:lstStyle/>
          <a:p>
            <a:pPr marL="514350" lvl="0" indent="-514350">
              <a:buSzPct val="85000"/>
              <a:buFont typeface="+mj-lt"/>
              <a:buAutoNum type="arabicPeriod" startAt="2"/>
            </a:pPr>
            <a:r>
              <a:rPr lang="en-US" b="1" dirty="0" err="1" smtClean="0"/>
              <a:t>Pengakuan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bukti-buktinya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br>
              <a:rPr lang="en-US" sz="3700" dirty="0" smtClean="0"/>
            </a:br>
            <a:r>
              <a:rPr lang="en-US" sz="3700" dirty="0" smtClean="0"/>
              <a:t>KARENA KONVERSI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24800" cy="4648200"/>
          </a:xfrm>
        </p:spPr>
        <p:txBody>
          <a:bodyPr>
            <a:normAutofit fontScale="92500" lnSpcReduction="2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 </a:t>
            </a:r>
            <a:endParaRPr lang="en-US" dirty="0" smtClean="0"/>
          </a:p>
          <a:p>
            <a:pPr marL="365125" lvl="0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pPr marL="365125" lvl="0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br>
              <a:rPr lang="en-US" sz="3700" dirty="0" smtClean="0"/>
            </a:br>
            <a:r>
              <a:rPr lang="en-US" sz="3700" dirty="0" smtClean="0"/>
              <a:t>KARENA KONVERSI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8006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Barat (</a:t>
            </a:r>
            <a:r>
              <a:rPr lang="en-US" dirty="0" err="1" smtClean="0"/>
              <a:t>eigendom</a:t>
            </a:r>
            <a:r>
              <a:rPr lang="en-US" dirty="0" smtClean="0"/>
              <a:t>, </a:t>
            </a:r>
            <a:r>
              <a:rPr lang="en-US" dirty="0" err="1" smtClean="0"/>
              <a:t>erfpacht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opstal</a:t>
            </a:r>
            <a:r>
              <a:rPr lang="en-US" dirty="0" smtClean="0"/>
              <a:t>).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Barat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HGU, HGB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dikonversi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/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declaratoir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pPr marL="1139825" indent="-1139825"/>
            <a:r>
              <a:rPr lang="en-US" sz="3700" dirty="0" smtClean="0"/>
              <a:t>ad.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700" dirty="0" smtClean="0"/>
              <a:t>.  </a:t>
            </a:r>
            <a:r>
              <a:rPr lang="en-US" sz="3700" b="1" dirty="0" smtClean="0"/>
              <a:t>HAK ATAS TANAH </a:t>
            </a:r>
            <a:r>
              <a:rPr lang="en-US" sz="3700" b="1" dirty="0" smtClean="0"/>
              <a:t>  KARENA PERJANJIAN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/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HGB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/HGB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HIERARKI HAK-HAK PENGUASAAN 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UUPA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UUPA)</a:t>
            </a:r>
          </a:p>
          <a:p>
            <a:pPr marL="457200" indent="-45720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Negara (</a:t>
            </a:r>
            <a:r>
              <a:rPr lang="en-US" dirty="0" err="1" smtClean="0"/>
              <a:t>Pasal</a:t>
            </a:r>
            <a:r>
              <a:rPr lang="en-US" dirty="0" smtClean="0"/>
              <a:t> 2 UUPA)</a:t>
            </a:r>
          </a:p>
          <a:p>
            <a:pPr marL="457200" indent="-457200">
              <a:buNone/>
            </a:pPr>
            <a:r>
              <a:rPr lang="en-US" dirty="0" smtClean="0"/>
              <a:t>3.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 UUPA)</a:t>
            </a:r>
          </a:p>
          <a:p>
            <a:pPr marL="457200" indent="-457200">
              <a:buNone/>
            </a:pPr>
            <a:r>
              <a:rPr lang="en-US" dirty="0" smtClean="0"/>
              <a:t>4.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14350" indent="-57150">
              <a:buNone/>
            </a:pPr>
            <a:r>
              <a:rPr lang="en-US" dirty="0" smtClean="0"/>
              <a:t>a.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Tanah: </a:t>
            </a:r>
          </a:p>
          <a:p>
            <a:pPr marL="914400" indent="0">
              <a:buFontTx/>
              <a:buChar char="-"/>
            </a:pPr>
            <a:r>
              <a:rPr lang="en-US" dirty="0" smtClean="0"/>
              <a:t>  Primer</a:t>
            </a:r>
          </a:p>
          <a:p>
            <a:pPr marL="1150938" indent="-236538">
              <a:buFontTx/>
              <a:buChar char="-"/>
            </a:pPr>
            <a:r>
              <a:rPr lang="en-US" dirty="0" err="1" smtClean="0"/>
              <a:t>Sekunder</a:t>
            </a:r>
            <a:endParaRPr lang="en-US" dirty="0" smtClean="0"/>
          </a:p>
          <a:p>
            <a:pPr marL="514350" indent="-57150">
              <a:buNone/>
            </a:pPr>
            <a:r>
              <a:rPr lang="en-US" dirty="0" smtClean="0"/>
              <a:t>b.   Tanah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7150">
              <a:buNone/>
            </a:pPr>
            <a:r>
              <a:rPr lang="en-US" dirty="0" smtClean="0"/>
              <a:t>c.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KARENA PERJANJIAN  </a:t>
            </a:r>
            <a:r>
              <a:rPr lang="en-US" sz="3700" dirty="0" smtClean="0"/>
              <a:t>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0" lvl="0" indent="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Pakai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tanah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endParaRPr lang="en-US" b="1" dirty="0" smtClean="0"/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25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</a:t>
            </a:r>
            <a:r>
              <a:rPr lang="en-US" dirty="0" smtClean="0"/>
              <a:t>PPAT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endParaRPr lang="en-US" dirty="0" smtClean="0"/>
          </a:p>
          <a:p>
            <a:pPr marL="569913" lvl="1" indent="-225425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49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996)</a:t>
            </a:r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</a:p>
          <a:p>
            <a:pPr marL="569913" lvl="1" indent="-225425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44 </a:t>
            </a:r>
            <a:r>
              <a:rPr lang="en-US" dirty="0" err="1" smtClean="0"/>
              <a:t>ayat</a:t>
            </a:r>
            <a:r>
              <a:rPr lang="en-US" dirty="0" smtClean="0"/>
              <a:t> (3)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996)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r>
              <a:rPr lang="en-US" sz="3700" dirty="0" smtClean="0"/>
              <a:t>HAK ATAS TANAH </a:t>
            </a:r>
            <a:br>
              <a:rPr lang="en-US" sz="3700" dirty="0" smtClean="0"/>
            </a:br>
            <a:r>
              <a:rPr lang="en-US" sz="3700" dirty="0" smtClean="0"/>
              <a:t>KARENA PERJANJIAN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953000"/>
          </a:xfrm>
        </p:spPr>
        <p:txBody>
          <a:bodyPr>
            <a:normAutofit fontScale="92500"/>
          </a:bodyPr>
          <a:lstStyle/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b="1" dirty="0" smtClean="0"/>
              <a:t>HGB </a:t>
            </a:r>
            <a:r>
              <a:rPr lang="en-US" b="1" dirty="0" err="1" smtClean="0"/>
              <a:t>diatas</a:t>
            </a:r>
            <a:r>
              <a:rPr lang="en-US" b="1" dirty="0" smtClean="0"/>
              <a:t> </a:t>
            </a:r>
            <a:r>
              <a:rPr lang="en-US" b="1" dirty="0" err="1" smtClean="0"/>
              <a:t>tanah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endParaRPr lang="en-US" b="1" dirty="0" smtClean="0"/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HGB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HGB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HGB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</a:t>
            </a:r>
            <a:r>
              <a:rPr lang="en-US" dirty="0" smtClean="0"/>
              <a:t>PPAT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endParaRPr lang="en-US" dirty="0" smtClean="0"/>
          </a:p>
          <a:p>
            <a:pPr marL="569913" lvl="1" indent="-225425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29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996)</a:t>
            </a:r>
          </a:p>
          <a:p>
            <a:pPr marL="569913" lvl="1" indent="-225425">
              <a:buFont typeface="Wingdings" pitchFamily="2" charset="2"/>
              <a:buChar char="ü"/>
            </a:pP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</a:p>
          <a:p>
            <a:pPr marL="569913" lvl="1" indent="-225425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24 </a:t>
            </a:r>
            <a:r>
              <a:rPr lang="en-US" dirty="0" err="1" smtClean="0"/>
              <a:t>ayat</a:t>
            </a:r>
            <a:r>
              <a:rPr lang="en-US" dirty="0" smtClean="0"/>
              <a:t> (3)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HAPUSNYA HAK 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105400"/>
          </a:xfrm>
        </p:spPr>
        <p:txBody>
          <a:bodyPr>
            <a:normAutofit lnSpcReduction="10000"/>
          </a:bodyPr>
          <a:lstStyle/>
          <a:p>
            <a:pPr marL="0" indent="3175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Berakhirnya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waktunya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Pelepasan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Pencabutan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diterlantarkan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Tanahnya</a:t>
            </a:r>
            <a:r>
              <a:rPr lang="en-US" sz="3000" dirty="0" smtClean="0"/>
              <a:t> </a:t>
            </a:r>
            <a:r>
              <a:rPr lang="en-US" sz="3000" dirty="0" err="1" smtClean="0"/>
              <a:t>Musnah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 smtClean="0"/>
              <a:t>Dibatalkan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dipergunakan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lagi</a:t>
            </a:r>
            <a:r>
              <a:rPr lang="en-US" sz="3000" dirty="0" smtClean="0"/>
              <a:t> </a:t>
            </a: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tujuan</a:t>
            </a:r>
            <a:r>
              <a:rPr lang="en-US" sz="3000" dirty="0" smtClean="0"/>
              <a:t> </a:t>
            </a:r>
            <a:r>
              <a:rPr lang="en-US" sz="3000" dirty="0" err="1" smtClean="0"/>
              <a:t>pemberian</a:t>
            </a:r>
            <a:r>
              <a:rPr lang="en-US" sz="3000" dirty="0" smtClean="0"/>
              <a:t> </a:t>
            </a:r>
            <a:r>
              <a:rPr lang="en-US" sz="3000" dirty="0" err="1" smtClean="0"/>
              <a:t>haknya</a:t>
            </a:r>
            <a:endParaRPr lang="en-US" sz="3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sz="4100" dirty="0" smtClean="0"/>
              <a:t>HAPUSNYA HAK ATAS </a:t>
            </a:r>
            <a:r>
              <a:rPr lang="en-US" sz="4100" dirty="0" smtClean="0"/>
              <a:t>TANAH </a:t>
            </a:r>
            <a:r>
              <a:rPr lang="en-US" sz="3700" dirty="0" smtClean="0"/>
              <a:t>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24800" cy="42672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hapusnya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, </a:t>
            </a:r>
            <a:r>
              <a:rPr lang="en-US" dirty="0" err="1" smtClean="0"/>
              <a:t>maka</a:t>
            </a:r>
            <a:r>
              <a:rPr lang="en-US" dirty="0" smtClean="0"/>
              <a:t> status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/ HGB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, </a:t>
            </a:r>
            <a:r>
              <a:rPr lang="en-US" dirty="0" err="1" smtClean="0"/>
              <a:t>statusnya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</a:t>
            </a:r>
            <a:r>
              <a:rPr lang="en-US" sz="3900" dirty="0" err="1" smtClean="0"/>
              <a:t>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900" dirty="0" smtClean="0"/>
              <a:t>.  </a:t>
            </a:r>
            <a:r>
              <a:rPr lang="en-US" sz="3900" dirty="0" err="1" smtClean="0"/>
              <a:t>Berakhirnya</a:t>
            </a:r>
            <a:r>
              <a:rPr lang="en-US" sz="3900" dirty="0" smtClean="0"/>
              <a:t> </a:t>
            </a:r>
            <a:r>
              <a:rPr lang="en-US" sz="3900" dirty="0" err="1" smtClean="0"/>
              <a:t>Jangka</a:t>
            </a:r>
            <a:r>
              <a:rPr lang="en-US" sz="3900" dirty="0" smtClean="0"/>
              <a:t> </a:t>
            </a:r>
            <a:r>
              <a:rPr lang="en-US" sz="3900" dirty="0" err="1" smtClean="0"/>
              <a:t>Waktunya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1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err="1" smtClean="0"/>
              <a:t>Hak-hak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yang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hapus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waktunya</a:t>
            </a:r>
            <a:r>
              <a:rPr lang="en-US" sz="3000" dirty="0" smtClean="0"/>
              <a:t> </a:t>
            </a:r>
            <a:r>
              <a:rPr lang="en-US" sz="3000" dirty="0" err="1" smtClean="0"/>
              <a:t>berakhir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:</a:t>
            </a:r>
          </a:p>
          <a:p>
            <a:pPr marL="365125" lvl="1" indent="-365125">
              <a:buFont typeface="Wingdings" pitchFamily="2" charset="2"/>
              <a:buChar char="Ø"/>
            </a:pP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Guna</a:t>
            </a:r>
            <a:r>
              <a:rPr lang="en-US" sz="3000" dirty="0" smtClean="0"/>
              <a:t> Usaha</a:t>
            </a:r>
          </a:p>
          <a:p>
            <a:pPr marL="365125" lvl="1" indent="-365125">
              <a:buFont typeface="Wingdings" pitchFamily="2" charset="2"/>
              <a:buChar char="Ø"/>
            </a:pP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Guna</a:t>
            </a:r>
            <a:r>
              <a:rPr lang="en-US" sz="3000" dirty="0" smtClean="0"/>
              <a:t> </a:t>
            </a:r>
            <a:r>
              <a:rPr lang="en-US" sz="3000" dirty="0" err="1" smtClean="0"/>
              <a:t>Bangunan</a:t>
            </a:r>
            <a:endParaRPr lang="en-US" sz="3000" dirty="0" smtClean="0"/>
          </a:p>
          <a:p>
            <a:pPr marL="365125" lvl="1" indent="-365125">
              <a:buFont typeface="Wingdings" pitchFamily="2" charset="2"/>
              <a:buChar char="Ø"/>
            </a:pP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Pakai</a:t>
            </a:r>
            <a:endParaRPr lang="en-US" sz="3000" dirty="0" smtClean="0"/>
          </a:p>
          <a:p>
            <a:pPr marL="0" lvl="0" indent="0">
              <a:buNone/>
            </a:pP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diberikan</a:t>
            </a:r>
            <a:r>
              <a:rPr lang="en-US" sz="3000" dirty="0" smtClean="0"/>
              <a:t>, </a:t>
            </a:r>
            <a:r>
              <a:rPr lang="en-US" sz="3000" dirty="0" err="1" smtClean="0"/>
              <a:t>apabila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diperpanjang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ataupun</a:t>
            </a:r>
            <a:r>
              <a:rPr lang="en-US" sz="3000" dirty="0" smtClean="0"/>
              <a:t> </a:t>
            </a:r>
            <a:r>
              <a:rPr lang="en-US" sz="3000" dirty="0" err="1" smtClean="0"/>
              <a:t>diperbaharui</a:t>
            </a:r>
            <a:r>
              <a:rPr lang="en-US" sz="3000" dirty="0" smtClean="0"/>
              <a:t>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hapus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berakhirnya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. 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hapusnya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,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jatuh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dikuasai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Negara.</a:t>
            </a:r>
          </a:p>
          <a:p>
            <a:pPr marL="0" indent="0">
              <a:buNone/>
            </a:pPr>
            <a:r>
              <a:rPr lang="en-US" sz="3000" dirty="0" err="1" smtClean="0"/>
              <a:t>Pasal</a:t>
            </a:r>
            <a:r>
              <a:rPr lang="en-US" sz="3000" dirty="0" smtClean="0"/>
              <a:t> 40 – 43 </a:t>
            </a:r>
            <a:r>
              <a:rPr lang="en-US" sz="3000" dirty="0" err="1" smtClean="0"/>
              <a:t>Permen</a:t>
            </a:r>
            <a:r>
              <a:rPr lang="en-US" sz="3000" dirty="0" smtClean="0"/>
              <a:t> 9 </a:t>
            </a:r>
            <a:r>
              <a:rPr lang="en-US" sz="3000" dirty="0" err="1" smtClean="0"/>
              <a:t>Tahun</a:t>
            </a:r>
            <a:r>
              <a:rPr lang="en-US" sz="3000" dirty="0" smtClean="0"/>
              <a:t>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000" dirty="0" smtClean="0"/>
              <a:t>999.</a:t>
            </a:r>
            <a:endParaRPr lang="en-US" sz="3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79080" cy="9144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 </a:t>
            </a:r>
            <a:r>
              <a:rPr lang="en-US" sz="39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Pelepasan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9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1816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</a:p>
          <a:p>
            <a:pPr marL="0" indent="3175">
              <a:buNone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UU No. 2 </a:t>
            </a:r>
            <a:r>
              <a:rPr lang="en-US" dirty="0" err="1" smtClean="0"/>
              <a:t>Tahun</a:t>
            </a:r>
            <a:r>
              <a:rPr lang="en-US" dirty="0" smtClean="0"/>
              <a:t> 20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2 </a:t>
            </a:r>
            <a:r>
              <a:rPr lang="en-US" dirty="0" err="1" smtClean="0"/>
              <a:t>jis</a:t>
            </a:r>
            <a:r>
              <a:rPr lang="en-US" dirty="0" smtClean="0"/>
              <a:t> </a:t>
            </a:r>
            <a:r>
              <a:rPr lang="en-US" dirty="0" err="1" smtClean="0"/>
              <a:t>Perpres</a:t>
            </a:r>
            <a:r>
              <a:rPr lang="en-US" dirty="0" smtClean="0"/>
              <a:t> No. 36 </a:t>
            </a:r>
            <a:r>
              <a:rPr lang="en-US" dirty="0" err="1" smtClean="0"/>
              <a:t>Tahun</a:t>
            </a:r>
            <a:r>
              <a:rPr lang="en-US" dirty="0" smtClean="0"/>
              <a:t> 2005, </a:t>
            </a:r>
            <a:r>
              <a:rPr lang="en-US" dirty="0" smtClean="0"/>
              <a:t> </a:t>
            </a:r>
            <a:r>
              <a:rPr lang="en-US" dirty="0" err="1" smtClean="0"/>
              <a:t>Perpres</a:t>
            </a:r>
            <a:r>
              <a:rPr lang="en-US" dirty="0" smtClean="0"/>
              <a:t> </a:t>
            </a:r>
            <a:r>
              <a:rPr lang="en-US" dirty="0" smtClean="0"/>
              <a:t>No. 36 </a:t>
            </a:r>
            <a:r>
              <a:rPr lang="en-US" dirty="0" err="1" smtClean="0"/>
              <a:t>Tahun</a:t>
            </a:r>
            <a:r>
              <a:rPr lang="en-US" dirty="0" smtClean="0"/>
              <a:t> 2005, </a:t>
            </a:r>
            <a:r>
              <a:rPr lang="en-US" dirty="0" smtClean="0"/>
              <a:t> </a:t>
            </a:r>
            <a:r>
              <a:rPr lang="en-US" dirty="0" err="1" smtClean="0"/>
              <a:t>Perpres</a:t>
            </a:r>
            <a:r>
              <a:rPr lang="en-US" dirty="0" smtClean="0"/>
              <a:t> </a:t>
            </a:r>
            <a:r>
              <a:rPr lang="en-US" dirty="0" smtClean="0"/>
              <a:t>No. 65 </a:t>
            </a:r>
            <a:r>
              <a:rPr lang="en-US" dirty="0" err="1" smtClean="0"/>
              <a:t>Tahun</a:t>
            </a:r>
            <a:r>
              <a:rPr lang="en-US" dirty="0" smtClean="0"/>
              <a:t> 2006.</a:t>
            </a:r>
            <a:endParaRPr lang="en-US" sz="3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6858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900" dirty="0" smtClean="0"/>
              <a:t>.  </a:t>
            </a:r>
            <a:r>
              <a:rPr lang="en-US" sz="3900" dirty="0" err="1" smtClean="0"/>
              <a:t>Pencabutan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marL="0" indent="3175">
              <a:buNone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yang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</a:t>
            </a:r>
          </a:p>
          <a:p>
            <a:pPr marL="344488" lvl="0" indent="-344488">
              <a:buFont typeface="Wingdings" pitchFamily="2" charset="2"/>
              <a:buChar char="Ø"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 196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en-US" dirty="0" err="1" smtClean="0"/>
              <a:t>menyatakan</a:t>
            </a:r>
            <a:r>
              <a:rPr lang="en-US" dirty="0" smtClean="0"/>
              <a:t> :</a:t>
            </a:r>
          </a:p>
          <a:p>
            <a:pPr marL="344488" lvl="1" indent="-344488">
              <a:buNone/>
            </a:pPr>
            <a:r>
              <a:rPr lang="en-US" i="1" dirty="0" smtClean="0"/>
              <a:t>	</a:t>
            </a:r>
            <a:r>
              <a:rPr lang="en-US" sz="3000" i="1" dirty="0" smtClean="0"/>
              <a:t>“</a:t>
            </a:r>
            <a:r>
              <a:rPr lang="en-US" sz="3000" i="1" dirty="0" err="1" smtClean="0"/>
              <a:t>Untuk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kepentingan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umum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termasuk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kepentingan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bangsa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negara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serta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kepentingan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bersama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rakyat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sedemikian</a:t>
            </a:r>
            <a:r>
              <a:rPr lang="en-US" sz="3000" i="1" dirty="0" smtClean="0"/>
              <a:t> pula </a:t>
            </a:r>
            <a:r>
              <a:rPr lang="en-US" sz="3000" i="1" dirty="0" err="1" smtClean="0"/>
              <a:t>kepentingan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pembangunan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maka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Presiden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keadaan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memaksa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setelah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mendengar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Menteri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Agraria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Menteri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Kehakiman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Menteri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bersangkutan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dapat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mencabut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hak-hak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atas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tanah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benda-benda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ada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diatasnya</a:t>
            </a:r>
            <a:r>
              <a:rPr lang="en-US" sz="3000" i="1" dirty="0" smtClean="0"/>
              <a:t>”.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900" dirty="0" smtClean="0"/>
              <a:t>.  </a:t>
            </a:r>
            <a:r>
              <a:rPr lang="en-US" sz="3900" dirty="0" err="1" smtClean="0"/>
              <a:t>Pencabutan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r>
              <a:rPr lang="en-US" sz="3900" dirty="0" smtClean="0"/>
              <a:t> 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76800"/>
          </a:xfrm>
        </p:spPr>
        <p:txBody>
          <a:bodyPr>
            <a:normAutofit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mendesak</a:t>
            </a:r>
            <a:r>
              <a:rPr lang="en-US" dirty="0" smtClean="0"/>
              <a:t> yang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900" dirty="0" smtClean="0"/>
              <a:t>.  Tanah </a:t>
            </a:r>
            <a:r>
              <a:rPr lang="en-US" sz="3900" dirty="0" err="1" smtClean="0"/>
              <a:t>Terlantar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Penelantaran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hapusnya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.</a:t>
            </a:r>
          </a:p>
          <a:p>
            <a:pPr marL="365125" lvl="0" indent="-365125"/>
            <a:r>
              <a:rPr lang="en-US" sz="2800" dirty="0" smtClean="0"/>
              <a:t>Tanah </a:t>
            </a:r>
            <a:r>
              <a:rPr lang="en-US" sz="2800" dirty="0" err="1" smtClean="0"/>
              <a:t>Terlantar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  <a:p>
            <a:pPr marL="365125" indent="-365125">
              <a:buNone/>
            </a:pPr>
            <a:r>
              <a:rPr lang="en-US" sz="2800" dirty="0" smtClean="0"/>
              <a:t>	Tanah yang </a:t>
            </a:r>
            <a:r>
              <a:rPr lang="en-US" sz="2800" dirty="0" err="1" smtClean="0"/>
              <a:t>diterlantarkan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,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penguasaan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.</a:t>
            </a:r>
          </a:p>
          <a:p>
            <a:pPr marL="365125" indent="-365125">
              <a:buNone/>
            </a:pPr>
            <a:r>
              <a:rPr lang="en-US" sz="2800" dirty="0" smtClean="0"/>
              <a:t>	Tanah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terlantar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Negara.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900" dirty="0" smtClean="0"/>
              <a:t>.  Tanah </a:t>
            </a:r>
            <a:r>
              <a:rPr lang="en-US" sz="3900" dirty="0" err="1" smtClean="0"/>
              <a:t>Terlantar</a:t>
            </a:r>
            <a:r>
              <a:rPr lang="en-US" sz="3900" dirty="0" smtClean="0"/>
              <a:t> 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105400"/>
          </a:xfrm>
        </p:spPr>
        <p:txBody>
          <a:bodyPr>
            <a:normAutofit lnSpcReduction="10000"/>
          </a:bodyPr>
          <a:lstStyle/>
          <a:p>
            <a:pPr marL="344488" lvl="0" indent="-344488">
              <a:buFont typeface="Wingdings" pitchFamily="2" charset="2"/>
              <a:buChar char="Ø"/>
            </a:pPr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terlantar</a:t>
            </a:r>
            <a:r>
              <a:rPr lang="en-US" sz="2800" dirty="0" smtClean="0"/>
              <a:t>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PP No.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dirty="0" smtClean="0"/>
              <a:t>0.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2800" dirty="0" smtClean="0"/>
              <a:t>PP No.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dirty="0" smtClean="0"/>
              <a:t>0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HGB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,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berstatus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berstatus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/</a:t>
            </a:r>
            <a:r>
              <a:rPr lang="en-US" sz="2800" dirty="0" err="1" smtClean="0"/>
              <a:t>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.</a:t>
            </a:r>
            <a:endParaRPr 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d.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</a:t>
            </a:r>
            <a:r>
              <a:rPr lang="en-US" sz="4200" b="1" dirty="0" smtClean="0"/>
              <a:t>HAK BANGSA INDONESIA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7244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Bangsa</a:t>
            </a:r>
            <a:r>
              <a:rPr lang="en-US" sz="3500" dirty="0" smtClean="0"/>
              <a:t> Indonesia </a:t>
            </a:r>
            <a:r>
              <a:rPr lang="en-US" sz="3500" dirty="0" err="1" smtClean="0"/>
              <a:t>adalah</a:t>
            </a:r>
            <a:r>
              <a:rPr lang="en-US" sz="3500" dirty="0" smtClean="0"/>
              <a:t>:</a:t>
            </a:r>
          </a:p>
          <a:p>
            <a:pPr marL="0" indent="0">
              <a:buNone/>
            </a:pPr>
            <a:r>
              <a:rPr lang="en-US" sz="3500" dirty="0" err="1"/>
              <a:t>h</a:t>
            </a:r>
            <a:r>
              <a:rPr lang="en-US" sz="3500" dirty="0" err="1" smtClean="0"/>
              <a:t>ak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bangsa</a:t>
            </a:r>
            <a:r>
              <a:rPr lang="en-US" sz="3500" dirty="0" smtClean="0"/>
              <a:t> Indonesia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seluruh</a:t>
            </a:r>
            <a:r>
              <a:rPr lang="en-US" sz="3500" dirty="0" smtClean="0"/>
              <a:t> </a:t>
            </a:r>
            <a:r>
              <a:rPr lang="en-US" sz="3500" dirty="0" err="1" smtClean="0"/>
              <a:t>bumi</a:t>
            </a:r>
            <a:r>
              <a:rPr lang="en-US" sz="3500" dirty="0" smtClean="0"/>
              <a:t>, air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ruang</a:t>
            </a:r>
            <a:r>
              <a:rPr lang="en-US" sz="3500" dirty="0" smtClean="0"/>
              <a:t> </a:t>
            </a:r>
            <a:r>
              <a:rPr lang="en-US" sz="3500" dirty="0" err="1" smtClean="0"/>
              <a:t>angkasa</a:t>
            </a:r>
            <a:r>
              <a:rPr lang="en-US" sz="3500" dirty="0" smtClean="0"/>
              <a:t>, </a:t>
            </a:r>
            <a:r>
              <a:rPr lang="en-US" sz="3500" dirty="0" err="1" smtClean="0"/>
              <a:t>termasuk</a:t>
            </a:r>
            <a:r>
              <a:rPr lang="en-US" sz="3500" dirty="0" smtClean="0"/>
              <a:t> </a:t>
            </a:r>
            <a:r>
              <a:rPr lang="en-US" sz="3500" dirty="0" err="1" smtClean="0"/>
              <a:t>kekayaan</a:t>
            </a:r>
            <a:r>
              <a:rPr lang="en-US" sz="3500" dirty="0" smtClean="0"/>
              <a:t> </a:t>
            </a:r>
            <a:r>
              <a:rPr lang="en-US" sz="3500" dirty="0" err="1" smtClean="0"/>
              <a:t>alam</a:t>
            </a:r>
            <a:r>
              <a:rPr lang="en-US" sz="3500" dirty="0" smtClean="0"/>
              <a:t> yang </a:t>
            </a:r>
            <a:r>
              <a:rPr lang="en-US" sz="3500" dirty="0" err="1" smtClean="0"/>
              <a:t>terkandung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dalamnya</a:t>
            </a:r>
            <a:r>
              <a:rPr lang="en-US" sz="3500" dirty="0" smtClean="0"/>
              <a:t>, yang </a:t>
            </a:r>
            <a:r>
              <a:rPr lang="en-US" sz="3500" dirty="0" err="1" smtClean="0"/>
              <a:t>berada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wilayah</a:t>
            </a:r>
            <a:r>
              <a:rPr lang="en-US" sz="3500" dirty="0" smtClean="0"/>
              <a:t> </a:t>
            </a:r>
            <a:r>
              <a:rPr lang="en-US" sz="3500" dirty="0" err="1" smtClean="0"/>
              <a:t>Republik</a:t>
            </a:r>
            <a:r>
              <a:rPr lang="en-US" sz="3500" dirty="0" smtClean="0"/>
              <a:t> Indonesia</a:t>
            </a:r>
          </a:p>
          <a:p>
            <a:pPr marL="365125" indent="-365125">
              <a:buNone/>
            </a:pPr>
            <a:r>
              <a:rPr lang="en-US" sz="3500" dirty="0" smtClean="0"/>
              <a:t>(</a:t>
            </a:r>
            <a:r>
              <a:rPr lang="en-US" sz="3500" dirty="0" err="1" smtClean="0"/>
              <a:t>Pasal</a:t>
            </a:r>
            <a:r>
              <a:rPr lang="en-US" sz="3500" dirty="0" smtClean="0"/>
              <a:t> 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500" dirty="0" smtClean="0"/>
              <a:t> </a:t>
            </a:r>
            <a:r>
              <a:rPr lang="en-US" sz="3500" dirty="0" err="1" smtClean="0"/>
              <a:t>ayat</a:t>
            </a:r>
            <a:r>
              <a:rPr lang="en-US" sz="3500" dirty="0"/>
              <a:t> </a:t>
            </a:r>
            <a:r>
              <a:rPr lang="en-US" sz="3500" dirty="0" smtClean="0"/>
              <a:t>(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500" dirty="0" smtClean="0"/>
              <a:t>,2) UUPA)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8382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3900" dirty="0" smtClean="0"/>
              <a:t>.  Tanah </a:t>
            </a:r>
            <a:r>
              <a:rPr lang="en-US" sz="3900" dirty="0" err="1" smtClean="0"/>
              <a:t>Musnah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24800" cy="5334000"/>
          </a:xfrm>
        </p:spPr>
        <p:txBody>
          <a:bodyPr>
            <a:noAutofit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musnah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b="1" i="1" dirty="0" err="1" smtClean="0"/>
              <a:t>droit</a:t>
            </a:r>
            <a:r>
              <a:rPr lang="en-US" b="1" i="1" dirty="0" smtClean="0"/>
              <a:t> de suite </a:t>
            </a:r>
            <a:r>
              <a:rPr lang="en-US" dirty="0" smtClean="0"/>
              <a:t>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</a:p>
          <a:p>
            <a:pPr marL="688975" lvl="0" indent="-688975">
              <a:buNone/>
            </a:pPr>
            <a:r>
              <a:rPr lang="en-US" dirty="0" smtClean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bendanya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disanalah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kebendaannya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smtClean="0"/>
              <a:t>pula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bendanya</a:t>
            </a:r>
            <a:r>
              <a:rPr lang="en-US" dirty="0" smtClean="0"/>
              <a:t> </a:t>
            </a:r>
            <a:r>
              <a:rPr lang="en-US" dirty="0" err="1" smtClean="0"/>
              <a:t>musnah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3900" dirty="0" smtClean="0"/>
              <a:t>.  Tanah </a:t>
            </a:r>
            <a:r>
              <a:rPr lang="en-US" sz="3900" dirty="0" err="1" smtClean="0"/>
              <a:t>Musnah</a:t>
            </a:r>
            <a:r>
              <a:rPr lang="en-US" sz="3900" dirty="0" smtClean="0"/>
              <a:t>  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musnah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/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terkikis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musnahnya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terendam</a:t>
            </a:r>
            <a:r>
              <a:rPr lang="en-US" dirty="0" smtClean="0"/>
              <a:t> air,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tsunami </a:t>
            </a:r>
            <a:r>
              <a:rPr lang="en-US" dirty="0" err="1" smtClean="0"/>
              <a:t>di</a:t>
            </a:r>
            <a:r>
              <a:rPr lang="en-US" dirty="0" smtClean="0"/>
              <a:t> Aceh.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. </a:t>
            </a:r>
            <a:endParaRPr lang="en-US" sz="27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900" dirty="0" err="1" smtClean="0"/>
              <a:t>ad.</a:t>
            </a:r>
            <a:r>
              <a:rPr lang="en-US" sz="3900" dirty="0" smtClean="0"/>
              <a:t> </a:t>
            </a:r>
            <a:r>
              <a:rPr lang="en-US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3900" dirty="0" smtClean="0"/>
              <a:t>.  </a:t>
            </a:r>
            <a:r>
              <a:rPr lang="en-US" sz="3900" dirty="0" err="1" smtClean="0"/>
              <a:t>Pembatalan</a:t>
            </a:r>
            <a:r>
              <a:rPr lang="en-US" sz="3900" dirty="0" smtClean="0"/>
              <a:t> </a:t>
            </a:r>
            <a:r>
              <a:rPr lang="en-US" sz="3900" dirty="0" err="1" smtClean="0"/>
              <a:t>Hak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029200"/>
          </a:xfrm>
        </p:spPr>
        <p:txBody>
          <a:bodyPr>
            <a:normAutofit fontScale="925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sz="3100" dirty="0" err="1" smtClean="0"/>
              <a:t>Pembatalan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merupakan</a:t>
            </a:r>
            <a:r>
              <a:rPr lang="en-US" sz="3100" dirty="0" smtClean="0"/>
              <a:t> </a:t>
            </a:r>
            <a:r>
              <a:rPr lang="en-US" sz="3100" dirty="0" err="1" smtClean="0"/>
              <a:t>putusan</a:t>
            </a:r>
            <a:r>
              <a:rPr lang="en-US" sz="3100" dirty="0" smtClean="0"/>
              <a:t> </a:t>
            </a:r>
            <a:r>
              <a:rPr lang="en-US" sz="3100" dirty="0" err="1" smtClean="0"/>
              <a:t>Pemerintah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meniadakan</a:t>
            </a:r>
            <a:r>
              <a:rPr lang="en-US" sz="3100" dirty="0" smtClean="0"/>
              <a:t> </a:t>
            </a:r>
            <a:r>
              <a:rPr lang="en-US" sz="3100" dirty="0" err="1" smtClean="0"/>
              <a:t>hubungan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yang </a:t>
            </a:r>
            <a:r>
              <a:rPr lang="en-US" sz="3100" dirty="0" err="1" smtClean="0"/>
              <a:t>ada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suatu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disebabkan</a:t>
            </a:r>
            <a:r>
              <a:rPr lang="en-US" sz="3100" dirty="0" smtClean="0"/>
              <a:t> </a:t>
            </a:r>
            <a:r>
              <a:rPr lang="en-US" sz="3100" dirty="0" err="1" smtClean="0"/>
              <a:t>penerbitannya</a:t>
            </a:r>
            <a:r>
              <a:rPr lang="en-US" sz="3100" dirty="0" smtClean="0"/>
              <a:t> </a:t>
            </a:r>
            <a:r>
              <a:rPr lang="en-US" sz="3100" dirty="0" err="1" smtClean="0"/>
              <a:t>mengandung</a:t>
            </a:r>
            <a:r>
              <a:rPr lang="en-US" sz="3100" dirty="0" smtClean="0"/>
              <a:t> </a:t>
            </a:r>
            <a:r>
              <a:rPr lang="en-US" sz="3100" dirty="0" err="1" smtClean="0"/>
              <a:t>cacat</a:t>
            </a:r>
            <a:r>
              <a:rPr lang="en-US" sz="3100" dirty="0" smtClean="0"/>
              <a:t> </a:t>
            </a:r>
            <a:r>
              <a:rPr lang="en-US" sz="3100" dirty="0" err="1" smtClean="0"/>
              <a:t>yuridis</a:t>
            </a:r>
            <a:r>
              <a:rPr lang="en-US" sz="3100" dirty="0" smtClean="0"/>
              <a:t>. 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sz="3100" dirty="0" err="1" smtClean="0"/>
              <a:t>Adanya</a:t>
            </a:r>
            <a:r>
              <a:rPr lang="en-US" sz="3100" dirty="0" smtClean="0"/>
              <a:t> </a:t>
            </a:r>
            <a:r>
              <a:rPr lang="en-US" sz="3100" dirty="0" err="1" smtClean="0"/>
              <a:t>cacat</a:t>
            </a:r>
            <a:r>
              <a:rPr lang="en-US" sz="3100" dirty="0" smtClean="0"/>
              <a:t> </a:t>
            </a:r>
            <a:r>
              <a:rPr lang="en-US" sz="3100" dirty="0" err="1" smtClean="0"/>
              <a:t>yuridis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didasarkan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adanya</a:t>
            </a:r>
            <a:r>
              <a:rPr lang="en-US" sz="3100" dirty="0" smtClean="0"/>
              <a:t> </a:t>
            </a:r>
            <a:r>
              <a:rPr lang="en-US" sz="3100" dirty="0" err="1" smtClean="0"/>
              <a:t>Putusan</a:t>
            </a:r>
            <a:r>
              <a:rPr lang="en-US" sz="3100" dirty="0" smtClean="0"/>
              <a:t> </a:t>
            </a:r>
            <a:r>
              <a:rPr lang="en-US" sz="3100" dirty="0" err="1" smtClean="0"/>
              <a:t>Pengadilan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telah</a:t>
            </a:r>
            <a:r>
              <a:rPr lang="en-US" sz="3100" dirty="0" smtClean="0"/>
              <a:t> </a:t>
            </a:r>
            <a:r>
              <a:rPr lang="en-US" sz="3100" dirty="0" err="1" smtClean="0"/>
              <a:t>memperoleh</a:t>
            </a:r>
            <a:r>
              <a:rPr lang="en-US" sz="3100" dirty="0" smtClean="0"/>
              <a:t> </a:t>
            </a:r>
            <a:r>
              <a:rPr lang="en-US" sz="3100" dirty="0" err="1" smtClean="0"/>
              <a:t>kekuatan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 </a:t>
            </a:r>
            <a:r>
              <a:rPr lang="en-US" sz="3100" dirty="0" err="1" smtClean="0"/>
              <a:t>tetap</a:t>
            </a:r>
            <a:r>
              <a:rPr lang="en-US" sz="3100" dirty="0" smtClean="0"/>
              <a:t> </a:t>
            </a:r>
            <a:r>
              <a:rPr lang="en-US" sz="3100" dirty="0" err="1" smtClean="0"/>
              <a:t>maupun</a:t>
            </a:r>
            <a:r>
              <a:rPr lang="en-US" sz="3100" dirty="0" smtClean="0"/>
              <a:t> </a:t>
            </a:r>
            <a:r>
              <a:rPr lang="en-US" sz="3100" dirty="0" err="1" smtClean="0"/>
              <a:t>berdasarkan</a:t>
            </a:r>
            <a:r>
              <a:rPr lang="en-US" sz="3100" dirty="0" smtClean="0"/>
              <a:t> </a:t>
            </a:r>
            <a:r>
              <a:rPr lang="en-US" sz="3100" dirty="0" err="1" smtClean="0"/>
              <a:t>penelitian</a:t>
            </a:r>
            <a:r>
              <a:rPr lang="en-US" sz="3100" dirty="0" smtClean="0"/>
              <a:t> </a:t>
            </a:r>
            <a:r>
              <a:rPr lang="en-US" sz="3100" dirty="0" err="1" smtClean="0"/>
              <a:t>Badan</a:t>
            </a:r>
            <a:r>
              <a:rPr lang="en-US" sz="3100" dirty="0" smtClean="0"/>
              <a:t> </a:t>
            </a:r>
            <a:r>
              <a:rPr lang="en-US" sz="3100" dirty="0" err="1" smtClean="0"/>
              <a:t>Pertanahan</a:t>
            </a:r>
            <a:r>
              <a:rPr lang="en-US" sz="3100" dirty="0" smtClean="0"/>
              <a:t> </a:t>
            </a:r>
            <a:r>
              <a:rPr lang="en-US" sz="3100" dirty="0" err="1" smtClean="0"/>
              <a:t>Nasional</a:t>
            </a:r>
            <a:r>
              <a:rPr lang="en-US" sz="3100" dirty="0" smtClean="0"/>
              <a:t>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pembatalan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maka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tanahnya</a:t>
            </a:r>
            <a:r>
              <a:rPr lang="en-US" sz="3100" dirty="0" smtClean="0"/>
              <a:t> </a:t>
            </a:r>
            <a:r>
              <a:rPr lang="en-US" sz="3100" dirty="0" err="1" smtClean="0"/>
              <a:t>hapus</a:t>
            </a:r>
            <a:r>
              <a:rPr lang="en-US" sz="3100" dirty="0" smtClean="0"/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ad.</a:t>
            </a:r>
            <a:r>
              <a:rPr lang="en-US" sz="3700" dirty="0" smtClean="0"/>
              <a:t> 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3700" dirty="0" smtClean="0"/>
              <a:t>.  </a:t>
            </a:r>
            <a:r>
              <a:rPr lang="en-US" sz="3700" dirty="0" err="1" smtClean="0"/>
              <a:t>Pembatalan</a:t>
            </a:r>
            <a:r>
              <a:rPr lang="en-US" sz="3700" dirty="0" smtClean="0"/>
              <a:t> </a:t>
            </a:r>
            <a:r>
              <a:rPr lang="en-US" sz="3700" dirty="0" err="1" smtClean="0"/>
              <a:t>Hak</a:t>
            </a:r>
            <a:r>
              <a:rPr lang="en-US" sz="3700" dirty="0" smtClean="0"/>
              <a:t>  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5334000"/>
          </a:xfrm>
        </p:spPr>
        <p:txBody>
          <a:bodyPr>
            <a:normAutofit fontScale="92500" lnSpcReduction="2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sz="2900" dirty="0" err="1" smtClean="0"/>
              <a:t>Pembatalan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sanksi</a:t>
            </a:r>
            <a:r>
              <a:rPr lang="en-US" sz="2900" dirty="0" smtClean="0"/>
              <a:t> </a:t>
            </a: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dipenuhinya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</a:t>
            </a:r>
            <a:r>
              <a:rPr lang="en-US" sz="2900" dirty="0" err="1" smtClean="0"/>
              <a:t>kewajiban</a:t>
            </a:r>
            <a:r>
              <a:rPr lang="en-US" sz="2900" dirty="0" smtClean="0"/>
              <a:t> </a:t>
            </a:r>
            <a:r>
              <a:rPr lang="en-US" sz="2900" dirty="0" err="1" smtClean="0"/>
              <a:t>tertentu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pemegang</a:t>
            </a:r>
            <a:r>
              <a:rPr lang="en-US" sz="2900" dirty="0" smtClean="0"/>
              <a:t> </a:t>
            </a:r>
            <a:r>
              <a:rPr lang="en-US" sz="2900" dirty="0" err="1" smtClean="0"/>
              <a:t>haknya</a:t>
            </a:r>
            <a:r>
              <a:rPr lang="en-US" sz="2900" dirty="0" smtClean="0"/>
              <a:t>. </a:t>
            </a:r>
          </a:p>
          <a:p>
            <a:pPr marL="365125" lvl="0" indent="-365125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Misalnya</a:t>
            </a:r>
            <a:r>
              <a:rPr lang="en-US" sz="2900" dirty="0" smtClean="0"/>
              <a:t>: HGU yang </a:t>
            </a:r>
            <a:r>
              <a:rPr lang="en-US" sz="2900" dirty="0" err="1" smtClean="0"/>
              <a:t>diterlantarkan</a:t>
            </a:r>
            <a:r>
              <a:rPr lang="en-US" sz="2900" dirty="0" smtClean="0"/>
              <a:t>, </a:t>
            </a:r>
            <a:r>
              <a:rPr lang="en-US" sz="2900" dirty="0" err="1" smtClean="0"/>
              <a:t>pemindahan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</a:t>
            </a:r>
            <a:r>
              <a:rPr lang="en-US" sz="2900" dirty="0" err="1" smtClean="0"/>
              <a:t>kepada</a:t>
            </a:r>
            <a:r>
              <a:rPr lang="en-US" sz="2900" dirty="0" smtClean="0"/>
              <a:t> </a:t>
            </a:r>
            <a:r>
              <a:rPr lang="en-US" sz="2900" dirty="0" err="1" smtClean="0"/>
              <a:t>pihak</a:t>
            </a:r>
            <a:r>
              <a:rPr lang="en-US" sz="2900" dirty="0" smtClean="0"/>
              <a:t> yang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memenuhi</a:t>
            </a:r>
            <a:r>
              <a:rPr lang="en-US" sz="2900" dirty="0" smtClean="0"/>
              <a:t> </a:t>
            </a:r>
            <a:r>
              <a:rPr lang="en-US" sz="2900" dirty="0" err="1" smtClean="0"/>
              <a:t>persyaratan</a:t>
            </a:r>
            <a:r>
              <a:rPr lang="en-US" sz="2900" dirty="0" smtClean="0"/>
              <a:t> </a:t>
            </a:r>
            <a:r>
              <a:rPr lang="en-US" sz="2900" dirty="0" err="1" smtClean="0"/>
              <a:t>subyek</a:t>
            </a:r>
            <a:r>
              <a:rPr lang="en-US" sz="2900" dirty="0" smtClean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pencabutan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, </a:t>
            </a:r>
            <a:r>
              <a:rPr lang="en-US" sz="2800" dirty="0" err="1" smtClean="0"/>
              <a:t>batalnya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dibatalkan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batalnya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Negara pula.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pula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adat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statusnya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adat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semula</a:t>
            </a:r>
            <a:r>
              <a:rPr lang="en-US" sz="2800" dirty="0" smtClean="0"/>
              <a:t>. </a:t>
            </a:r>
          </a:p>
          <a:p>
            <a:pPr marL="365125" lvl="0" indent="-365125">
              <a:buFont typeface="Wingdings" pitchFamily="2" charset="2"/>
              <a:buChar char="Ø"/>
            </a:pPr>
            <a:endParaRPr lang="en-US" sz="2900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ad.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n-US" sz="3600" dirty="0" smtClean="0"/>
              <a:t>. 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Dipergunakan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Lagi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Negara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. 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: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Negara </a:t>
            </a:r>
            <a:r>
              <a:rPr lang="en-US" dirty="0" err="1" smtClean="0"/>
              <a:t>Asing</a:t>
            </a:r>
            <a:r>
              <a:rPr lang="en-US" dirty="0" smtClean="0"/>
              <a:t> (</a:t>
            </a:r>
            <a:r>
              <a:rPr lang="en-US" dirty="0" err="1" smtClean="0"/>
              <a:t>Kedutaan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sz="4100" dirty="0" err="1" smtClean="0"/>
              <a:t>ad.</a:t>
            </a:r>
            <a:r>
              <a:rPr lang="en-US" sz="4100" dirty="0" smtClean="0"/>
              <a:t> </a:t>
            </a:r>
            <a:r>
              <a:rPr lang="en-US" sz="4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</a:t>
            </a:r>
            <a:r>
              <a:rPr lang="en-US" sz="4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4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Dipergunakan</a:t>
            </a:r>
            <a:r>
              <a:rPr lang="en-US" sz="4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Lagi</a:t>
            </a:r>
            <a:r>
              <a:rPr lang="en-US" sz="4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lanjutan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00600"/>
          </a:xfrm>
        </p:spPr>
        <p:txBody>
          <a:bodyPr>
            <a:normAutofit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sz="2800" dirty="0" err="1" smtClean="0"/>
              <a:t>Hapusnya</a:t>
            </a:r>
            <a:r>
              <a:rPr lang="en-US" sz="2800" dirty="0" smtClean="0"/>
              <a:t> </a:t>
            </a:r>
            <a:r>
              <a:rPr lang="en-US" sz="2800" dirty="0" err="1" smtClean="0"/>
              <a:t>hak-hak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.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:</a:t>
            </a:r>
          </a:p>
          <a:p>
            <a:pPr marL="365125" indent="-365125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penetapannya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.</a:t>
            </a:r>
          </a:p>
          <a:p>
            <a:pPr marL="365125" indent="-365125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: 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waktunya</a:t>
            </a:r>
            <a:r>
              <a:rPr lang="en-US" sz="2800" dirty="0" smtClean="0"/>
              <a:t> </a:t>
            </a:r>
            <a:r>
              <a:rPr lang="en-US" sz="2800" dirty="0" err="1" smtClean="0"/>
              <a:t>berakhir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pelepasan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,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1112838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ad.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Dipergunakan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Lagi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lanjutan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>
            <a:normAutofit lnSpcReduction="1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adakalanya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ditegaskan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. </a:t>
            </a:r>
          </a:p>
          <a:p>
            <a:pPr marL="365125" indent="-365125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:  </a:t>
            </a:r>
            <a:r>
              <a:rPr lang="en-US" sz="2800" dirty="0" err="1" smtClean="0"/>
              <a:t>penegasan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hapusnya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terkena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absentee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PP No. 224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dirty="0" smtClean="0"/>
              <a:t>96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dirty="0" smtClean="0"/>
              <a:t>.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sz="2800" dirty="0" err="1" smtClean="0"/>
              <a:t>Hapusnya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pembatalan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.</a:t>
            </a:r>
          </a:p>
          <a:p>
            <a:pPr marL="365125" indent="-365125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Pembatalan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HAK BANGSA INDONESIA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 Air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ahwa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 yang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Indonesia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II.2 UUPA)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/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penjajah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HAK BANGSA INDONESIA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lanjutan</a:t>
            </a:r>
            <a:r>
              <a:rPr lang="en-US" sz="28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76800"/>
          </a:xfrm>
        </p:spPr>
        <p:txBody>
          <a:bodyPr>
            <a:normAutofit lnSpcReduction="10000"/>
          </a:bodyPr>
          <a:lstStyle/>
          <a:p>
            <a:pPr marL="365125" indent="-365125">
              <a:buNone/>
            </a:pP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Indonesia:</a:t>
            </a:r>
          </a:p>
          <a:p>
            <a:pPr marL="514350" indent="-514350">
              <a:buSzPct val="90000"/>
              <a:buAutoNum type="arabicPeriod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yang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endParaRPr lang="en-US" dirty="0" smtClean="0"/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 Indonesia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yang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2(2) UUPA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II.2 UUPA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ad.</a:t>
            </a: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sz="4200" b="1" dirty="0" smtClean="0"/>
              <a:t>HAK MENGUASAI NEGARA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err="1" smtClean="0"/>
              <a:t>Bersumber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err="1" smtClean="0"/>
              <a:t>p</a:t>
            </a:r>
            <a:r>
              <a:rPr lang="en-US" sz="3500" dirty="0" err="1" smtClean="0"/>
              <a:t>emberian</a:t>
            </a:r>
            <a:r>
              <a:rPr lang="en-US" sz="3500" dirty="0" smtClean="0"/>
              <a:t> </a:t>
            </a:r>
            <a:r>
              <a:rPr lang="en-US" sz="3500" dirty="0" err="1" smtClean="0"/>
              <a:t>kuasa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Bangsa</a:t>
            </a:r>
            <a:r>
              <a:rPr lang="en-US" sz="3500" dirty="0" smtClean="0"/>
              <a:t> Indonesia </a:t>
            </a:r>
            <a:r>
              <a:rPr lang="en-US" sz="3500" dirty="0" err="1" smtClean="0"/>
              <a:t>kepada</a:t>
            </a:r>
            <a:r>
              <a:rPr lang="en-US" sz="3500" dirty="0" smtClean="0"/>
              <a:t> Negara </a:t>
            </a:r>
            <a:r>
              <a:rPr lang="en-US" sz="3500" dirty="0" err="1" smtClean="0"/>
              <a:t>sebagai</a:t>
            </a:r>
            <a:r>
              <a:rPr lang="en-US" sz="3500" dirty="0" smtClean="0"/>
              <a:t>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 </a:t>
            </a:r>
            <a:r>
              <a:rPr lang="en-US" sz="3500" dirty="0" err="1" smtClean="0"/>
              <a:t>Kekuasaan</a:t>
            </a:r>
            <a:r>
              <a:rPr lang="en-US" sz="3500" dirty="0" smtClean="0"/>
              <a:t> </a:t>
            </a:r>
            <a:r>
              <a:rPr lang="en-US" sz="3500" dirty="0" err="1" smtClean="0"/>
              <a:t>Seluruh</a:t>
            </a:r>
            <a:r>
              <a:rPr lang="en-US" sz="3500" dirty="0" smtClean="0"/>
              <a:t> Rakyat Indonesia (</a:t>
            </a:r>
            <a:r>
              <a:rPr lang="en-US" sz="3500" dirty="0" err="1" smtClean="0"/>
              <a:t>Badan</a:t>
            </a:r>
            <a:r>
              <a:rPr lang="en-US" sz="3500" dirty="0" smtClean="0"/>
              <a:t> </a:t>
            </a:r>
            <a:r>
              <a:rPr lang="en-US" sz="3500" dirty="0" err="1" smtClean="0"/>
              <a:t>Penguasa</a:t>
            </a:r>
            <a:r>
              <a:rPr lang="en-US" sz="3500" dirty="0" smtClean="0"/>
              <a:t>) </a:t>
            </a:r>
            <a:r>
              <a:rPr lang="en-US" sz="3500" dirty="0" err="1" smtClean="0"/>
              <a:t>berdasarkan</a:t>
            </a:r>
            <a:r>
              <a:rPr lang="en-US" sz="3500" dirty="0" smtClean="0"/>
              <a:t> </a:t>
            </a:r>
            <a:r>
              <a:rPr lang="en-US" sz="3500" dirty="0" err="1" smtClean="0"/>
              <a:t>ketentuan</a:t>
            </a:r>
            <a:r>
              <a:rPr lang="en-US" sz="3500" dirty="0" smtClean="0"/>
              <a:t> </a:t>
            </a:r>
            <a:r>
              <a:rPr lang="en-US" sz="3500" dirty="0" err="1" smtClean="0"/>
              <a:t>Pasal</a:t>
            </a:r>
            <a:r>
              <a:rPr lang="en-US" sz="3500" dirty="0" smtClean="0"/>
              <a:t> 33 (3) UUD 1945, yang </a:t>
            </a:r>
            <a:r>
              <a:rPr lang="en-US" sz="3500" dirty="0" err="1" smtClean="0"/>
              <a:t>terjadi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err="1" smtClean="0"/>
              <a:t>tanggal</a:t>
            </a:r>
            <a:r>
              <a:rPr lang="en-US" sz="3500" dirty="0" smtClean="0"/>
              <a:t> 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500" dirty="0" smtClean="0"/>
              <a:t>8 </a:t>
            </a:r>
            <a:r>
              <a:rPr lang="en-US" sz="3500" dirty="0" err="1" smtClean="0"/>
              <a:t>Agustus</a:t>
            </a:r>
            <a:r>
              <a:rPr lang="en-US" sz="3500" dirty="0" smtClean="0"/>
              <a:t> 1945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kemudian</a:t>
            </a:r>
            <a:r>
              <a:rPr lang="en-US" sz="3500" dirty="0" smtClean="0"/>
              <a:t> </a:t>
            </a:r>
            <a:r>
              <a:rPr lang="en-US" sz="3500" dirty="0" err="1" smtClean="0"/>
              <a:t>dijabarkan</a:t>
            </a:r>
            <a:r>
              <a:rPr lang="en-US" sz="3500" dirty="0" smtClean="0"/>
              <a:t> </a:t>
            </a:r>
            <a:r>
              <a:rPr lang="en-US" sz="3500" dirty="0" err="1" smtClean="0"/>
              <a:t>lebih</a:t>
            </a:r>
            <a:r>
              <a:rPr lang="en-US" sz="3500" dirty="0" smtClean="0"/>
              <a:t> </a:t>
            </a:r>
            <a:r>
              <a:rPr lang="en-US" sz="3500" dirty="0" err="1" smtClean="0"/>
              <a:t>lanjut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Pasal</a:t>
            </a:r>
            <a:r>
              <a:rPr lang="en-US" sz="3500" dirty="0" smtClean="0"/>
              <a:t> 2 UUPA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1295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HAK MENGUASAI NEGARA</a:t>
            </a:r>
            <a:br>
              <a:rPr lang="en-US" sz="44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92480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err="1" smtClean="0"/>
              <a:t>Hubungan</a:t>
            </a:r>
            <a:r>
              <a:rPr lang="en-US" sz="3400" dirty="0" smtClean="0"/>
              <a:t> </a:t>
            </a:r>
            <a:r>
              <a:rPr lang="en-US" sz="3400" dirty="0" err="1" smtClean="0"/>
              <a:t>hukum</a:t>
            </a:r>
            <a:r>
              <a:rPr lang="en-US" sz="3400" dirty="0" smtClean="0"/>
              <a:t> Negara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Bumi</a:t>
            </a:r>
            <a:r>
              <a:rPr lang="en-US" sz="3400" dirty="0" smtClean="0"/>
              <a:t>,  Air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Ruang</a:t>
            </a:r>
            <a:r>
              <a:rPr lang="en-US" sz="3400" dirty="0" smtClean="0"/>
              <a:t> </a:t>
            </a:r>
            <a:r>
              <a:rPr lang="en-US" sz="3400" dirty="0" err="1" smtClean="0"/>
              <a:t>Angkasa</a:t>
            </a:r>
            <a:r>
              <a:rPr lang="en-US" sz="3400" dirty="0" smtClean="0"/>
              <a:t> </a:t>
            </a:r>
            <a:r>
              <a:rPr lang="en-US" sz="3400" dirty="0" err="1" smtClean="0"/>
              <a:t>termasuk</a:t>
            </a:r>
            <a:r>
              <a:rPr lang="en-US" sz="3400" dirty="0" smtClean="0"/>
              <a:t> </a:t>
            </a:r>
            <a:r>
              <a:rPr lang="en-US" sz="3400" dirty="0" err="1" smtClean="0"/>
              <a:t>kekayaan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terkandung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err="1" smtClean="0"/>
              <a:t>dalamnya</a:t>
            </a:r>
            <a:r>
              <a:rPr lang="en-US" sz="3400" dirty="0" smtClean="0"/>
              <a:t>, </a:t>
            </a:r>
            <a:r>
              <a:rPr lang="en-US" sz="3400" dirty="0" err="1" smtClean="0"/>
              <a:t>didasarkan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ketentuan</a:t>
            </a:r>
            <a:r>
              <a:rPr lang="en-US" sz="3400" dirty="0" smtClean="0"/>
              <a:t> </a:t>
            </a:r>
            <a:r>
              <a:rPr lang="en-US" sz="3400" dirty="0" err="1" smtClean="0"/>
              <a:t>Pasal</a:t>
            </a:r>
            <a:r>
              <a:rPr lang="en-US" sz="3400" dirty="0" smtClean="0"/>
              <a:t> 33 (3) UUD 1945 yang </a:t>
            </a:r>
            <a:r>
              <a:rPr lang="en-US" sz="3400" dirty="0" err="1" smtClean="0"/>
              <a:t>dirumuskan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istilah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b="1" dirty="0" smtClean="0"/>
              <a:t>“</a:t>
            </a:r>
            <a:r>
              <a:rPr lang="en-US" sz="3400" b="1" dirty="0" err="1" smtClean="0"/>
              <a:t>dikuasai</a:t>
            </a:r>
            <a:r>
              <a:rPr lang="en-US" sz="3400" b="1" dirty="0" smtClean="0"/>
              <a:t>” </a:t>
            </a:r>
            <a:r>
              <a:rPr lang="en-US" sz="3400" dirty="0" smtClean="0"/>
              <a:t>yang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berarti</a:t>
            </a:r>
            <a:r>
              <a:rPr lang="en-US" sz="3400" dirty="0" smtClean="0"/>
              <a:t> </a:t>
            </a:r>
            <a:r>
              <a:rPr lang="en-US" sz="3400" b="1" dirty="0" smtClean="0"/>
              <a:t>“</a:t>
            </a:r>
            <a:r>
              <a:rPr lang="en-US" sz="3400" b="1" dirty="0" err="1" smtClean="0"/>
              <a:t>dimiliki</a:t>
            </a:r>
            <a:r>
              <a:rPr lang="en-US" sz="3400" b="1" dirty="0" smtClean="0"/>
              <a:t>”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2532</Words>
  <Application>Microsoft Office PowerPoint</Application>
  <PresentationFormat>On-screen Show (4:3)</PresentationFormat>
  <Paragraphs>289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Solstice</vt:lpstr>
      <vt:lpstr>Pertemuan ke – 3 TEORI HUKUM  PENDAFTARAN TANAH</vt:lpstr>
      <vt:lpstr>HAK-HAK PENGUASAAN  ATAS TANAH  DALAM HUKUM TANAH</vt:lpstr>
      <vt:lpstr> PENGERTIAN  </vt:lpstr>
      <vt:lpstr>HIERARKI HAK-HAK PENGUASAAN ATAS TANAH</vt:lpstr>
      <vt:lpstr>ad.1. HAK BANGSA INDONESIA</vt:lpstr>
      <vt:lpstr>HAK BANGSA INDONESIA (lanjutan)</vt:lpstr>
      <vt:lpstr>HAK BANGSA INDONESIA (lanjutan)</vt:lpstr>
      <vt:lpstr>ad.2. HAK MENGUASAI NEGARA</vt:lpstr>
      <vt:lpstr>HAK MENGUASAI NEGARA (lanjutan)</vt:lpstr>
      <vt:lpstr>HAK MENGUASAI NEGARA (lanjutan)</vt:lpstr>
      <vt:lpstr>HAK MENGUASAI NEGARA (lanjutan)</vt:lpstr>
      <vt:lpstr>TANAH NEGARA</vt:lpstr>
      <vt:lpstr>TANAH NEGARA (lanjutan)</vt:lpstr>
      <vt:lpstr>ad.3.  HAK ULAYAT MASYARAKAT HUKUM ADAT</vt:lpstr>
      <vt:lpstr>HAK ULAYAT  MASYARAKAT HUKUM ADAT (lanjutan)</vt:lpstr>
      <vt:lpstr>HAK ULAYAT  MASYARAKAT HUKUM ADAT (lanjutan)</vt:lpstr>
      <vt:lpstr>Hak Ulayat dalam UUPA</vt:lpstr>
      <vt:lpstr>Hak Ulayat dalam UUPA               (lanjutan)</vt:lpstr>
      <vt:lpstr>Slide 19</vt:lpstr>
      <vt:lpstr>Slide 20</vt:lpstr>
      <vt:lpstr>Lembaga “Jonggolan”</vt:lpstr>
      <vt:lpstr>ad.4.  HAK-HAK INDIVIDU (Hak-hak Perorangan Atas Tanah)</vt:lpstr>
      <vt:lpstr>HAK ATAS TANAH YANG PRIMER</vt:lpstr>
      <vt:lpstr>HAK ATAS TANAH YANG SEKUNDER</vt:lpstr>
      <vt:lpstr>HAK ATAS TANAH YANG SEKUNDER (lanjutan)</vt:lpstr>
      <vt:lpstr>OBYEK PENDAFTARAN TANAH</vt:lpstr>
      <vt:lpstr>TERJADINYA  HAK ATAS TANAH</vt:lpstr>
      <vt:lpstr>ad.1.  HAK ATAS TANAH KARENA  PENETAPAN PEMERINTAH</vt:lpstr>
      <vt:lpstr>HAK ATAS TANAH KARENA PENETAPAN PEMERINTAH  (lanjutan)</vt:lpstr>
      <vt:lpstr>HAK ATAS TANAH KARENA PENETAPAN PEMERINTAH  (lanjutan)</vt:lpstr>
      <vt:lpstr>HAK ATAS TANAH KARENA PENETAPAN PEMERINTAH  (lanjutan)</vt:lpstr>
      <vt:lpstr>HAK ATAS TANAH KARENA PENETAPAN PEMERINTAH  (lanjutan)</vt:lpstr>
      <vt:lpstr>HAK ATAS TANAH KARENA PENETAPAN PEMERINTAH  (lanjutan)</vt:lpstr>
      <vt:lpstr>ad. 2. HAK ATAS TANAH          KARENA KONVERSI   (Ketentuan Undang-Undang)   </vt:lpstr>
      <vt:lpstr>HAK ATAS TANAH  KARENA KONVERSI  (lanjutan)</vt:lpstr>
      <vt:lpstr>HAK ATAS TANAH  KARENA KONVERSI  (lanjutan)</vt:lpstr>
      <vt:lpstr>HAK ATAS TANAH  KARENA KONVERSI  (lanjutan)</vt:lpstr>
      <vt:lpstr>HAK ATAS TANAH  KARENA KONVERSI  (lanjutan)</vt:lpstr>
      <vt:lpstr>ad.1.  HAK ATAS TANAH   KARENA PERJANJIAN</vt:lpstr>
      <vt:lpstr>HAK ATAS TANAH  KARENA PERJANJIAN  (lanjutan)</vt:lpstr>
      <vt:lpstr>HAK ATAS TANAH  KARENA PERJANJIAN  (lanjutan)</vt:lpstr>
      <vt:lpstr>HAPUSNYA HAK ATAS TANAH</vt:lpstr>
      <vt:lpstr>HAPUSNYA HAK ATAS TANAH (lanjutan)</vt:lpstr>
      <vt:lpstr>ad. 1.  Berakhirnya Jangka Waktunya</vt:lpstr>
      <vt:lpstr>ad. 2.  Pelepasan Hak</vt:lpstr>
      <vt:lpstr>ad. 3.  Pencabutan Hak</vt:lpstr>
      <vt:lpstr>ad. 3.  Pencabutan Hak (lanjutan)</vt:lpstr>
      <vt:lpstr>ad. 4.  Tanah Terlantar</vt:lpstr>
      <vt:lpstr>ad. 4.  Tanah Terlantar (lanjutan)</vt:lpstr>
      <vt:lpstr>ad. 5.  Tanah Musnah</vt:lpstr>
      <vt:lpstr>ad. 5.  Tanah Musnah  (lanjutan)</vt:lpstr>
      <vt:lpstr>ad. 6.  Pembatalan Hak</vt:lpstr>
      <vt:lpstr>ad. 6.  Pembatalan Hak  (lanjutan)</vt:lpstr>
      <vt:lpstr>ad. 7.  Tidak Dipergunakan Lagi</vt:lpstr>
      <vt:lpstr>ad. 7. Tidak Dipergunakan Lagi  (lanjutan)</vt:lpstr>
      <vt:lpstr>ad. 7. Tidak Dipergunakan Lagi  (lanjutan)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user</cp:lastModifiedBy>
  <cp:revision>76</cp:revision>
  <dcterms:created xsi:type="dcterms:W3CDTF">2006-08-16T00:00:00Z</dcterms:created>
  <dcterms:modified xsi:type="dcterms:W3CDTF">2013-10-09T03:28:09Z</dcterms:modified>
</cp:coreProperties>
</file>