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2" r:id="rId1"/>
  </p:sldMasterIdLst>
  <p:sldIdLst>
    <p:sldId id="336" r:id="rId2"/>
    <p:sldId id="340" r:id="rId3"/>
    <p:sldId id="312" r:id="rId4"/>
    <p:sldId id="346" r:id="rId5"/>
    <p:sldId id="348" r:id="rId6"/>
    <p:sldId id="313" r:id="rId7"/>
    <p:sldId id="326" r:id="rId8"/>
    <p:sldId id="327" r:id="rId9"/>
    <p:sldId id="328" r:id="rId10"/>
    <p:sldId id="329" r:id="rId11"/>
    <p:sldId id="353" r:id="rId12"/>
    <p:sldId id="331" r:id="rId13"/>
    <p:sldId id="257" r:id="rId14"/>
    <p:sldId id="330" r:id="rId15"/>
    <p:sldId id="332" r:id="rId16"/>
    <p:sldId id="333" r:id="rId17"/>
    <p:sldId id="360" r:id="rId18"/>
    <p:sldId id="334" r:id="rId19"/>
    <p:sldId id="258" r:id="rId20"/>
    <p:sldId id="260" r:id="rId21"/>
    <p:sldId id="261" r:id="rId22"/>
    <p:sldId id="263" r:id="rId23"/>
    <p:sldId id="265" r:id="rId24"/>
    <p:sldId id="266" r:id="rId25"/>
    <p:sldId id="349" r:id="rId26"/>
    <p:sldId id="268" r:id="rId27"/>
    <p:sldId id="269" r:id="rId28"/>
    <p:sldId id="270" r:id="rId29"/>
    <p:sldId id="271" r:id="rId30"/>
    <p:sldId id="358" r:id="rId31"/>
    <p:sldId id="273" r:id="rId32"/>
    <p:sldId id="351" r:id="rId33"/>
    <p:sldId id="291" r:id="rId34"/>
    <p:sldId id="292" r:id="rId35"/>
    <p:sldId id="359" r:id="rId36"/>
    <p:sldId id="309" r:id="rId37"/>
    <p:sldId id="355" r:id="rId38"/>
    <p:sldId id="356" r:id="rId39"/>
    <p:sldId id="311" r:id="rId40"/>
    <p:sldId id="357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3" r:id="rId1"/>
    <p:sldLayoutId id="2147484334" r:id="rId2"/>
    <p:sldLayoutId id="2147484335" r:id="rId3"/>
    <p:sldLayoutId id="2147484336" r:id="rId4"/>
    <p:sldLayoutId id="2147484337" r:id="rId5"/>
    <p:sldLayoutId id="2147484338" r:id="rId6"/>
    <p:sldLayoutId id="2147484339" r:id="rId7"/>
    <p:sldLayoutId id="2147484340" r:id="rId8"/>
    <p:sldLayoutId id="2147484341" r:id="rId9"/>
    <p:sldLayoutId id="2147484342" r:id="rId10"/>
    <p:sldLayoutId id="21474843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914401"/>
            <a:ext cx="7467600" cy="2209799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Pertemuan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– 4</a:t>
            </a:r>
            <a:br>
              <a:rPr lang="en-US" b="1" dirty="0" smtClean="0"/>
            </a:br>
            <a:r>
              <a:rPr lang="en-US" b="1" dirty="0" smtClean="0"/>
              <a:t>TEORI HUKUM </a:t>
            </a:r>
            <a:br>
              <a:rPr lang="en-US" b="1" dirty="0" smtClean="0"/>
            </a:br>
            <a:r>
              <a:rPr lang="en-US" b="1" dirty="0" smtClean="0"/>
              <a:t>PENDAFTARAN TANAH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038600"/>
            <a:ext cx="7848600" cy="19050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Dosen</a:t>
            </a:r>
            <a:endParaRPr lang="en-US" sz="3600" dirty="0" smtClean="0"/>
          </a:p>
          <a:p>
            <a:r>
              <a:rPr lang="en-US" sz="3600" dirty="0" smtClean="0"/>
              <a:t>Dr. </a:t>
            </a:r>
            <a:r>
              <a:rPr lang="en-US" sz="3600" dirty="0" err="1" smtClean="0"/>
              <a:t>Suryanti</a:t>
            </a:r>
            <a:r>
              <a:rPr lang="en-US" sz="3600" dirty="0" smtClean="0"/>
              <a:t> T. </a:t>
            </a:r>
            <a:r>
              <a:rPr lang="en-US" sz="3600" dirty="0" err="1" smtClean="0"/>
              <a:t>Arief</a:t>
            </a:r>
            <a:r>
              <a:rPr lang="en-US" sz="3600" dirty="0" smtClean="0"/>
              <a:t> SH, </a:t>
            </a:r>
            <a:r>
              <a:rPr lang="en-US" sz="3600" dirty="0" err="1" smtClean="0"/>
              <a:t>MKn</a:t>
            </a:r>
            <a:r>
              <a:rPr lang="en-US" sz="3600" dirty="0" smtClean="0"/>
              <a:t>, MBA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8153400" cy="1066800"/>
          </a:xfrm>
        </p:spPr>
        <p:txBody>
          <a:bodyPr>
            <a:normAutofit fontScale="90000"/>
          </a:bodyPr>
          <a:lstStyle/>
          <a:p>
            <a:r>
              <a:rPr lang="en-US" sz="3800" b="1" dirty="0" smtClean="0"/>
              <a:t>HAK ATAS TANAH SEKUNDER </a:t>
            </a:r>
            <a:r>
              <a:rPr lang="en-US" sz="3200" dirty="0" smtClean="0"/>
              <a:t>(</a:t>
            </a:r>
            <a:r>
              <a:rPr lang="en-US" sz="3200" dirty="0" err="1" smtClean="0"/>
              <a:t>lanjutan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924800" cy="5029200"/>
          </a:xfrm>
        </p:spPr>
        <p:txBody>
          <a:bodyPr>
            <a:normAutofit fontScale="92500" lnSpcReduction="20000"/>
          </a:bodyPr>
          <a:lstStyle/>
          <a:p>
            <a:pPr marL="344488" indent="-344488">
              <a:buFont typeface="Wingdings" pitchFamily="2" charset="2"/>
              <a:buChar char="Ø"/>
            </a:pPr>
            <a:r>
              <a:rPr lang="en-US" sz="3500" dirty="0" err="1" smtClean="0"/>
              <a:t>Wajib</a:t>
            </a:r>
            <a:r>
              <a:rPr lang="en-US" sz="3500" dirty="0" smtClean="0"/>
              <a:t> </a:t>
            </a:r>
            <a:r>
              <a:rPr lang="en-US" sz="3500" dirty="0" err="1" smtClean="0"/>
              <a:t>didaftar</a:t>
            </a:r>
            <a:r>
              <a:rPr lang="en-US" sz="3500" dirty="0" smtClean="0"/>
              <a:t> </a:t>
            </a:r>
            <a:r>
              <a:rPr lang="en-US" sz="3500" dirty="0" err="1" smtClean="0"/>
              <a:t>di</a:t>
            </a:r>
            <a:r>
              <a:rPr lang="en-US" sz="3500" dirty="0" smtClean="0"/>
              <a:t> Kantor </a:t>
            </a:r>
            <a:r>
              <a:rPr lang="en-US" sz="3500" dirty="0" err="1" smtClean="0"/>
              <a:t>Pertanahan</a:t>
            </a:r>
            <a:r>
              <a:rPr lang="en-US" sz="3500" dirty="0" smtClean="0"/>
              <a:t>. </a:t>
            </a:r>
            <a:r>
              <a:rPr lang="en-US" sz="3500" dirty="0" smtClean="0"/>
              <a:t> </a:t>
            </a:r>
            <a:r>
              <a:rPr lang="en-US" sz="3500" dirty="0" smtClean="0"/>
              <a:t> </a:t>
            </a:r>
            <a:r>
              <a:rPr lang="en-US" sz="3500" dirty="0" err="1" smtClean="0"/>
              <a:t>Dengan</a:t>
            </a:r>
            <a:r>
              <a:rPr lang="en-US" sz="3500" dirty="0" smtClean="0"/>
              <a:t> </a:t>
            </a:r>
            <a:r>
              <a:rPr lang="en-US" sz="3500" dirty="0" err="1" smtClean="0"/>
              <a:t>didaftarnya</a:t>
            </a:r>
            <a:r>
              <a:rPr lang="en-US" sz="3500" dirty="0" smtClean="0"/>
              <a:t> </a:t>
            </a:r>
            <a:r>
              <a:rPr lang="en-US" sz="3500" dirty="0" err="1" smtClean="0"/>
              <a:t>hak</a:t>
            </a:r>
            <a:r>
              <a:rPr lang="en-US" sz="3500" dirty="0" smtClean="0"/>
              <a:t> </a:t>
            </a:r>
            <a:r>
              <a:rPr lang="en-US" sz="3500" dirty="0" err="1" smtClean="0"/>
              <a:t>tsb</a:t>
            </a:r>
            <a:r>
              <a:rPr lang="en-US" sz="3500" dirty="0" smtClean="0"/>
              <a:t> </a:t>
            </a:r>
            <a:r>
              <a:rPr lang="en-US" sz="3500" dirty="0" err="1" smtClean="0"/>
              <a:t>oleh</a:t>
            </a:r>
            <a:r>
              <a:rPr lang="en-US" sz="3500" dirty="0" smtClean="0"/>
              <a:t> Kantor </a:t>
            </a:r>
            <a:r>
              <a:rPr lang="en-US" sz="3500" dirty="0" err="1" smtClean="0"/>
              <a:t>Pertanahan</a:t>
            </a:r>
            <a:r>
              <a:rPr lang="en-US" sz="3500" dirty="0" smtClean="0"/>
              <a:t> </a:t>
            </a:r>
            <a:r>
              <a:rPr lang="en-US" sz="3500" dirty="0" err="1" smtClean="0"/>
              <a:t>dalam</a:t>
            </a:r>
            <a:r>
              <a:rPr lang="en-US" sz="3500" dirty="0" smtClean="0"/>
              <a:t> </a:t>
            </a:r>
            <a:r>
              <a:rPr lang="en-US" sz="3500" dirty="0" err="1" smtClean="0"/>
              <a:t>Buku</a:t>
            </a:r>
            <a:r>
              <a:rPr lang="en-US" sz="3500" dirty="0" smtClean="0"/>
              <a:t> Tanah </a:t>
            </a:r>
            <a:r>
              <a:rPr lang="en-US" sz="3500" dirty="0" err="1" smtClean="0"/>
              <a:t>maka</a:t>
            </a:r>
            <a:r>
              <a:rPr lang="en-US" sz="3500" dirty="0" smtClean="0"/>
              <a:t> </a:t>
            </a:r>
            <a:r>
              <a:rPr lang="en-US" sz="3500" dirty="0" err="1" smtClean="0"/>
              <a:t>hak</a:t>
            </a:r>
            <a:r>
              <a:rPr lang="en-US" sz="3500" dirty="0" smtClean="0"/>
              <a:t> </a:t>
            </a:r>
            <a:r>
              <a:rPr lang="en-US" sz="3500" dirty="0" err="1" smtClean="0"/>
              <a:t>tsb</a:t>
            </a:r>
            <a:r>
              <a:rPr lang="en-US" sz="3500" dirty="0" smtClean="0"/>
              <a:t> </a:t>
            </a:r>
            <a:r>
              <a:rPr lang="en-US" sz="3500" dirty="0" err="1" smtClean="0"/>
              <a:t>mengikat</a:t>
            </a:r>
            <a:r>
              <a:rPr lang="en-US" sz="3500" dirty="0" smtClean="0"/>
              <a:t> </a:t>
            </a:r>
            <a:r>
              <a:rPr lang="en-US" sz="3500" dirty="0" err="1" smtClean="0"/>
              <a:t>pihak</a:t>
            </a:r>
            <a:r>
              <a:rPr lang="en-US" sz="3500" dirty="0" smtClean="0"/>
              <a:t> </a:t>
            </a:r>
            <a:r>
              <a:rPr lang="en-US" sz="3500" dirty="0" err="1" smtClean="0"/>
              <a:t>ketiga</a:t>
            </a:r>
            <a:r>
              <a:rPr lang="en-US" sz="3500" dirty="0" smtClean="0"/>
              <a:t>.</a:t>
            </a:r>
          </a:p>
          <a:p>
            <a:pPr marL="344488" indent="-344488">
              <a:buFont typeface="Wingdings" pitchFamily="2" charset="2"/>
              <a:buChar char="Ø"/>
            </a:pPr>
            <a:r>
              <a:rPr lang="en-US" sz="3500" dirty="0" err="1" smtClean="0"/>
              <a:t>Selanjutnya</a:t>
            </a:r>
            <a:r>
              <a:rPr lang="en-US" sz="3500" dirty="0" smtClean="0"/>
              <a:t>, </a:t>
            </a:r>
            <a:r>
              <a:rPr lang="en-US" sz="3500" dirty="0" err="1" smtClean="0"/>
              <a:t>untuk</a:t>
            </a:r>
            <a:r>
              <a:rPr lang="en-US" sz="3500" dirty="0" smtClean="0"/>
              <a:t> HGB/</a:t>
            </a:r>
            <a:r>
              <a:rPr lang="en-US" sz="3500" dirty="0" err="1" smtClean="0"/>
              <a:t>Hak</a:t>
            </a:r>
            <a:r>
              <a:rPr lang="en-US" sz="3500" dirty="0" smtClean="0"/>
              <a:t> </a:t>
            </a:r>
            <a:r>
              <a:rPr lang="en-US" sz="3500" dirty="0" err="1" smtClean="0"/>
              <a:t>Pakai</a:t>
            </a:r>
            <a:r>
              <a:rPr lang="en-US" sz="3500" dirty="0" smtClean="0"/>
              <a:t> </a:t>
            </a:r>
            <a:r>
              <a:rPr lang="en-US" sz="3500" dirty="0" err="1" smtClean="0"/>
              <a:t>atas</a:t>
            </a:r>
            <a:r>
              <a:rPr lang="en-US" sz="3500" dirty="0" smtClean="0"/>
              <a:t> </a:t>
            </a:r>
            <a:r>
              <a:rPr lang="en-US" sz="3500" dirty="0" err="1" smtClean="0"/>
              <a:t>tanah</a:t>
            </a:r>
            <a:r>
              <a:rPr lang="en-US" sz="3500" dirty="0" smtClean="0"/>
              <a:t> </a:t>
            </a:r>
            <a:r>
              <a:rPr lang="en-US" sz="3500" dirty="0" err="1" smtClean="0"/>
              <a:t>Hak</a:t>
            </a:r>
            <a:r>
              <a:rPr lang="en-US" sz="3500" dirty="0" smtClean="0"/>
              <a:t> </a:t>
            </a:r>
            <a:r>
              <a:rPr lang="en-US" sz="3500" dirty="0" err="1" smtClean="0"/>
              <a:t>Milik</a:t>
            </a:r>
            <a:r>
              <a:rPr lang="en-US" sz="3500" dirty="0" smtClean="0"/>
              <a:t> </a:t>
            </a:r>
            <a:r>
              <a:rPr lang="en-US" sz="3500" dirty="0" err="1" smtClean="0"/>
              <a:t>tsb</a:t>
            </a:r>
            <a:r>
              <a:rPr lang="en-US" sz="3500" dirty="0" smtClean="0"/>
              <a:t> </a:t>
            </a:r>
            <a:r>
              <a:rPr lang="en-US" sz="3500" dirty="0" err="1" smtClean="0"/>
              <a:t>dibuat</a:t>
            </a:r>
            <a:r>
              <a:rPr lang="en-US" sz="3500" dirty="0" smtClean="0"/>
              <a:t> </a:t>
            </a:r>
            <a:r>
              <a:rPr lang="en-US" sz="3500" dirty="0" err="1" smtClean="0"/>
              <a:t>Buku</a:t>
            </a:r>
            <a:r>
              <a:rPr lang="en-US" sz="3500" dirty="0" smtClean="0"/>
              <a:t> Tanah </a:t>
            </a:r>
            <a:r>
              <a:rPr lang="en-US" sz="3500" dirty="0" err="1" smtClean="0"/>
              <a:t>dan</a:t>
            </a:r>
            <a:r>
              <a:rPr lang="en-US" sz="3500" dirty="0" smtClean="0"/>
              <a:t> </a:t>
            </a:r>
            <a:r>
              <a:rPr lang="en-US" sz="3500" dirty="0" err="1" smtClean="0"/>
              <a:t>Surat</a:t>
            </a:r>
            <a:r>
              <a:rPr lang="en-US" sz="3500" dirty="0" smtClean="0"/>
              <a:t> </a:t>
            </a:r>
            <a:r>
              <a:rPr lang="en-US" sz="3500" dirty="0" err="1" smtClean="0"/>
              <a:t>Ukur</a:t>
            </a:r>
            <a:r>
              <a:rPr lang="en-US" sz="3500" dirty="0" smtClean="0"/>
              <a:t> </a:t>
            </a:r>
            <a:r>
              <a:rPr lang="en-US" sz="3500" dirty="0" err="1" smtClean="0"/>
              <a:t>dan</a:t>
            </a:r>
            <a:r>
              <a:rPr lang="en-US" sz="3500" dirty="0" smtClean="0"/>
              <a:t> </a:t>
            </a:r>
            <a:r>
              <a:rPr lang="en-US" sz="3500" dirty="0" err="1" smtClean="0"/>
              <a:t>diterbitkan</a:t>
            </a:r>
            <a:r>
              <a:rPr lang="en-US" sz="3500" dirty="0" smtClean="0"/>
              <a:t> </a:t>
            </a:r>
            <a:r>
              <a:rPr lang="en-US" sz="3500" dirty="0" err="1" smtClean="0"/>
              <a:t>Sertifikat</a:t>
            </a:r>
            <a:r>
              <a:rPr lang="en-US" sz="3500" dirty="0" smtClean="0"/>
              <a:t> </a:t>
            </a:r>
            <a:r>
              <a:rPr lang="en-US" sz="3500" dirty="0" err="1" smtClean="0"/>
              <a:t>hak</a:t>
            </a:r>
            <a:r>
              <a:rPr lang="en-US" sz="3500" dirty="0" smtClean="0"/>
              <a:t> </a:t>
            </a:r>
            <a:r>
              <a:rPr lang="en-US" sz="3500" dirty="0" err="1" smtClean="0"/>
              <a:t>atas</a:t>
            </a:r>
            <a:r>
              <a:rPr lang="en-US" sz="3500" dirty="0" smtClean="0"/>
              <a:t> </a:t>
            </a:r>
            <a:r>
              <a:rPr lang="en-US" sz="3500" dirty="0" err="1" smtClean="0"/>
              <a:t>tanahnya</a:t>
            </a:r>
            <a:r>
              <a:rPr lang="en-US" sz="3500" dirty="0" smtClean="0"/>
              <a:t>.</a:t>
            </a:r>
          </a:p>
          <a:p>
            <a:pPr marL="344488" indent="-344488">
              <a:buFont typeface="Wingdings" pitchFamily="2" charset="2"/>
              <a:buChar char="Ø"/>
            </a:pPr>
            <a:r>
              <a:rPr lang="en-US" sz="3500" dirty="0" err="1" smtClean="0"/>
              <a:t>Macamnya</a:t>
            </a:r>
            <a:r>
              <a:rPr lang="en-US" sz="3500" dirty="0" smtClean="0"/>
              <a:t> :  HGB, </a:t>
            </a:r>
            <a:r>
              <a:rPr lang="en-US" sz="3500" dirty="0" err="1" smtClean="0"/>
              <a:t>Hak</a:t>
            </a:r>
            <a:r>
              <a:rPr lang="en-US" sz="3500" dirty="0" smtClean="0"/>
              <a:t> </a:t>
            </a:r>
            <a:r>
              <a:rPr lang="en-US" sz="3500" dirty="0" err="1" smtClean="0"/>
              <a:t>Pakai</a:t>
            </a:r>
            <a:r>
              <a:rPr lang="en-US" sz="3500" dirty="0" smtClean="0"/>
              <a:t>, </a:t>
            </a:r>
            <a:r>
              <a:rPr lang="en-US" sz="3500" dirty="0" err="1" smtClean="0"/>
              <a:t>Hak</a:t>
            </a:r>
            <a:r>
              <a:rPr lang="en-US" sz="3500" dirty="0" smtClean="0"/>
              <a:t> </a:t>
            </a:r>
            <a:r>
              <a:rPr lang="en-US" sz="3500" dirty="0" err="1" smtClean="0"/>
              <a:t>Gadai</a:t>
            </a:r>
            <a:r>
              <a:rPr lang="en-US" sz="3500" dirty="0" smtClean="0"/>
              <a:t>, </a:t>
            </a:r>
            <a:r>
              <a:rPr lang="en-US" sz="3500" dirty="0" err="1" smtClean="0"/>
              <a:t>Hak</a:t>
            </a:r>
            <a:r>
              <a:rPr lang="en-US" sz="3500" dirty="0" smtClean="0"/>
              <a:t> Usaha </a:t>
            </a:r>
            <a:r>
              <a:rPr lang="en-US" sz="3500" dirty="0" err="1" smtClean="0"/>
              <a:t>Bagi</a:t>
            </a:r>
            <a:r>
              <a:rPr lang="en-US" sz="3500" dirty="0" smtClean="0"/>
              <a:t> </a:t>
            </a:r>
            <a:r>
              <a:rPr lang="en-US" sz="3500" dirty="0" err="1" smtClean="0"/>
              <a:t>Hasil</a:t>
            </a:r>
            <a:r>
              <a:rPr lang="en-US" sz="3500" dirty="0" smtClean="0"/>
              <a:t>, </a:t>
            </a:r>
            <a:r>
              <a:rPr lang="en-US" sz="3500" dirty="0" err="1" smtClean="0"/>
              <a:t>Hak</a:t>
            </a:r>
            <a:r>
              <a:rPr lang="en-US" sz="3500" dirty="0" smtClean="0"/>
              <a:t> </a:t>
            </a:r>
            <a:r>
              <a:rPr lang="en-US" sz="3500" dirty="0" err="1" smtClean="0"/>
              <a:t>Sewa</a:t>
            </a:r>
            <a:r>
              <a:rPr lang="en-US" sz="3500" dirty="0" smtClean="0"/>
              <a:t>, </a:t>
            </a:r>
            <a:r>
              <a:rPr lang="en-US" sz="3500" dirty="0" err="1" smtClean="0"/>
              <a:t>Hak</a:t>
            </a:r>
            <a:r>
              <a:rPr lang="en-US" sz="3500" dirty="0" smtClean="0"/>
              <a:t> </a:t>
            </a:r>
            <a:r>
              <a:rPr lang="en-US" sz="3500" dirty="0" err="1" smtClean="0"/>
              <a:t>Menumpang</a:t>
            </a:r>
            <a:r>
              <a:rPr lang="en-US" sz="35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990600"/>
          </a:xfrm>
        </p:spPr>
        <p:txBody>
          <a:bodyPr>
            <a:normAutofit/>
          </a:bodyPr>
          <a:lstStyle/>
          <a:p>
            <a:r>
              <a:rPr lang="en-US" sz="3800" b="1" dirty="0" smtClean="0"/>
              <a:t>OBYEK PENDAFTARAN TANAH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943088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Meliputi</a:t>
            </a:r>
            <a:r>
              <a:rPr lang="en-US" dirty="0" smtClean="0"/>
              <a:t> :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Bidang-bidang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dipunyai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, HGU, HGB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Tanah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Tanah </a:t>
            </a:r>
            <a:r>
              <a:rPr lang="en-US" dirty="0" err="1" smtClean="0"/>
              <a:t>Wakaf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Susun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Tanah Negara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8493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762000"/>
          </a:xfrm>
        </p:spPr>
        <p:txBody>
          <a:bodyPr>
            <a:normAutofit/>
          </a:bodyPr>
          <a:lstStyle/>
          <a:p>
            <a:r>
              <a:rPr lang="en-US" b="1" dirty="0" smtClean="0"/>
              <a:t>HAK MILIK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7943088" cy="5562600"/>
          </a:xfrm>
        </p:spPr>
        <p:txBody>
          <a:bodyPr>
            <a:normAutofit fontScale="77500" lnSpcReduction="20000"/>
          </a:bodyPr>
          <a:lstStyle/>
          <a:p>
            <a:pPr marL="365125" indent="-365125">
              <a:buNone/>
            </a:pP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turun</a:t>
            </a:r>
            <a:r>
              <a:rPr lang="en-US" dirty="0" smtClean="0"/>
              <a:t> </a:t>
            </a:r>
            <a:r>
              <a:rPr lang="en-US" dirty="0" err="1" smtClean="0"/>
              <a:t>termurun</a:t>
            </a:r>
            <a:r>
              <a:rPr lang="en-US" dirty="0" smtClean="0"/>
              <a:t>,  </a:t>
            </a:r>
            <a:r>
              <a:rPr lang="en-US" dirty="0" err="1" smtClean="0"/>
              <a:t>terkuat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terpenuh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dipunyai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endParaRPr lang="en-US" dirty="0" smtClean="0"/>
          </a:p>
          <a:p>
            <a:pPr marL="365125" indent="-365125">
              <a:buNone/>
            </a:pPr>
            <a:r>
              <a:rPr lang="en-US" dirty="0" smtClean="0"/>
              <a:t>(</a:t>
            </a:r>
            <a:r>
              <a:rPr lang="en-US" dirty="0" err="1" smtClean="0"/>
              <a:t>Pasal</a:t>
            </a:r>
            <a:r>
              <a:rPr lang="en-US" dirty="0" smtClean="0"/>
              <a:t> 20 </a:t>
            </a:r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 UUPA)</a:t>
            </a:r>
          </a:p>
          <a:p>
            <a:pPr marL="365125" indent="-365125">
              <a:buFont typeface="Wingdings" pitchFamily="2" charset="2"/>
              <a:buChar char="Ø"/>
            </a:pP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terkuat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terpenuh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yang “</a:t>
            </a:r>
            <a:r>
              <a:rPr lang="en-US" dirty="0" err="1" smtClean="0"/>
              <a:t>mutlak</a:t>
            </a:r>
            <a:r>
              <a:rPr lang="en-US" dirty="0" smtClean="0"/>
              <a:t>,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diganggu-gugat</a:t>
            </a:r>
            <a:r>
              <a:rPr lang="en-US" dirty="0" smtClean="0"/>
              <a:t>”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Eigendom</a:t>
            </a:r>
            <a:r>
              <a:rPr lang="en-US" dirty="0" smtClean="0"/>
              <a:t>.  </a:t>
            </a:r>
          </a:p>
          <a:p>
            <a:pPr marL="365125" indent="-365125">
              <a:buNone/>
            </a:pPr>
            <a:r>
              <a:rPr lang="en-US" dirty="0" smtClean="0"/>
              <a:t>	</a:t>
            </a:r>
            <a:r>
              <a:rPr lang="en-US" dirty="0" err="1" smtClean="0"/>
              <a:t>Sifat</a:t>
            </a:r>
            <a:r>
              <a:rPr lang="en-US" dirty="0" smtClean="0"/>
              <a:t> yang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bertentangan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tiap-tiap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.</a:t>
            </a:r>
          </a:p>
          <a:p>
            <a:pPr marL="365125" indent="-365125">
              <a:buFont typeface="Wingdings" pitchFamily="2" charset="2"/>
              <a:buChar char="Ø"/>
            </a:pPr>
            <a:r>
              <a:rPr lang="en-US" dirty="0" err="1" smtClean="0"/>
              <a:t>Kata-kata</a:t>
            </a:r>
            <a:r>
              <a:rPr lang="en-US" dirty="0" smtClean="0"/>
              <a:t> “</a:t>
            </a:r>
            <a:r>
              <a:rPr lang="en-US" dirty="0" err="1" smtClean="0"/>
              <a:t>terkuat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terpenuh</a:t>
            </a:r>
            <a:r>
              <a:rPr lang="en-US" dirty="0" smtClean="0"/>
              <a:t>” </a:t>
            </a:r>
            <a:r>
              <a:rPr lang="en-US" dirty="0" err="1" smtClean="0"/>
              <a:t>bermaksud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HGU, HGB,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, </a:t>
            </a:r>
            <a:r>
              <a:rPr lang="en-US" dirty="0" err="1" smtClean="0"/>
              <a:t>dllnya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dipunyai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,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Miliklah</a:t>
            </a:r>
            <a:r>
              <a:rPr lang="en-US" dirty="0" smtClean="0"/>
              <a:t> yang “</a:t>
            </a:r>
            <a:r>
              <a:rPr lang="en-US" dirty="0" err="1" smtClean="0"/>
              <a:t>ter</a:t>
            </a:r>
            <a:r>
              <a:rPr lang="en-US" dirty="0" smtClean="0"/>
              <a:t>” (</a:t>
            </a:r>
            <a:r>
              <a:rPr lang="en-US" dirty="0" err="1" smtClean="0"/>
              <a:t>artinya</a:t>
            </a:r>
            <a:r>
              <a:rPr lang="en-US" dirty="0" smtClean="0"/>
              <a:t>: paling)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terpenuh</a:t>
            </a:r>
            <a:r>
              <a:rPr lang="en-US" dirty="0" smtClean="0"/>
              <a:t>.</a:t>
            </a:r>
          </a:p>
          <a:p>
            <a:pPr marL="365125" indent="-365125">
              <a:buNone/>
            </a:pPr>
            <a:r>
              <a:rPr lang="en-US" dirty="0" smtClean="0"/>
              <a:t>	(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20 UUPA).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838200"/>
          </a:xfrm>
        </p:spPr>
        <p:txBody>
          <a:bodyPr>
            <a:normAutofit/>
          </a:bodyPr>
          <a:lstStyle/>
          <a:p>
            <a:r>
              <a:rPr lang="en-US" b="1" dirty="0" smtClean="0"/>
              <a:t>HAK MILIK </a:t>
            </a:r>
            <a:r>
              <a:rPr lang="en-US" dirty="0" smtClean="0"/>
              <a:t>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924800" cy="5257800"/>
          </a:xfrm>
        </p:spPr>
        <p:txBody>
          <a:bodyPr>
            <a:normAutofit fontScale="92500"/>
          </a:bodyPr>
          <a:lstStyle/>
          <a:p>
            <a:pPr marL="365125" indent="-365125">
              <a:buNone/>
            </a:pPr>
            <a:r>
              <a:rPr lang="en-US" b="1" dirty="0" smtClean="0"/>
              <a:t>SUBYEK: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WNI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(PP No. 38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963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Penunjukkan</a:t>
            </a:r>
            <a:r>
              <a:rPr lang="en-US" dirty="0" smtClean="0"/>
              <a:t> </a:t>
            </a:r>
            <a:r>
              <a:rPr lang="en-US" dirty="0" err="1" smtClean="0"/>
              <a:t>Badan-Badan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Tanah):</a:t>
            </a:r>
          </a:p>
          <a:p>
            <a:pPr marL="1028700" lvl="0" indent="-514350">
              <a:buFont typeface="+mj-lt"/>
              <a:buAutoNum type="alphaLcPeriod"/>
            </a:pPr>
            <a:r>
              <a:rPr lang="en-US" dirty="0" smtClean="0"/>
              <a:t>Bank-Bank yang </a:t>
            </a:r>
            <a:r>
              <a:rPr lang="en-US" dirty="0" err="1" smtClean="0"/>
              <a:t>didirikan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Negara</a:t>
            </a:r>
          </a:p>
          <a:p>
            <a:pPr marL="1028700" lvl="0" indent="-514350">
              <a:buFont typeface="+mj-lt"/>
              <a:buAutoNum type="alphaLcPeriod"/>
            </a:pPr>
            <a:r>
              <a:rPr lang="en-US" dirty="0" err="1" smtClean="0"/>
              <a:t>Perkumpulan-Perkumpulan</a:t>
            </a:r>
            <a:r>
              <a:rPr lang="en-US" dirty="0" smtClean="0"/>
              <a:t> </a:t>
            </a:r>
            <a:r>
              <a:rPr lang="en-US" dirty="0" err="1" smtClean="0"/>
              <a:t>Koperasi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endParaRPr lang="en-US" dirty="0" smtClean="0"/>
          </a:p>
          <a:p>
            <a:pPr marL="1028700" lvl="0" indent="-514350">
              <a:buFont typeface="+mj-lt"/>
              <a:buAutoNum type="alphaLcPeriod"/>
            </a:pPr>
            <a:r>
              <a:rPr lang="en-US" dirty="0" err="1" smtClean="0"/>
              <a:t>Badan-Badan</a:t>
            </a:r>
            <a:r>
              <a:rPr lang="en-US" dirty="0" smtClean="0"/>
              <a:t> </a:t>
            </a:r>
            <a:r>
              <a:rPr lang="en-US" dirty="0" err="1" smtClean="0"/>
              <a:t>Keagamaan</a:t>
            </a:r>
            <a:endParaRPr lang="en-US" dirty="0" smtClean="0"/>
          </a:p>
          <a:p>
            <a:pPr marL="1028700" indent="-514350">
              <a:buFont typeface="+mj-lt"/>
              <a:buAutoNum type="alphaLcPeriod"/>
            </a:pPr>
            <a:r>
              <a:rPr lang="en-US" dirty="0" err="1" smtClean="0"/>
              <a:t>Badan-Badan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838200"/>
          </a:xfrm>
        </p:spPr>
        <p:txBody>
          <a:bodyPr/>
          <a:lstStyle/>
          <a:p>
            <a:r>
              <a:rPr lang="en-US" b="1" dirty="0" smtClean="0"/>
              <a:t>HAK MILIK </a:t>
            </a:r>
            <a:r>
              <a:rPr lang="en-US" dirty="0" smtClean="0"/>
              <a:t>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943088" cy="5334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/>
              <a:t>Syaratnya</a:t>
            </a:r>
            <a:r>
              <a:rPr lang="en-US" dirty="0" smtClean="0"/>
              <a:t>:</a:t>
            </a:r>
          </a:p>
          <a:p>
            <a:pPr marL="595312" indent="-514350">
              <a:buNone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.   Bank Negara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a.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bangunan-bangunan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     	</a:t>
            </a:r>
            <a:r>
              <a:rPr lang="en-US" dirty="0" err="1" smtClean="0"/>
              <a:t>menunaikan</a:t>
            </a:r>
            <a:r>
              <a:rPr lang="en-US" dirty="0" smtClean="0"/>
              <a:t> </a:t>
            </a:r>
            <a:r>
              <a:rPr lang="en-US" dirty="0" err="1" smtClean="0"/>
              <a:t>tugasnya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perumahan</a:t>
            </a:r>
            <a:r>
              <a:rPr lang="en-US" dirty="0" smtClean="0"/>
              <a:t> 	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pegawainya</a:t>
            </a:r>
            <a:endParaRPr lang="en-US" dirty="0" smtClean="0"/>
          </a:p>
          <a:p>
            <a:pPr marL="596646" indent="-514350">
              <a:buNone/>
            </a:pPr>
            <a:r>
              <a:rPr lang="en-US" dirty="0" smtClean="0"/>
              <a:t>	b. 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pelelangan</a:t>
            </a:r>
            <a:r>
              <a:rPr lang="en-US" dirty="0" smtClean="0"/>
              <a:t> 	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bank </a:t>
            </a:r>
            <a:r>
              <a:rPr lang="en-US" dirty="0" err="1" smtClean="0"/>
              <a:t>ybs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	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bank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	</a:t>
            </a:r>
            <a:r>
              <a:rPr lang="en-US" dirty="0" err="1" smtClean="0"/>
              <a:t>memerlukannya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.a,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	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diperolehnya</a:t>
            </a:r>
            <a:r>
              <a:rPr lang="en-US" dirty="0" smtClean="0"/>
              <a:t>,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dialihkan</a:t>
            </a:r>
            <a:r>
              <a:rPr lang="en-US" dirty="0" smtClean="0"/>
              <a:t> 	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 yang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.</a:t>
            </a:r>
          </a:p>
          <a:p>
            <a:pPr marL="398463" indent="-398463">
              <a:buFont typeface="Wingdings" pitchFamily="2" charset="2"/>
              <a:buChar char="Ø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tanahnya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.a,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izin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BPN.</a:t>
            </a:r>
          </a:p>
          <a:p>
            <a:pPr marL="596646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914400"/>
          </a:xfrm>
        </p:spPr>
        <p:txBody>
          <a:bodyPr/>
          <a:lstStyle/>
          <a:p>
            <a:r>
              <a:rPr lang="en-US" b="1" dirty="0" smtClean="0"/>
              <a:t>HAK MILIK </a:t>
            </a:r>
            <a:r>
              <a:rPr lang="en-US" dirty="0" smtClean="0"/>
              <a:t>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866888" cy="4876800"/>
          </a:xfrm>
        </p:spPr>
        <p:txBody>
          <a:bodyPr/>
          <a:lstStyle/>
          <a:p>
            <a:pPr marL="457200" indent="-457200">
              <a:buNone/>
            </a:pPr>
            <a:r>
              <a:rPr lang="en-US" dirty="0" smtClean="0"/>
              <a:t>2. 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/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Keagamaan</a:t>
            </a:r>
            <a:r>
              <a:rPr lang="en-US" dirty="0" smtClean="0"/>
              <a:t>,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BPN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mendengar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/</a:t>
            </a:r>
            <a:r>
              <a:rPr lang="en-US" dirty="0" err="1" smtClean="0"/>
              <a:t>Menteri</a:t>
            </a:r>
            <a:r>
              <a:rPr lang="en-US" dirty="0" smtClean="0"/>
              <a:t> Agama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tanahnya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yang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/</a:t>
            </a:r>
            <a:r>
              <a:rPr lang="en-US" dirty="0" err="1" smtClean="0"/>
              <a:t>keagamaan</a:t>
            </a:r>
            <a:r>
              <a:rPr lang="en-US" dirty="0" smtClean="0"/>
              <a:t>.</a:t>
            </a:r>
          </a:p>
          <a:p>
            <a:pPr marL="457200" indent="-457200">
              <a:buNone/>
            </a:pPr>
            <a:r>
              <a:rPr lang="en-US" dirty="0" smtClean="0"/>
              <a:t>3.  </a:t>
            </a:r>
            <a:r>
              <a:rPr lang="en-US" dirty="0" err="1" smtClean="0"/>
              <a:t>Koperasi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,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tanahnya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melebihi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UU No. 56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960.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914400"/>
          </a:xfrm>
        </p:spPr>
        <p:txBody>
          <a:bodyPr/>
          <a:lstStyle/>
          <a:p>
            <a:r>
              <a:rPr lang="en-US" b="1" dirty="0" smtClean="0"/>
              <a:t>HAK MILIK </a:t>
            </a:r>
            <a:r>
              <a:rPr lang="en-US" dirty="0" smtClean="0"/>
              <a:t>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943088" cy="5029200"/>
          </a:xfrm>
        </p:spPr>
        <p:txBody>
          <a:bodyPr>
            <a:normAutofit fontScale="92500" lnSpcReduction="10000"/>
          </a:bodyPr>
          <a:lstStyle/>
          <a:p>
            <a:pPr marL="365125" indent="-365125">
              <a:buNone/>
            </a:pPr>
            <a:r>
              <a:rPr lang="en-US" b="1" dirty="0" smtClean="0"/>
              <a:t>PENGGUNAAN: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dibatasi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non-</a:t>
            </a:r>
            <a:r>
              <a:rPr lang="en-US" dirty="0" err="1" smtClean="0"/>
              <a:t>pertanian</a:t>
            </a:r>
            <a:r>
              <a:rPr lang="en-US" dirty="0" smtClean="0"/>
              <a:t> (</a:t>
            </a:r>
            <a:r>
              <a:rPr lang="en-US" dirty="0" err="1" smtClean="0"/>
              <a:t>perumahan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 marL="365125" indent="-365125">
              <a:buNone/>
            </a:pPr>
            <a:r>
              <a:rPr lang="en-US" b="1" dirty="0" smtClean="0"/>
              <a:t>JANGKA WAKTU: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dibatasi</a:t>
            </a:r>
            <a:r>
              <a:rPr lang="en-US" dirty="0" smtClean="0"/>
              <a:t>, </a:t>
            </a:r>
            <a:r>
              <a:rPr lang="en-US" dirty="0" err="1" smtClean="0"/>
              <a:t>turun-temurun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diwariskan</a:t>
            </a:r>
            <a:r>
              <a:rPr lang="en-US" dirty="0" smtClean="0"/>
              <a:t> </a:t>
            </a:r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DAPAT DIBEBANI HAK TANGGUNGAN, HGB </a:t>
            </a:r>
            <a:r>
              <a:rPr lang="en-US" dirty="0" err="1" smtClean="0"/>
              <a:t>dan</a:t>
            </a:r>
            <a:r>
              <a:rPr lang="en-US" dirty="0" smtClean="0"/>
              <a:t> HAK PAKAI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990600"/>
          </a:xfrm>
        </p:spPr>
        <p:txBody>
          <a:bodyPr/>
          <a:lstStyle/>
          <a:p>
            <a:r>
              <a:rPr lang="en-US" b="1" dirty="0"/>
              <a:t>HAK MILIK </a:t>
            </a:r>
            <a:r>
              <a:rPr lang="en-US" dirty="0"/>
              <a:t>(</a:t>
            </a:r>
            <a:r>
              <a:rPr lang="en-US" dirty="0" err="1"/>
              <a:t>lanjutan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LARANGAN PEMINDAHAN HAK :</a:t>
            </a:r>
          </a:p>
          <a:p>
            <a:pPr marL="0" indent="0">
              <a:buNone/>
            </a:pPr>
            <a:r>
              <a:rPr lang="en-US" dirty="0" smtClean="0"/>
              <a:t>Tanah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dialihkan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ubyek</a:t>
            </a:r>
            <a:r>
              <a:rPr lang="en-US" dirty="0" smtClean="0"/>
              <a:t> </a:t>
            </a:r>
            <a:r>
              <a:rPr lang="en-US" dirty="0" err="1"/>
              <a:t>H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</a:p>
          <a:p>
            <a:pPr marL="457200" indent="-457200">
              <a:buFont typeface="Wingdings" charset="2"/>
              <a:buChar char="Ø"/>
            </a:pPr>
            <a:r>
              <a:rPr lang="en-US" dirty="0" err="1"/>
              <a:t>P</a:t>
            </a:r>
            <a:r>
              <a:rPr lang="en-US" dirty="0" err="1" smtClean="0"/>
              <a:t>erbuatannya</a:t>
            </a:r>
            <a:r>
              <a:rPr lang="en-US" dirty="0" smtClean="0"/>
              <a:t> </a:t>
            </a:r>
            <a:r>
              <a:rPr lang="en-US" dirty="0" err="1" smtClean="0"/>
              <a:t>batal</a:t>
            </a:r>
            <a:r>
              <a:rPr lang="en-US" dirty="0" smtClean="0"/>
              <a:t> demi </a:t>
            </a:r>
            <a:r>
              <a:rPr lang="en-US" dirty="0" err="1" smtClean="0"/>
              <a:t>hukum</a:t>
            </a:r>
            <a:r>
              <a:rPr lang="en-US" dirty="0" smtClean="0"/>
              <a:t>,</a:t>
            </a:r>
          </a:p>
          <a:p>
            <a:pPr marL="457200" indent="-457200">
              <a:buFont typeface="Wingdings" charset="2"/>
              <a:buChar char="Ø"/>
            </a:pPr>
            <a:r>
              <a:rPr lang="en-US" dirty="0" err="1" smtClean="0"/>
              <a:t>Haknya</a:t>
            </a:r>
            <a:r>
              <a:rPr lang="en-US" dirty="0" smtClean="0"/>
              <a:t> </a:t>
            </a:r>
            <a:r>
              <a:rPr lang="en-US" dirty="0" err="1" smtClean="0"/>
              <a:t>hapus</a:t>
            </a:r>
            <a:endParaRPr lang="en-US" dirty="0" smtClean="0"/>
          </a:p>
          <a:p>
            <a:pPr marL="457200" indent="-457200">
              <a:buFont typeface="Wingdings" charset="2"/>
              <a:buChar char="Ø"/>
            </a:pPr>
            <a:r>
              <a:rPr lang="en-US" dirty="0" err="1" smtClean="0"/>
              <a:t>Tanahnya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Tanah Negara</a:t>
            </a:r>
          </a:p>
          <a:p>
            <a:pPr marL="457200" indent="-457200">
              <a:buFont typeface="Wingdings" charset="2"/>
              <a:buChar char="Ø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dibayar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38510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762000"/>
          </a:xfrm>
        </p:spPr>
        <p:txBody>
          <a:bodyPr/>
          <a:lstStyle/>
          <a:p>
            <a:r>
              <a:rPr lang="en-US" b="1" dirty="0" smtClean="0"/>
              <a:t>HAK GUNA USAHA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943088" cy="5486400"/>
          </a:xfrm>
        </p:spPr>
        <p:txBody>
          <a:bodyPr>
            <a:normAutofit fontScale="85000" lnSpcReduction="10000"/>
          </a:bodyPr>
          <a:lstStyle/>
          <a:p>
            <a:pPr marL="365125" indent="-365125">
              <a:buNone/>
            </a:pP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mengusahakan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Negara,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, </a:t>
            </a:r>
            <a:r>
              <a:rPr lang="en-US" dirty="0" err="1" smtClean="0"/>
              <a:t>perikanan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peternakan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Pasal</a:t>
            </a:r>
            <a:r>
              <a:rPr lang="en-US" dirty="0" smtClean="0"/>
              <a:t> 28 </a:t>
            </a:r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 UUPA)</a:t>
            </a:r>
          </a:p>
          <a:p>
            <a:pPr marL="0" indent="0">
              <a:buNone/>
            </a:pPr>
            <a:endParaRPr lang="en-US" dirty="0" smtClean="0"/>
          </a:p>
          <a:p>
            <a:pPr marL="398463" indent="-398463">
              <a:buFont typeface="Wingdings" pitchFamily="2" charset="2"/>
              <a:buChar char="Ø"/>
            </a:pP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Tanah Negara,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prinsipnya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UUPA,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dikerjakan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pemiliknya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   (</a:t>
            </a:r>
            <a:r>
              <a:rPr lang="en-US" dirty="0" err="1" smtClean="0"/>
              <a:t>Pasal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0 UUPA) 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6962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HAK GUNA USAHA </a:t>
            </a:r>
            <a:r>
              <a:rPr lang="en-US" dirty="0" smtClean="0"/>
              <a:t>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6962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SUBYEK: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WNI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didirikan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Indonesia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berkedudukan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smtClean="0"/>
              <a:t>PENGGUNAAN: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Pertanian</a:t>
            </a:r>
            <a:r>
              <a:rPr lang="en-US" dirty="0" smtClean="0"/>
              <a:t> / Perkebunan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Perikanan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Peternakan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1524000"/>
            <a:ext cx="78486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600" b="1" dirty="0" smtClean="0"/>
              <a:t>HAK-HAK ATAS TANAH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696200" cy="990600"/>
          </a:xfrm>
        </p:spPr>
        <p:txBody>
          <a:bodyPr>
            <a:noAutofit/>
          </a:bodyPr>
          <a:lstStyle/>
          <a:p>
            <a:r>
              <a:rPr lang="en-US" sz="4200" b="1" dirty="0" smtClean="0"/>
              <a:t>HAK GUNA USAHA </a:t>
            </a:r>
            <a:r>
              <a:rPr lang="en-US" sz="4200" dirty="0" smtClean="0"/>
              <a:t>(</a:t>
            </a:r>
            <a:r>
              <a:rPr lang="en-US" sz="4200" dirty="0" err="1" smtClean="0"/>
              <a:t>lanjutan</a:t>
            </a:r>
            <a:r>
              <a:rPr lang="en-US" sz="4200" dirty="0" smtClean="0"/>
              <a:t>)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696200" cy="5029200"/>
          </a:xfrm>
        </p:spPr>
        <p:txBody>
          <a:bodyPr>
            <a:normAutofit/>
          </a:bodyPr>
          <a:lstStyle/>
          <a:p>
            <a:pPr marL="365125" indent="-365125">
              <a:buNone/>
            </a:pPr>
            <a:r>
              <a:rPr lang="en-US" b="1" dirty="0" smtClean="0"/>
              <a:t>JANGKA WAKTU: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err="1" smtClean="0"/>
              <a:t>Pasal</a:t>
            </a:r>
            <a:r>
              <a:rPr lang="en-US" sz="2800" dirty="0" smtClean="0"/>
              <a:t> 29 UUPA</a:t>
            </a:r>
            <a:endParaRPr lang="en-US" sz="2800" b="1" dirty="0" smtClean="0"/>
          </a:p>
          <a:p>
            <a:pPr marL="1828800" lvl="1" indent="-1371600">
              <a:buNone/>
            </a:pPr>
            <a:r>
              <a:rPr lang="en-US" dirty="0" err="1" smtClean="0"/>
              <a:t>ayat</a:t>
            </a:r>
            <a:r>
              <a:rPr lang="en-US" dirty="0" smtClean="0"/>
              <a:t> (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):   paling lama 25 </a:t>
            </a:r>
            <a:r>
              <a:rPr lang="en-US" dirty="0" err="1" smtClean="0"/>
              <a:t>tahun</a:t>
            </a:r>
            <a:endParaRPr lang="en-US" dirty="0" smtClean="0"/>
          </a:p>
          <a:p>
            <a:pPr marL="1828800" lvl="1" indent="-1371600">
              <a:buNone/>
            </a:pPr>
            <a:r>
              <a:rPr lang="en-US" dirty="0" err="1" smtClean="0"/>
              <a:t>ayat</a:t>
            </a:r>
            <a:r>
              <a:rPr lang="en-US" dirty="0" smtClean="0"/>
              <a:t> (2): 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memerlukan</a:t>
            </a:r>
            <a:r>
              <a:rPr lang="en-US" dirty="0" smtClean="0"/>
              <a:t>  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lama, paling lama 35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</a:p>
          <a:p>
            <a:pPr marL="1828800" lvl="1" indent="-1371600">
              <a:buNone/>
            </a:pPr>
            <a:r>
              <a:rPr lang="en-US" dirty="0" err="1" smtClean="0"/>
              <a:t>ayat</a:t>
            </a:r>
            <a:r>
              <a:rPr lang="en-US" dirty="0" smtClean="0"/>
              <a:t> (3):  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mengingat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,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diperpanjang</a:t>
            </a:r>
            <a:r>
              <a:rPr lang="en-US" dirty="0" smtClean="0"/>
              <a:t> paling lama 25 </a:t>
            </a:r>
            <a:r>
              <a:rPr lang="en-US" dirty="0" err="1" smtClean="0"/>
              <a:t>tahun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696200" cy="914400"/>
          </a:xfrm>
        </p:spPr>
        <p:txBody>
          <a:bodyPr>
            <a:normAutofit/>
          </a:bodyPr>
          <a:lstStyle/>
          <a:p>
            <a:r>
              <a:rPr lang="en-US" sz="4200" b="1" dirty="0" smtClean="0"/>
              <a:t>HAK GUNA USAHA </a:t>
            </a:r>
            <a:r>
              <a:rPr lang="en-US" sz="4200" dirty="0" smtClean="0"/>
              <a:t>(</a:t>
            </a:r>
            <a:r>
              <a:rPr lang="en-US" sz="4200" dirty="0" err="1" smtClean="0"/>
              <a:t>lanjutan</a:t>
            </a:r>
            <a:r>
              <a:rPr lang="en-US" sz="4200" dirty="0" smtClean="0"/>
              <a:t>)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924800" cy="5410200"/>
          </a:xfrm>
        </p:spPr>
        <p:txBody>
          <a:bodyPr>
            <a:normAutofit lnSpcReduction="10000"/>
          </a:bodyPr>
          <a:lstStyle/>
          <a:p>
            <a:pPr marL="365125" lvl="0" indent="-365125">
              <a:buFont typeface="Arial" pitchFamily="34" charset="0"/>
              <a:buChar char="•"/>
            </a:pPr>
            <a:r>
              <a:rPr lang="en-US" sz="2800" dirty="0" smtClean="0"/>
              <a:t>PP No. 40 </a:t>
            </a:r>
            <a:r>
              <a:rPr lang="en-US" sz="2800" dirty="0" err="1" smtClean="0"/>
              <a:t>Tahun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2800" dirty="0" smtClean="0"/>
              <a:t>996 </a:t>
            </a:r>
            <a:r>
              <a:rPr lang="en-US" sz="2800" dirty="0" err="1" smtClean="0"/>
              <a:t>Pasal</a:t>
            </a:r>
            <a:r>
              <a:rPr lang="en-US" sz="2800" dirty="0" smtClean="0"/>
              <a:t> 8</a:t>
            </a:r>
          </a:p>
          <a:p>
            <a:pPr marL="1824038" lvl="1" indent="-1474788">
              <a:buNone/>
            </a:pPr>
            <a:r>
              <a:rPr lang="en-US" dirty="0" err="1" smtClean="0"/>
              <a:t>ayat</a:t>
            </a:r>
            <a:r>
              <a:rPr lang="en-US" dirty="0" smtClean="0"/>
              <a:t> (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):	paling lama 35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diperpanjang</a:t>
            </a:r>
            <a:r>
              <a:rPr lang="en-US" dirty="0" smtClean="0"/>
              <a:t> paling lama 25 </a:t>
            </a:r>
            <a:r>
              <a:rPr lang="en-US" dirty="0" err="1" smtClean="0"/>
              <a:t>tahun</a:t>
            </a:r>
            <a:r>
              <a:rPr lang="en-US" dirty="0" smtClean="0"/>
              <a:t>		</a:t>
            </a:r>
          </a:p>
          <a:p>
            <a:pPr marL="1824038" lvl="1" indent="-1474788">
              <a:buNone/>
            </a:pPr>
            <a:r>
              <a:rPr lang="en-US" dirty="0" err="1" smtClean="0"/>
              <a:t>ayat</a:t>
            </a:r>
            <a:r>
              <a:rPr lang="en-US" dirty="0" smtClean="0"/>
              <a:t> (2):	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HGU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perpanjangannya</a:t>
            </a:r>
            <a:r>
              <a:rPr lang="en-US" dirty="0" smtClean="0"/>
              <a:t> </a:t>
            </a:r>
            <a:r>
              <a:rPr lang="en-US" dirty="0" err="1" smtClean="0"/>
              <a:t>berakhir</a:t>
            </a:r>
            <a:r>
              <a:rPr lang="en-US" dirty="0" smtClean="0"/>
              <a:t>,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pembaharuan</a:t>
            </a:r>
            <a:r>
              <a:rPr lang="en-US" dirty="0" smtClean="0"/>
              <a:t> HGU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pPr marL="1824038" lvl="1" indent="-1824038">
              <a:buNone/>
            </a:pPr>
            <a:endParaRPr lang="en-US" sz="1200" dirty="0" smtClean="0"/>
          </a:p>
          <a:p>
            <a:pPr marL="538163" lvl="1" indent="-538163">
              <a:buFont typeface="Wingdings" charset="2"/>
              <a:buChar char="Ø"/>
            </a:pPr>
            <a:r>
              <a:rPr lang="en-US" dirty="0" err="1"/>
              <a:t>m</a:t>
            </a:r>
            <a:r>
              <a:rPr lang="en-US" dirty="0" err="1" smtClean="0"/>
              <a:t>aks</a:t>
            </a:r>
            <a:r>
              <a:rPr lang="en-US" dirty="0" smtClean="0"/>
              <a:t> 35 </a:t>
            </a:r>
            <a:r>
              <a:rPr lang="en-US" dirty="0" err="1" smtClean="0"/>
              <a:t>tahun</a:t>
            </a:r>
            <a:r>
              <a:rPr lang="en-US" dirty="0" smtClean="0"/>
              <a:t> + </a:t>
            </a:r>
            <a:r>
              <a:rPr lang="en-US" dirty="0" err="1" smtClean="0"/>
              <a:t>maks</a:t>
            </a:r>
            <a:r>
              <a:rPr lang="en-US" dirty="0" smtClean="0"/>
              <a:t> 25 </a:t>
            </a:r>
            <a:r>
              <a:rPr lang="en-US" dirty="0" err="1" smtClean="0"/>
              <a:t>tahun</a:t>
            </a:r>
            <a:endParaRPr lang="en-US" dirty="0" smtClean="0"/>
          </a:p>
          <a:p>
            <a:pPr marL="1824038" lvl="1" indent="-1824038">
              <a:buNone/>
            </a:pPr>
            <a:endParaRPr lang="en-US" sz="1300" dirty="0" smtClean="0"/>
          </a:p>
          <a:p>
            <a:pPr marL="1824038" lvl="1" indent="-1824038">
              <a:buNone/>
            </a:pPr>
            <a:r>
              <a:rPr lang="en-US" dirty="0" smtClean="0"/>
              <a:t>DAPAT DIBEBANI HAK TANGGUNGAN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914400"/>
          </a:xfrm>
        </p:spPr>
        <p:txBody>
          <a:bodyPr/>
          <a:lstStyle/>
          <a:p>
            <a:r>
              <a:rPr lang="en-US" b="1" dirty="0" smtClean="0"/>
              <a:t>HAK GUNA BANGUNAN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80010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a</a:t>
            </a:r>
            <a:r>
              <a:rPr lang="en-US" dirty="0" err="1" smtClean="0"/>
              <a:t>dalah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mendirikan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bangunan-bangunan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miliknya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30 </a:t>
            </a:r>
            <a:r>
              <a:rPr lang="en-US" dirty="0" err="1" smtClean="0"/>
              <a:t>tahun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Pasal</a:t>
            </a:r>
            <a:r>
              <a:rPr lang="en-US" dirty="0" smtClean="0"/>
              <a:t> 35 </a:t>
            </a:r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 smtClean="0">
                <a:latin typeface="Arial Unicode MS"/>
                <a:cs typeface="Arial Unicode MS"/>
              </a:rPr>
              <a:t>1</a:t>
            </a:r>
            <a:r>
              <a:rPr lang="en-US" dirty="0" smtClean="0"/>
              <a:t> UUPA)</a:t>
            </a:r>
          </a:p>
          <a:p>
            <a:pPr marL="0" indent="0">
              <a:buNone/>
            </a:pPr>
            <a:endParaRPr lang="en-US" dirty="0" smtClean="0"/>
          </a:p>
          <a:p>
            <a:pPr marL="365125" indent="-365125">
              <a:buNone/>
            </a:pPr>
            <a:r>
              <a:rPr lang="en-US" b="1" dirty="0" smtClean="0"/>
              <a:t>SUBYEK: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WNI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didirikan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Indonesia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berkedudukan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HAK GUNA BANGUNAN </a:t>
            </a:r>
            <a:r>
              <a:rPr lang="en-US" sz="3900" dirty="0" smtClean="0"/>
              <a:t>(</a:t>
            </a:r>
            <a:r>
              <a:rPr lang="en-US" sz="3900" dirty="0" err="1" smtClean="0"/>
              <a:t>lanjutan</a:t>
            </a:r>
            <a:r>
              <a:rPr lang="en-US" sz="3900" dirty="0" smtClean="0"/>
              <a:t>)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848600" cy="44196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JANGKA WAKTU:</a:t>
            </a:r>
          </a:p>
          <a:p>
            <a:pPr lvl="0"/>
            <a:r>
              <a:rPr lang="en-US" dirty="0" smtClean="0"/>
              <a:t>UUPA </a:t>
            </a:r>
            <a:r>
              <a:rPr lang="en-US" dirty="0" err="1" smtClean="0"/>
              <a:t>Pasal</a:t>
            </a:r>
            <a:r>
              <a:rPr lang="en-US" dirty="0" smtClean="0"/>
              <a:t> 35</a:t>
            </a:r>
          </a:p>
          <a:p>
            <a:pPr marL="1824038" lvl="1" indent="-1474788">
              <a:buNone/>
            </a:pPr>
            <a:r>
              <a:rPr lang="en-US" dirty="0" err="1" smtClean="0"/>
              <a:t>ayat</a:t>
            </a:r>
            <a:r>
              <a:rPr lang="en-US" dirty="0" smtClean="0"/>
              <a:t> (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):	paling lama 30 </a:t>
            </a:r>
            <a:r>
              <a:rPr lang="en-US" dirty="0" err="1" smtClean="0"/>
              <a:t>tahun</a:t>
            </a:r>
            <a:endParaRPr lang="en-US" dirty="0" smtClean="0"/>
          </a:p>
          <a:p>
            <a:pPr marL="1824038" lvl="1" indent="-1474788">
              <a:buNone/>
            </a:pPr>
            <a:r>
              <a:rPr lang="en-US" dirty="0" err="1" smtClean="0"/>
              <a:t>ayat</a:t>
            </a:r>
            <a:r>
              <a:rPr lang="en-US" dirty="0" smtClean="0"/>
              <a:t> (2):	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mengingat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bangunan-bangunannya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diperpanjang</a:t>
            </a:r>
            <a:r>
              <a:rPr lang="en-US" dirty="0" smtClean="0"/>
              <a:t> paling lama 20 </a:t>
            </a:r>
            <a:r>
              <a:rPr lang="en-US" dirty="0" err="1" smtClean="0"/>
              <a:t>tahun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8001000" cy="762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HAK GUNA BANGUNAN </a:t>
            </a:r>
            <a:r>
              <a:rPr lang="en-US" sz="3600" dirty="0" smtClean="0"/>
              <a:t>(</a:t>
            </a:r>
            <a:r>
              <a:rPr lang="en-US" sz="3600" dirty="0" err="1" smtClean="0"/>
              <a:t>lanjutan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8001000" cy="5410200"/>
          </a:xfrm>
        </p:spPr>
        <p:txBody>
          <a:bodyPr>
            <a:normAutofit fontScale="92500" lnSpcReduction="20000"/>
          </a:bodyPr>
          <a:lstStyle/>
          <a:p>
            <a:pPr marL="357188" lvl="0" indent="-357188">
              <a:buSzPct val="75000"/>
              <a:buFont typeface="Arial"/>
              <a:buChar char="•"/>
            </a:pPr>
            <a:r>
              <a:rPr lang="en-US" dirty="0" smtClean="0"/>
              <a:t>PP No. 40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smtClean="0">
                <a:latin typeface="Arial Unicode MS"/>
                <a:cs typeface="Arial Unicode MS"/>
              </a:rPr>
              <a:t>1</a:t>
            </a:r>
            <a:r>
              <a:rPr lang="en-US" dirty="0" smtClean="0"/>
              <a:t>996 </a:t>
            </a:r>
            <a:r>
              <a:rPr lang="en-US" dirty="0" err="1" smtClean="0"/>
              <a:t>Pasal</a:t>
            </a:r>
            <a:r>
              <a:rPr lang="en-US" dirty="0" smtClean="0"/>
              <a:t> 25</a:t>
            </a:r>
          </a:p>
          <a:p>
            <a:pPr marL="1824038" lvl="1" indent="-1474788">
              <a:buNone/>
            </a:pPr>
            <a:r>
              <a:rPr lang="en-US" dirty="0" err="1" smtClean="0"/>
              <a:t>ayat</a:t>
            </a:r>
            <a:r>
              <a:rPr lang="en-US" dirty="0" smtClean="0"/>
              <a:t> (</a:t>
            </a:r>
            <a:r>
              <a:rPr lang="en-US" dirty="0" smtClean="0">
                <a:latin typeface="Arial Unicode MS"/>
                <a:cs typeface="Arial Unicode MS"/>
              </a:rPr>
              <a:t>1</a:t>
            </a:r>
            <a:r>
              <a:rPr lang="en-US" dirty="0" smtClean="0"/>
              <a:t>):	paling lama 30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diperpanjang</a:t>
            </a:r>
            <a:r>
              <a:rPr lang="en-US" dirty="0" smtClean="0"/>
              <a:t> paling lama 20 </a:t>
            </a:r>
            <a:r>
              <a:rPr lang="en-US" dirty="0" err="1" smtClean="0"/>
              <a:t>tahun</a:t>
            </a:r>
            <a:r>
              <a:rPr lang="en-US" dirty="0" smtClean="0"/>
              <a:t>		</a:t>
            </a:r>
          </a:p>
          <a:p>
            <a:pPr marL="1824038" lvl="1" indent="-1474788">
              <a:buNone/>
            </a:pPr>
            <a:r>
              <a:rPr lang="en-US" dirty="0" err="1" smtClean="0"/>
              <a:t>ayat</a:t>
            </a:r>
            <a:r>
              <a:rPr lang="en-US" dirty="0" smtClean="0"/>
              <a:t> (2):	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HGB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perpanjangannya</a:t>
            </a:r>
            <a:r>
              <a:rPr lang="en-US" dirty="0" smtClean="0"/>
              <a:t> </a:t>
            </a:r>
            <a:r>
              <a:rPr lang="en-US" dirty="0" err="1" smtClean="0"/>
              <a:t>berakhir</a:t>
            </a:r>
            <a:r>
              <a:rPr lang="en-US" dirty="0" smtClean="0"/>
              <a:t>,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pembaharuan</a:t>
            </a:r>
            <a:r>
              <a:rPr lang="en-US" dirty="0" smtClean="0"/>
              <a:t> HGB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pPr marL="1824038" lvl="1" indent="-1474788">
              <a:buNone/>
            </a:pPr>
            <a:endParaRPr lang="en-US" dirty="0" smtClean="0"/>
          </a:p>
          <a:p>
            <a:pPr marL="357188" lvl="1" indent="-357188">
              <a:buFont typeface="Arial"/>
              <a:buChar char="•"/>
            </a:pPr>
            <a:r>
              <a:rPr lang="en-US" dirty="0" smtClean="0"/>
              <a:t>PP No. 40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smtClean="0">
                <a:latin typeface="Arial Unicode MS"/>
                <a:cs typeface="Arial Unicode MS"/>
              </a:rPr>
              <a:t>1</a:t>
            </a:r>
            <a:r>
              <a:rPr lang="en-US" dirty="0" smtClean="0"/>
              <a:t>996 </a:t>
            </a:r>
            <a:r>
              <a:rPr lang="en-US" dirty="0" err="1" smtClean="0"/>
              <a:t>Pasal</a:t>
            </a:r>
            <a:r>
              <a:rPr lang="en-US" dirty="0" smtClean="0"/>
              <a:t> 29</a:t>
            </a:r>
          </a:p>
          <a:p>
            <a:pPr marL="1795463" lvl="1" indent="-1438275">
              <a:buNone/>
            </a:pPr>
            <a:r>
              <a:rPr lang="en-US" dirty="0" err="1" smtClean="0"/>
              <a:t>Ayat</a:t>
            </a:r>
            <a:r>
              <a:rPr lang="en-US" dirty="0" smtClean="0"/>
              <a:t> (</a:t>
            </a:r>
            <a:r>
              <a:rPr lang="en-US" dirty="0" smtClean="0">
                <a:latin typeface="Arial Unicode MS"/>
                <a:cs typeface="Arial Unicode MS"/>
              </a:rPr>
              <a:t>1</a:t>
            </a:r>
            <a:r>
              <a:rPr lang="en-US" dirty="0" smtClean="0"/>
              <a:t>):	HGB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paling lama 30 </a:t>
            </a:r>
            <a:r>
              <a:rPr lang="en-US" dirty="0" err="1" smtClean="0"/>
              <a:t>tahun</a:t>
            </a:r>
            <a:endParaRPr lang="en-US" dirty="0"/>
          </a:p>
          <a:p>
            <a:pPr marL="1795463" lvl="1" indent="-1795463">
              <a:buNone/>
            </a:pPr>
            <a:endParaRPr lang="en-US" sz="1300" dirty="0" smtClean="0"/>
          </a:p>
          <a:p>
            <a:pPr marL="538163" lvl="1" indent="-538163">
              <a:buFont typeface="Wingdings" charset="2"/>
              <a:buChar char="Ø"/>
            </a:pPr>
            <a:r>
              <a:rPr lang="en-US" dirty="0" err="1"/>
              <a:t>m</a:t>
            </a:r>
            <a:r>
              <a:rPr lang="en-US" dirty="0" err="1" smtClean="0"/>
              <a:t>aks</a:t>
            </a:r>
            <a:r>
              <a:rPr lang="en-US" dirty="0" smtClean="0"/>
              <a:t> 30 </a:t>
            </a:r>
            <a:r>
              <a:rPr lang="en-US" dirty="0" err="1" smtClean="0"/>
              <a:t>tahun</a:t>
            </a:r>
            <a:r>
              <a:rPr lang="en-US" dirty="0" smtClean="0"/>
              <a:t> + </a:t>
            </a:r>
            <a:r>
              <a:rPr lang="en-US" dirty="0" err="1" smtClean="0"/>
              <a:t>maks</a:t>
            </a:r>
            <a:r>
              <a:rPr lang="en-US" dirty="0" smtClean="0"/>
              <a:t> 20 </a:t>
            </a:r>
            <a:r>
              <a:rPr lang="en-US" dirty="0" err="1" smtClean="0"/>
              <a:t>tahun</a:t>
            </a:r>
            <a:endParaRPr lang="en-US" dirty="0" smtClean="0"/>
          </a:p>
          <a:p>
            <a:pPr marL="1795463" lvl="1" indent="-1795463">
              <a:buNone/>
            </a:pPr>
            <a:endParaRPr lang="en-US" sz="1400" dirty="0" smtClean="0"/>
          </a:p>
          <a:p>
            <a:pPr marL="0" lvl="1" indent="0">
              <a:buNone/>
            </a:pPr>
            <a:r>
              <a:rPr lang="en-US" dirty="0" smtClean="0"/>
              <a:t>DAPAT DIBEBANI HAK TANGGUNGAN</a:t>
            </a:r>
          </a:p>
          <a:p>
            <a:pPr marL="1824038" lvl="1" indent="-1474788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914400"/>
          </a:xfrm>
        </p:spPr>
        <p:txBody>
          <a:bodyPr/>
          <a:lstStyle/>
          <a:p>
            <a:r>
              <a:rPr lang="en-US" b="1" dirty="0"/>
              <a:t>HAK PAKAI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7943088" cy="5638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a</a:t>
            </a:r>
            <a:r>
              <a:rPr lang="en-US" dirty="0" err="1" smtClean="0"/>
              <a:t>dalah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memungut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Negara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orang lain, yang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wewenang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yang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pemberiannya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yang </a:t>
            </a:r>
            <a:r>
              <a:rPr lang="en-US" dirty="0" err="1" smtClean="0"/>
              <a:t>berwenang</a:t>
            </a:r>
            <a:r>
              <a:rPr lang="en-US" dirty="0" smtClean="0"/>
              <a:t> </a:t>
            </a:r>
            <a:r>
              <a:rPr lang="en-US" dirty="0" err="1" smtClean="0"/>
              <a:t>memberikannya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tanahnya</a:t>
            </a:r>
            <a:r>
              <a:rPr lang="en-US" dirty="0" smtClean="0"/>
              <a:t>, yang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 </a:t>
            </a:r>
            <a:r>
              <a:rPr lang="en-US" dirty="0" err="1" smtClean="0"/>
              <a:t>menyewa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,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bertentangan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UUPA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Pasal</a:t>
            </a:r>
            <a:r>
              <a:rPr lang="en-US" dirty="0" smtClean="0"/>
              <a:t> 4</a:t>
            </a:r>
            <a:r>
              <a:rPr lang="en-US" dirty="0" smtClean="0">
                <a:latin typeface="Arial Unicode MS"/>
                <a:cs typeface="Arial Unicode MS"/>
              </a:rPr>
              <a:t>1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 smtClean="0">
                <a:latin typeface="Arial Unicode MS"/>
                <a:cs typeface="Arial Unicode MS"/>
              </a:rPr>
              <a:t>1</a:t>
            </a:r>
            <a:r>
              <a:rPr lang="en-US" dirty="0" smtClean="0"/>
              <a:t> UUPA)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43939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838200"/>
          </a:xfrm>
        </p:spPr>
        <p:txBody>
          <a:bodyPr/>
          <a:lstStyle/>
          <a:p>
            <a:r>
              <a:rPr lang="en-US" b="1" dirty="0"/>
              <a:t>HAK PAKAI </a:t>
            </a:r>
            <a:r>
              <a:rPr lang="en-US" dirty="0"/>
              <a:t>(</a:t>
            </a:r>
            <a:r>
              <a:rPr lang="en-US" dirty="0" err="1"/>
              <a:t>lanjutan</a:t>
            </a:r>
            <a:r>
              <a:rPr lang="en-US" dirty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077200" cy="5181600"/>
          </a:xfrm>
        </p:spPr>
        <p:txBody>
          <a:bodyPr>
            <a:normAutofit/>
          </a:bodyPr>
          <a:lstStyle/>
          <a:p>
            <a:pPr marL="365125" indent="-365125">
              <a:buNone/>
            </a:pPr>
            <a:r>
              <a:rPr lang="en-US" b="1" dirty="0" smtClean="0"/>
              <a:t>SUBYEK:</a:t>
            </a:r>
          </a:p>
          <a:p>
            <a:pPr marL="365125" lvl="0" indent="-365125">
              <a:buNone/>
            </a:pPr>
            <a:r>
              <a:rPr lang="en-US" dirty="0" smtClean="0"/>
              <a:t>UUPA </a:t>
            </a:r>
            <a:r>
              <a:rPr lang="en-US" dirty="0" err="1" smtClean="0"/>
              <a:t>Pasal</a:t>
            </a:r>
            <a:r>
              <a:rPr lang="en-US" dirty="0" smtClean="0"/>
              <a:t> 42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WNI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 yang </a:t>
            </a:r>
            <a:r>
              <a:rPr lang="en-US" dirty="0" err="1" smtClean="0"/>
              <a:t>berkedudukan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didirikan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Indonesia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berkedudukan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838200"/>
          </a:xfrm>
        </p:spPr>
        <p:txBody>
          <a:bodyPr/>
          <a:lstStyle/>
          <a:p>
            <a:r>
              <a:rPr lang="en-US" b="1" dirty="0" smtClean="0"/>
              <a:t>HAK PAKAI </a:t>
            </a:r>
            <a:r>
              <a:rPr lang="en-US" dirty="0" smtClean="0"/>
              <a:t>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8077200" cy="5257800"/>
          </a:xfrm>
        </p:spPr>
        <p:txBody>
          <a:bodyPr>
            <a:normAutofit fontScale="85000" lnSpcReduction="20000"/>
          </a:bodyPr>
          <a:lstStyle/>
          <a:p>
            <a:pPr marL="365125" indent="-365125">
              <a:buNone/>
            </a:pPr>
            <a:r>
              <a:rPr lang="en-US" sz="3800" b="1" dirty="0" smtClean="0"/>
              <a:t>SUBYEK:</a:t>
            </a:r>
          </a:p>
          <a:p>
            <a:pPr marL="365125" lvl="0" indent="-365125">
              <a:buNone/>
            </a:pPr>
            <a:r>
              <a:rPr lang="en-US" dirty="0" smtClean="0"/>
              <a:t>PP No. 40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smtClean="0">
                <a:latin typeface="Arial Unicode MS"/>
                <a:cs typeface="Arial Unicode MS"/>
              </a:rPr>
              <a:t>1</a:t>
            </a:r>
            <a:r>
              <a:rPr lang="en-US" dirty="0" smtClean="0"/>
              <a:t>996 </a:t>
            </a:r>
            <a:r>
              <a:rPr lang="en-US" dirty="0" err="1" smtClean="0"/>
              <a:t>Pasal</a:t>
            </a:r>
            <a:r>
              <a:rPr lang="en-US" dirty="0" smtClean="0"/>
              <a:t> 39 </a:t>
            </a:r>
            <a:r>
              <a:rPr lang="en-US" dirty="0" err="1" smtClean="0"/>
              <a:t>diperluas</a:t>
            </a:r>
            <a:r>
              <a:rPr lang="en-US" dirty="0" smtClean="0"/>
              <a:t>, </a:t>
            </a:r>
            <a:r>
              <a:rPr lang="en-US" dirty="0" err="1" smtClean="0"/>
              <a:t>menjadi</a:t>
            </a:r>
            <a:r>
              <a:rPr lang="en-US" dirty="0" smtClean="0"/>
              <a:t>: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WNI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didirikan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Indonesia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berkedudukan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Departemen</a:t>
            </a:r>
            <a:r>
              <a:rPr lang="en-US" dirty="0" smtClean="0"/>
              <a:t>,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Non </a:t>
            </a:r>
            <a:r>
              <a:rPr lang="en-US" dirty="0" err="1" smtClean="0"/>
              <a:t>Departemen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Daerah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Badan-badan</a:t>
            </a:r>
            <a:r>
              <a:rPr lang="en-US" dirty="0" smtClean="0"/>
              <a:t> </a:t>
            </a:r>
            <a:r>
              <a:rPr lang="en-US" dirty="0" err="1" smtClean="0"/>
              <a:t>Keagamaan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 yang </a:t>
            </a:r>
            <a:r>
              <a:rPr lang="en-US" dirty="0" err="1" smtClean="0"/>
              <a:t>berkedudukan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Perwakilan</a:t>
            </a:r>
            <a:r>
              <a:rPr lang="en-US" dirty="0" smtClean="0"/>
              <a:t> Negara </a:t>
            </a:r>
            <a:r>
              <a:rPr lang="en-US" dirty="0" err="1" smtClean="0"/>
              <a:t>Asing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838200"/>
          </a:xfrm>
        </p:spPr>
        <p:txBody>
          <a:bodyPr/>
          <a:lstStyle/>
          <a:p>
            <a:r>
              <a:rPr lang="en-US" b="1" dirty="0" smtClean="0"/>
              <a:t>HAK PAKAI </a:t>
            </a:r>
            <a:r>
              <a:rPr lang="en-US" dirty="0" smtClean="0"/>
              <a:t>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6962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JANGKA WAKTU:</a:t>
            </a:r>
            <a:endParaRPr lang="en-US" dirty="0" smtClean="0"/>
          </a:p>
          <a:p>
            <a:pPr lvl="0"/>
            <a:r>
              <a:rPr lang="en-US" dirty="0" smtClean="0"/>
              <a:t>UUPA </a:t>
            </a:r>
            <a:r>
              <a:rPr lang="en-US" dirty="0" err="1" smtClean="0"/>
              <a:t>Pasal</a:t>
            </a:r>
            <a:r>
              <a:rPr lang="en-US" dirty="0" smtClean="0"/>
              <a:t> 4</a:t>
            </a:r>
            <a:r>
              <a:rPr lang="en-US" dirty="0" smtClean="0">
                <a:latin typeface="Arial Unicode MS"/>
                <a:cs typeface="Arial Unicode MS"/>
              </a:rPr>
              <a:t>1</a:t>
            </a:r>
          </a:p>
          <a:p>
            <a:pPr lvl="1" indent="-393700">
              <a:buNone/>
            </a:pPr>
            <a:r>
              <a:rPr lang="en-US" dirty="0" err="1" smtClean="0"/>
              <a:t>ayat</a:t>
            </a:r>
            <a:r>
              <a:rPr lang="en-US" dirty="0" smtClean="0"/>
              <a:t> (2) sub a:	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tanahnya</a:t>
            </a:r>
            <a:r>
              <a:rPr lang="en-US" dirty="0" smtClean="0"/>
              <a:t> </a:t>
            </a:r>
            <a:r>
              <a:rPr lang="en-US" dirty="0" err="1" smtClean="0"/>
              <a:t>dipergunakan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yang </a:t>
            </a:r>
            <a:r>
              <a:rPr lang="en-US" dirty="0" err="1" smtClean="0"/>
              <a:t>tertentu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696200" cy="762000"/>
          </a:xfrm>
        </p:spPr>
        <p:txBody>
          <a:bodyPr/>
          <a:lstStyle/>
          <a:p>
            <a:r>
              <a:rPr lang="en-US" b="1" dirty="0"/>
              <a:t>HAK PAKAI </a:t>
            </a:r>
            <a:r>
              <a:rPr lang="en-US" dirty="0"/>
              <a:t>(</a:t>
            </a:r>
            <a:r>
              <a:rPr lang="en-US" dirty="0" err="1"/>
              <a:t>lanjutan</a:t>
            </a:r>
            <a:r>
              <a:rPr lang="en-US" dirty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8077200" cy="55626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PP No. 40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smtClean="0">
                <a:latin typeface="Arial Unicode MS"/>
                <a:cs typeface="Arial Unicode MS"/>
              </a:rPr>
              <a:t>1</a:t>
            </a:r>
            <a:r>
              <a:rPr lang="en-US" dirty="0" smtClean="0"/>
              <a:t>996 </a:t>
            </a:r>
            <a:r>
              <a:rPr lang="en-US" dirty="0" err="1" smtClean="0"/>
              <a:t>Pasal</a:t>
            </a:r>
            <a:r>
              <a:rPr lang="en-US" dirty="0" smtClean="0"/>
              <a:t> 45</a:t>
            </a:r>
          </a:p>
          <a:p>
            <a:pPr marL="1824038" lvl="1" indent="-1474788">
              <a:buNone/>
            </a:pPr>
            <a:r>
              <a:rPr lang="en-US" dirty="0" err="1" smtClean="0"/>
              <a:t>ayat</a:t>
            </a:r>
            <a:r>
              <a:rPr lang="en-US" dirty="0" smtClean="0"/>
              <a:t> (</a:t>
            </a:r>
            <a:r>
              <a:rPr lang="en-US" dirty="0" smtClean="0">
                <a:latin typeface="Arial Unicode MS"/>
                <a:cs typeface="Arial Unicode MS"/>
              </a:rPr>
              <a:t>1</a:t>
            </a:r>
            <a:r>
              <a:rPr lang="en-US" dirty="0" smtClean="0"/>
              <a:t>):	paling lama 25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diperpanjang</a:t>
            </a:r>
            <a:r>
              <a:rPr lang="en-US" dirty="0" smtClean="0"/>
              <a:t> paling lama 20 </a:t>
            </a:r>
            <a:r>
              <a:rPr lang="en-US" dirty="0" err="1" smtClean="0"/>
              <a:t>tahun</a:t>
            </a:r>
            <a:r>
              <a:rPr lang="en-US" dirty="0" smtClean="0"/>
              <a:t>		</a:t>
            </a:r>
          </a:p>
          <a:p>
            <a:pPr marL="1824038" lvl="1" indent="-1474788">
              <a:buNone/>
            </a:pPr>
            <a:r>
              <a:rPr lang="en-US" dirty="0" err="1" smtClean="0"/>
              <a:t>ayat</a:t>
            </a:r>
            <a:r>
              <a:rPr lang="en-US" dirty="0" smtClean="0"/>
              <a:t> (2):	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perpanjangannya</a:t>
            </a:r>
            <a:r>
              <a:rPr lang="en-US" dirty="0" smtClean="0"/>
              <a:t> </a:t>
            </a:r>
            <a:r>
              <a:rPr lang="en-US" dirty="0" err="1" smtClean="0"/>
              <a:t>berakhir</a:t>
            </a:r>
            <a:r>
              <a:rPr lang="en-US" dirty="0" smtClean="0"/>
              <a:t>,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pembaharuan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 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pPr marL="1824038" lvl="1" indent="-1474788">
              <a:buNone/>
            </a:pPr>
            <a:endParaRPr lang="en-US" sz="1200" dirty="0" smtClean="0"/>
          </a:p>
          <a:p>
            <a:pPr marL="538163" lvl="1" indent="-538163">
              <a:buFont typeface="Wingdings" charset="2"/>
              <a:buChar char="Ø"/>
            </a:pPr>
            <a:r>
              <a:rPr lang="en-US" dirty="0" err="1"/>
              <a:t>m</a:t>
            </a:r>
            <a:r>
              <a:rPr lang="en-US" dirty="0" err="1" smtClean="0"/>
              <a:t>aks</a:t>
            </a:r>
            <a:r>
              <a:rPr lang="en-US" dirty="0" smtClean="0"/>
              <a:t> 25 </a:t>
            </a:r>
            <a:r>
              <a:rPr lang="en-US" dirty="0" err="1" smtClean="0"/>
              <a:t>tahun</a:t>
            </a:r>
            <a:r>
              <a:rPr lang="en-US" dirty="0" smtClean="0"/>
              <a:t> + </a:t>
            </a:r>
            <a:r>
              <a:rPr lang="en-US" dirty="0" err="1" smtClean="0"/>
              <a:t>maks</a:t>
            </a:r>
            <a:r>
              <a:rPr lang="en-US" dirty="0" smtClean="0"/>
              <a:t> 20 </a:t>
            </a:r>
            <a:r>
              <a:rPr lang="en-US" dirty="0" err="1" smtClean="0"/>
              <a:t>tahun</a:t>
            </a:r>
            <a:endParaRPr lang="en-US" dirty="0" smtClean="0"/>
          </a:p>
          <a:p>
            <a:pPr marL="1824038" lvl="1" indent="-1474788">
              <a:buNone/>
            </a:pPr>
            <a:endParaRPr lang="en-US" sz="1200" dirty="0" smtClean="0"/>
          </a:p>
          <a:p>
            <a:pPr marL="1824038" lvl="1" indent="-1824038">
              <a:buNone/>
            </a:pPr>
            <a:r>
              <a:rPr lang="en-US" dirty="0" smtClean="0"/>
              <a:t>DAPAT DIBEBANI HAK TANGGUNGAN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6962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PENGERTIAN 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924800" cy="4876800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3600" dirty="0" err="1" smtClean="0"/>
              <a:t>Hak</a:t>
            </a:r>
            <a:r>
              <a:rPr lang="en-US" sz="3600" dirty="0" smtClean="0"/>
              <a:t> </a:t>
            </a:r>
            <a:r>
              <a:rPr lang="en-US" sz="3600" dirty="0" smtClean="0"/>
              <a:t>yang</a:t>
            </a:r>
            <a:r>
              <a:rPr lang="en-US" sz="3600" dirty="0" smtClean="0"/>
              <a:t> </a:t>
            </a:r>
            <a:r>
              <a:rPr lang="en-US" sz="3600" dirty="0" err="1" smtClean="0"/>
              <a:t>memberikan</a:t>
            </a:r>
            <a:r>
              <a:rPr lang="en-US" sz="3600" dirty="0" smtClean="0"/>
              <a:t> </a:t>
            </a:r>
            <a:r>
              <a:rPr lang="en-US" sz="3600" dirty="0" err="1" smtClean="0"/>
              <a:t>kewenangan</a:t>
            </a:r>
            <a:r>
              <a:rPr lang="en-US" sz="3600" dirty="0" smtClean="0"/>
              <a:t> </a:t>
            </a:r>
            <a:r>
              <a:rPr lang="en-US" sz="3600" dirty="0" err="1" smtClean="0"/>
              <a:t>kepada</a:t>
            </a:r>
            <a:r>
              <a:rPr lang="en-US" sz="3600" dirty="0" smtClean="0"/>
              <a:t> </a:t>
            </a:r>
            <a:r>
              <a:rPr lang="en-US" sz="3600" dirty="0" err="1" smtClean="0"/>
              <a:t>pemegang</a:t>
            </a:r>
            <a:r>
              <a:rPr lang="en-US" sz="3600" dirty="0" smtClean="0"/>
              <a:t> </a:t>
            </a:r>
            <a:r>
              <a:rPr lang="en-US" sz="3600" dirty="0" err="1" smtClean="0"/>
              <a:t>haknya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menggunakan</a:t>
            </a:r>
            <a:r>
              <a:rPr lang="en-US" sz="3600" dirty="0" smtClean="0"/>
              <a:t> </a:t>
            </a:r>
            <a:r>
              <a:rPr lang="en-US" sz="3600" dirty="0" err="1" smtClean="0"/>
              <a:t>tanah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dikuasainya</a:t>
            </a:r>
            <a:endParaRPr lang="en-US" sz="36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n-US" sz="3600" dirty="0" err="1" smtClean="0"/>
              <a:t>Hak</a:t>
            </a:r>
            <a:r>
              <a:rPr lang="en-US" sz="3600" dirty="0" smtClean="0"/>
              <a:t> </a:t>
            </a:r>
            <a:r>
              <a:rPr lang="en-US" sz="3600" dirty="0" smtClean="0"/>
              <a:t>yang </a:t>
            </a:r>
            <a:r>
              <a:rPr lang="en-US" sz="3600" dirty="0" err="1" smtClean="0"/>
              <a:t>berisikan</a:t>
            </a:r>
            <a:r>
              <a:rPr lang="en-US" sz="3600" dirty="0" smtClean="0"/>
              <a:t> </a:t>
            </a:r>
            <a:r>
              <a:rPr lang="en-US" sz="3600" dirty="0" err="1" smtClean="0"/>
              <a:t>serangkaian</a:t>
            </a:r>
            <a:r>
              <a:rPr lang="en-US" sz="3600" dirty="0" smtClean="0"/>
              <a:t> </a:t>
            </a:r>
            <a:r>
              <a:rPr lang="en-US" sz="3600" dirty="0" err="1" smtClean="0"/>
              <a:t>wewenang</a:t>
            </a:r>
            <a:r>
              <a:rPr lang="en-US" sz="3600" dirty="0" smtClean="0"/>
              <a:t>, </a:t>
            </a:r>
            <a:r>
              <a:rPr lang="en-US" sz="3600" dirty="0" err="1" smtClean="0"/>
              <a:t>kewajiban</a:t>
            </a:r>
            <a:r>
              <a:rPr lang="en-US" sz="3600" dirty="0" smtClean="0"/>
              <a:t>, </a:t>
            </a:r>
            <a:r>
              <a:rPr lang="en-US" sz="3600" dirty="0" err="1" smtClean="0"/>
              <a:t>larangan</a:t>
            </a:r>
            <a:r>
              <a:rPr lang="en-US" sz="3600" dirty="0" smtClean="0"/>
              <a:t> </a:t>
            </a:r>
            <a:r>
              <a:rPr lang="en-US" sz="3600" dirty="0" err="1" smtClean="0"/>
              <a:t>bagi</a:t>
            </a:r>
            <a:r>
              <a:rPr lang="en-US" sz="3600" dirty="0" smtClean="0"/>
              <a:t> </a:t>
            </a:r>
            <a:r>
              <a:rPr lang="en-US" sz="3600" dirty="0" err="1" smtClean="0"/>
              <a:t>pemegang</a:t>
            </a:r>
            <a:r>
              <a:rPr lang="en-US" sz="3600" dirty="0" smtClean="0"/>
              <a:t> </a:t>
            </a:r>
            <a:r>
              <a:rPr lang="en-US" sz="3600" dirty="0" err="1" smtClean="0"/>
              <a:t>haknya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berbuat</a:t>
            </a:r>
            <a:r>
              <a:rPr lang="en-US" sz="3600" dirty="0" smtClean="0"/>
              <a:t> </a:t>
            </a:r>
            <a:r>
              <a:rPr lang="en-US" sz="3600" dirty="0" err="1" smtClean="0"/>
              <a:t>sesuatu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tanah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dimilikinya</a:t>
            </a:r>
            <a:endParaRPr lang="en-US" sz="3600" dirty="0" smtClean="0"/>
          </a:p>
          <a:p>
            <a:pPr marL="457200" indent="-457200"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943088" cy="838200"/>
          </a:xfrm>
        </p:spPr>
        <p:txBody>
          <a:bodyPr/>
          <a:lstStyle/>
          <a:p>
            <a:r>
              <a:rPr lang="en-US" b="1" dirty="0"/>
              <a:t>HAK PAKAI </a:t>
            </a:r>
            <a:r>
              <a:rPr lang="en-US" dirty="0"/>
              <a:t>(</a:t>
            </a:r>
            <a:r>
              <a:rPr lang="en-US" dirty="0" err="1"/>
              <a:t>lanjutan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943088" cy="4648200"/>
          </a:xfrm>
        </p:spPr>
        <p:txBody>
          <a:bodyPr/>
          <a:lstStyle/>
          <a:p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: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dipergunakan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TIDAK DAPAT DIBEBANI HAK TANGGUNGAN (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)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TIDAK DAPAT DIALIHKAN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93186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866888" cy="1112838"/>
          </a:xfrm>
        </p:spPr>
        <p:txBody>
          <a:bodyPr/>
          <a:lstStyle/>
          <a:p>
            <a:r>
              <a:rPr lang="en-US" b="1" dirty="0" smtClean="0"/>
              <a:t>HAK PENGELOLAAN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943088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SUBYEK:</a:t>
            </a:r>
          </a:p>
          <a:p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endParaRPr lang="en-US" dirty="0" smtClean="0"/>
          </a:p>
          <a:p>
            <a:pPr lvl="0"/>
            <a:r>
              <a:rPr lang="en-US" dirty="0" err="1" smtClean="0"/>
              <a:t>Pelimpahan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Tanah </a:t>
            </a:r>
            <a:r>
              <a:rPr lang="en-US" dirty="0" err="1" smtClean="0"/>
              <a:t>oleh</a:t>
            </a:r>
            <a:r>
              <a:rPr lang="en-US" dirty="0" smtClean="0"/>
              <a:t> Negara 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Publik</a:t>
            </a:r>
            <a:r>
              <a:rPr lang="en-US" dirty="0" smtClean="0"/>
              <a:t> + </a:t>
            </a:r>
            <a:r>
              <a:rPr lang="en-US" dirty="0" err="1" smtClean="0"/>
              <a:t>Privat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JANGKA WAKTU:</a:t>
            </a:r>
          </a:p>
          <a:p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112838"/>
          </a:xfrm>
        </p:spPr>
        <p:txBody>
          <a:bodyPr>
            <a:noAutofit/>
          </a:bodyPr>
          <a:lstStyle/>
          <a:p>
            <a:r>
              <a:rPr lang="en-US" sz="3700" b="1" dirty="0" smtClean="0"/>
              <a:t>HAK ATAS TANAH </a:t>
            </a:r>
            <a:br>
              <a:rPr lang="en-US" sz="3700" b="1" dirty="0" smtClean="0"/>
            </a:br>
            <a:r>
              <a:rPr lang="en-US" sz="3700" b="1" dirty="0" smtClean="0"/>
              <a:t>KARENA PERJANJIAN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943088" cy="4419600"/>
          </a:xfrm>
        </p:spPr>
        <p:txBody>
          <a:bodyPr/>
          <a:lstStyle/>
          <a:p>
            <a:pPr marL="344488" indent="-344488">
              <a:buFont typeface="Wingdings" pitchFamily="2" charset="2"/>
              <a:buChar char="Ø"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HGB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ybs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 marL="344488" indent="-344488">
              <a:buFont typeface="Wingdings" pitchFamily="2" charset="2"/>
              <a:buChar char="Ø"/>
            </a:pP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/HGB 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diproses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80234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189038"/>
          </a:xfrm>
        </p:spPr>
        <p:txBody>
          <a:bodyPr>
            <a:noAutofit/>
          </a:bodyPr>
          <a:lstStyle/>
          <a:p>
            <a:r>
              <a:rPr lang="en-US" sz="3700" b="1" dirty="0" smtClean="0"/>
              <a:t>HAK ATAS TANAH </a:t>
            </a:r>
            <a:br>
              <a:rPr lang="en-US" sz="3700" b="1" dirty="0" smtClean="0"/>
            </a:br>
            <a:r>
              <a:rPr lang="en-US" sz="3700" b="1" dirty="0" smtClean="0"/>
              <a:t>KARENA PERJANJIAN </a:t>
            </a:r>
            <a:r>
              <a:rPr lang="en-US" sz="3700" dirty="0" smtClean="0"/>
              <a:t>(</a:t>
            </a:r>
            <a:r>
              <a:rPr lang="en-US" sz="3700" dirty="0" err="1" smtClean="0"/>
              <a:t>lanjutan</a:t>
            </a:r>
            <a:r>
              <a:rPr lang="en-US" sz="3700" dirty="0" smtClean="0"/>
              <a:t>)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943088" cy="4800600"/>
          </a:xfrm>
        </p:spPr>
        <p:txBody>
          <a:bodyPr>
            <a:normAutofit fontScale="92500" lnSpcReduction="10000"/>
          </a:bodyPr>
          <a:lstStyle/>
          <a:p>
            <a:pPr marL="355600" lvl="0" indent="-355600">
              <a:buNone/>
              <a:tabLst>
                <a:tab pos="452438" algn="l"/>
              </a:tabLst>
            </a:pPr>
            <a:r>
              <a:rPr lang="en-US" b="1" dirty="0" smtClean="0">
                <a:latin typeface="Arial Unicode MS"/>
                <a:cs typeface="Arial Unicode MS"/>
              </a:rPr>
              <a:t>1</a:t>
            </a:r>
            <a:r>
              <a:rPr lang="en-US" b="1" dirty="0" smtClean="0"/>
              <a:t>. 	</a:t>
            </a:r>
            <a:r>
              <a:rPr lang="en-US" b="1" dirty="0" err="1" smtClean="0"/>
              <a:t>Hak</a:t>
            </a:r>
            <a:r>
              <a:rPr lang="en-US" b="1" dirty="0" smtClean="0"/>
              <a:t> </a:t>
            </a:r>
            <a:r>
              <a:rPr lang="en-US" b="1" dirty="0" err="1" smtClean="0"/>
              <a:t>Pakai</a:t>
            </a:r>
            <a:r>
              <a:rPr lang="en-US" b="1" dirty="0" smtClean="0"/>
              <a:t> di </a:t>
            </a:r>
            <a:r>
              <a:rPr lang="en-US" b="1" dirty="0" err="1" smtClean="0"/>
              <a:t>atas</a:t>
            </a:r>
            <a:r>
              <a:rPr lang="en-US" b="1" dirty="0" smtClean="0"/>
              <a:t> </a:t>
            </a:r>
            <a:r>
              <a:rPr lang="en-US" b="1" dirty="0" err="1" smtClean="0"/>
              <a:t>tanah</a:t>
            </a:r>
            <a:r>
              <a:rPr lang="en-US" b="1" dirty="0" smtClean="0"/>
              <a:t> </a:t>
            </a:r>
            <a:r>
              <a:rPr lang="en-US" b="1" dirty="0" err="1" smtClean="0"/>
              <a:t>Hak</a:t>
            </a:r>
            <a:r>
              <a:rPr lang="en-US" b="1" dirty="0" smtClean="0"/>
              <a:t> </a:t>
            </a:r>
            <a:r>
              <a:rPr lang="en-US" b="1" dirty="0" err="1" smtClean="0"/>
              <a:t>Milik</a:t>
            </a:r>
            <a:r>
              <a:rPr lang="en-US" b="1" dirty="0" smtClean="0"/>
              <a:t> </a:t>
            </a:r>
            <a:endParaRPr lang="en-US" dirty="0" smtClean="0"/>
          </a:p>
          <a:p>
            <a:pPr marL="720725" lvl="1" indent="-268288">
              <a:buFont typeface="Arial" pitchFamily="34" charset="0"/>
              <a:buChar char="•"/>
            </a:pP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waktunya</a:t>
            </a:r>
            <a:r>
              <a:rPr lang="en-US" dirty="0" smtClean="0"/>
              <a:t> :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, paling lama 25  </a:t>
            </a:r>
            <a:r>
              <a:rPr lang="en-US" dirty="0" err="1" smtClean="0"/>
              <a:t>tahun</a:t>
            </a:r>
            <a:r>
              <a:rPr lang="en-US" dirty="0" smtClean="0"/>
              <a:t> (</a:t>
            </a:r>
            <a:r>
              <a:rPr lang="en-US" dirty="0" err="1" smtClean="0"/>
              <a:t>Pasal</a:t>
            </a:r>
            <a:r>
              <a:rPr lang="en-US" dirty="0"/>
              <a:t> </a:t>
            </a:r>
            <a:r>
              <a:rPr lang="en-US" dirty="0" smtClean="0"/>
              <a:t>29 PP 40/</a:t>
            </a:r>
            <a:r>
              <a:rPr lang="en-US" dirty="0" smtClean="0">
                <a:latin typeface="Arial Unicode MS"/>
                <a:cs typeface="Arial Unicode MS"/>
              </a:rPr>
              <a:t>1</a:t>
            </a:r>
            <a:r>
              <a:rPr lang="en-US" dirty="0" smtClean="0"/>
              <a:t>996) </a:t>
            </a:r>
          </a:p>
          <a:p>
            <a:pPr marL="720725" lvl="1" indent="-268288">
              <a:buFont typeface="Arial" pitchFamily="34" charset="0"/>
              <a:buChar char="•"/>
            </a:pPr>
            <a:r>
              <a:rPr lang="en-US" dirty="0" err="1" smtClean="0"/>
              <a:t>Atas</a:t>
            </a:r>
            <a:r>
              <a:rPr lang="en-US" dirty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diperbaharui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dihadapan</a:t>
            </a:r>
            <a:r>
              <a:rPr lang="en-US" dirty="0" smtClean="0"/>
              <a:t> PPAT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didaftarkan</a:t>
            </a:r>
            <a:r>
              <a:rPr lang="en-US" dirty="0" smtClean="0"/>
              <a:t>   (</a:t>
            </a:r>
            <a:r>
              <a:rPr lang="en-US" dirty="0" err="1" smtClean="0"/>
              <a:t>Pasal</a:t>
            </a:r>
            <a:r>
              <a:rPr lang="en-US" dirty="0" smtClean="0"/>
              <a:t> 49 PP 40/</a:t>
            </a:r>
            <a:r>
              <a:rPr lang="en-US" dirty="0" smtClean="0">
                <a:latin typeface="Arial Unicode MS"/>
                <a:cs typeface="Arial Unicode MS"/>
              </a:rPr>
              <a:t>1</a:t>
            </a:r>
            <a:r>
              <a:rPr lang="en-US" dirty="0" smtClean="0"/>
              <a:t>996)</a:t>
            </a:r>
          </a:p>
          <a:p>
            <a:pPr marL="720725" lvl="1" indent="-268288">
              <a:buFont typeface="Arial" pitchFamily="34" charset="0"/>
              <a:buChar char="•"/>
            </a:pPr>
            <a:r>
              <a:rPr lang="en-US" dirty="0" err="1" smtClean="0"/>
              <a:t>Mengikat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didaftarkan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Kantor </a:t>
            </a:r>
            <a:r>
              <a:rPr lang="en-US" dirty="0" err="1" smtClean="0"/>
              <a:t>Pertanahan</a:t>
            </a:r>
            <a:r>
              <a:rPr lang="en-US" dirty="0"/>
              <a:t> </a:t>
            </a:r>
            <a:r>
              <a:rPr lang="en-US" dirty="0" smtClean="0"/>
              <a:t>                                                     (</a:t>
            </a:r>
            <a:r>
              <a:rPr lang="en-US" dirty="0" err="1" smtClean="0"/>
              <a:t>Pasal</a:t>
            </a:r>
            <a:r>
              <a:rPr lang="en-US" dirty="0" smtClean="0"/>
              <a:t> 44 </a:t>
            </a:r>
            <a:r>
              <a:rPr lang="en-US" dirty="0" err="1" smtClean="0"/>
              <a:t>ayat</a:t>
            </a:r>
            <a:r>
              <a:rPr lang="en-US" dirty="0" smtClean="0"/>
              <a:t> 3 PP 40/</a:t>
            </a:r>
            <a:r>
              <a:rPr lang="en-US" dirty="0" smtClean="0">
                <a:latin typeface="Arial Unicode MS"/>
                <a:cs typeface="Arial Unicode MS"/>
              </a:rPr>
              <a:t>1</a:t>
            </a:r>
            <a:r>
              <a:rPr lang="en-US" dirty="0" smtClean="0"/>
              <a:t>996)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189038"/>
          </a:xfrm>
        </p:spPr>
        <p:txBody>
          <a:bodyPr>
            <a:normAutofit fontScale="90000"/>
          </a:bodyPr>
          <a:lstStyle/>
          <a:p>
            <a:r>
              <a:rPr lang="en-US" sz="4100" b="1" dirty="0" smtClean="0"/>
              <a:t>HAK ATAS TANAH </a:t>
            </a:r>
            <a:br>
              <a:rPr lang="en-US" sz="4100" b="1" dirty="0" smtClean="0"/>
            </a:br>
            <a:r>
              <a:rPr lang="en-US" sz="4100" b="1" dirty="0" smtClean="0"/>
              <a:t>KARENA PERJANJIAN </a:t>
            </a:r>
            <a:r>
              <a:rPr lang="en-US" sz="4100" dirty="0" smtClean="0"/>
              <a:t>(</a:t>
            </a:r>
            <a:r>
              <a:rPr lang="en-US" sz="4100" dirty="0" err="1" smtClean="0"/>
              <a:t>lanjutan</a:t>
            </a:r>
            <a:r>
              <a:rPr lang="en-US" sz="4100" dirty="0" smtClean="0"/>
              <a:t>)</a:t>
            </a:r>
            <a:endParaRPr lang="en-US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943088" cy="4876800"/>
          </a:xfrm>
        </p:spPr>
        <p:txBody>
          <a:bodyPr>
            <a:normAutofit lnSpcReduction="10000"/>
          </a:bodyPr>
          <a:lstStyle/>
          <a:p>
            <a:pPr marL="454025" indent="-454025">
              <a:buNone/>
            </a:pPr>
            <a:r>
              <a:rPr lang="en-US" b="1" dirty="0" smtClean="0"/>
              <a:t>2.  HGB </a:t>
            </a:r>
            <a:r>
              <a:rPr lang="en-US" b="1" dirty="0" err="1" smtClean="0"/>
              <a:t>diatas</a:t>
            </a:r>
            <a:r>
              <a:rPr lang="en-US" b="1" dirty="0" smtClean="0"/>
              <a:t> </a:t>
            </a:r>
            <a:r>
              <a:rPr lang="en-US" b="1" dirty="0" err="1" smtClean="0"/>
              <a:t>tanah</a:t>
            </a:r>
            <a:r>
              <a:rPr lang="en-US" b="1" dirty="0" smtClean="0"/>
              <a:t> </a:t>
            </a:r>
            <a:r>
              <a:rPr lang="en-US" b="1" dirty="0" err="1" smtClean="0"/>
              <a:t>Hak</a:t>
            </a:r>
            <a:r>
              <a:rPr lang="en-US" b="1" dirty="0" smtClean="0"/>
              <a:t> </a:t>
            </a:r>
            <a:r>
              <a:rPr lang="en-US" b="1" dirty="0" err="1" smtClean="0"/>
              <a:t>Milik</a:t>
            </a:r>
            <a:endParaRPr lang="en-US" b="1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waktunya</a:t>
            </a:r>
            <a:r>
              <a:rPr lang="en-US" dirty="0" smtClean="0"/>
              <a:t> :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, paling lama 30 </a:t>
            </a:r>
            <a:r>
              <a:rPr lang="en-US" dirty="0" err="1" smtClean="0"/>
              <a:t>tahun</a:t>
            </a:r>
            <a:r>
              <a:rPr lang="en-US" dirty="0" smtClean="0"/>
              <a:t> (</a:t>
            </a:r>
            <a:r>
              <a:rPr lang="en-US" dirty="0" err="1" smtClean="0"/>
              <a:t>Pasal</a:t>
            </a:r>
            <a:r>
              <a:rPr lang="en-US" dirty="0" smtClean="0"/>
              <a:t> 29 PP 40/</a:t>
            </a:r>
            <a:r>
              <a:rPr lang="en-US" dirty="0" smtClean="0">
                <a:latin typeface="Arial Unicode MS"/>
                <a:cs typeface="Arial Unicode MS"/>
              </a:rPr>
              <a:t>1</a:t>
            </a:r>
            <a:r>
              <a:rPr lang="en-US" dirty="0" smtClean="0"/>
              <a:t>996)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HGB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HGB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diperbaharui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HGB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dihadapan</a:t>
            </a:r>
            <a:r>
              <a:rPr lang="en-US" dirty="0" smtClean="0"/>
              <a:t> PPAT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didaftarkan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Pasal</a:t>
            </a:r>
            <a:r>
              <a:rPr lang="en-US" dirty="0" smtClean="0"/>
              <a:t> 29 PP 40/</a:t>
            </a:r>
            <a:r>
              <a:rPr lang="en-US" dirty="0" smtClean="0">
                <a:latin typeface="Arial Unicode MS"/>
                <a:cs typeface="Arial Unicode MS"/>
              </a:rPr>
              <a:t>1</a:t>
            </a:r>
            <a:r>
              <a:rPr lang="en-US" dirty="0" smtClean="0"/>
              <a:t>996)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Mengikat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didaftarkan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Kantor </a:t>
            </a:r>
            <a:r>
              <a:rPr lang="en-US" dirty="0" err="1" smtClean="0"/>
              <a:t>Pertanahan</a:t>
            </a:r>
            <a:r>
              <a:rPr lang="en-US" dirty="0" smtClean="0"/>
              <a:t> (</a:t>
            </a:r>
            <a:r>
              <a:rPr lang="en-US" dirty="0" err="1" smtClean="0"/>
              <a:t>Pasal</a:t>
            </a:r>
            <a:r>
              <a:rPr lang="en-US" dirty="0" smtClean="0"/>
              <a:t> 24 </a:t>
            </a:r>
            <a:r>
              <a:rPr lang="en-US" dirty="0" err="1" smtClean="0"/>
              <a:t>ayat</a:t>
            </a:r>
            <a:r>
              <a:rPr lang="en-US" dirty="0" smtClean="0"/>
              <a:t> 3 PP 40/</a:t>
            </a:r>
            <a:r>
              <a:rPr lang="en-US" dirty="0" smtClean="0">
                <a:latin typeface="Arial Unicode MS"/>
                <a:cs typeface="Arial Unicode MS"/>
              </a:rPr>
              <a:t>1</a:t>
            </a:r>
            <a:r>
              <a:rPr lang="en-US" dirty="0" smtClean="0"/>
              <a:t>996)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112838"/>
          </a:xfrm>
        </p:spPr>
        <p:txBody>
          <a:bodyPr>
            <a:normAutofit fontScale="90000"/>
          </a:bodyPr>
          <a:lstStyle/>
          <a:p>
            <a:r>
              <a:rPr lang="en-US" sz="4100" b="1" dirty="0"/>
              <a:t>HAK ATAS TANAH </a:t>
            </a:r>
            <a:br>
              <a:rPr lang="en-US" sz="4100" b="1" dirty="0"/>
            </a:br>
            <a:r>
              <a:rPr lang="en-US" sz="4100" b="1" dirty="0"/>
              <a:t>KARENA PERJANJIAN</a:t>
            </a:r>
            <a:r>
              <a:rPr lang="en-US" sz="4400" b="1" dirty="0"/>
              <a:t> </a:t>
            </a:r>
            <a:r>
              <a:rPr lang="en-US" sz="4100" dirty="0"/>
              <a:t>(</a:t>
            </a:r>
            <a:r>
              <a:rPr lang="en-US" sz="4100" dirty="0" err="1"/>
              <a:t>lanjutan</a:t>
            </a:r>
            <a:r>
              <a:rPr lang="en-US" sz="41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943088" cy="43434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diperpanjang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	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perpanjangan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tanahnya</a:t>
            </a:r>
            <a:r>
              <a:rPr lang="en-US" dirty="0" smtClean="0"/>
              <a:t> 	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	</a:t>
            </a:r>
            <a:r>
              <a:rPr lang="en-US" dirty="0" err="1" smtClean="0"/>
              <a:t>Pembaharuan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143000" y="3276600"/>
            <a:ext cx="533400" cy="4571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03669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620000" cy="838200"/>
          </a:xfrm>
        </p:spPr>
        <p:txBody>
          <a:bodyPr/>
          <a:lstStyle/>
          <a:p>
            <a:r>
              <a:rPr lang="id-ID" b="1" dirty="0" smtClean="0"/>
              <a:t>CONTOH KASUS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001000" cy="5181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dirty="0" smtClean="0"/>
              <a:t>Tuan A, umur 25 tahun, WNI, mempunyai sebuah rumah yang berdiri di atas tanah Hak Milik terletak di Jakarta Barat. Pada tanggal 20 September 20</a:t>
            </a:r>
            <a:r>
              <a:rPr lang="id-ID" dirty="0" smtClean="0">
                <a:latin typeface="Arial Unicode MS"/>
                <a:cs typeface="Arial Unicode MS"/>
              </a:rPr>
              <a:t>1</a:t>
            </a:r>
            <a:r>
              <a:rPr lang="id-ID" dirty="0" smtClean="0"/>
              <a:t>3 berganti kewarganegaraan menjadi WNA.</a:t>
            </a:r>
          </a:p>
          <a:p>
            <a:pPr marL="514350" indent="-514350">
              <a:buSzPct val="85000"/>
              <a:buAutoNum type="alphaLcPeriod"/>
            </a:pPr>
            <a:r>
              <a:rPr lang="id-ID" dirty="0" smtClean="0"/>
              <a:t>Apakah sebagai WNA tuan A bisa mempunyai Hak Milik ?</a:t>
            </a:r>
          </a:p>
          <a:p>
            <a:pPr marL="514350" indent="-514350">
              <a:buSzPct val="85000"/>
              <a:buAutoNum type="alphaLcPeriod"/>
            </a:pPr>
            <a:r>
              <a:rPr lang="id-ID" dirty="0" smtClean="0"/>
              <a:t>Saran apa yang saudara berikan kepada Tuan A yang memiliki usaha di Indonesia dan ingin tetap memiliki dan tinggal di rumah tersebut secara legal dan sertipikatnya dapat dijaminkan dalam waktu yang singkat.</a:t>
            </a:r>
            <a:endParaRPr lang="id-ID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762000"/>
          </a:xfrm>
        </p:spPr>
        <p:txBody>
          <a:bodyPr/>
          <a:lstStyle/>
          <a:p>
            <a:r>
              <a:rPr lang="id-ID" b="1" dirty="0" smtClean="0"/>
              <a:t>JAWABAN:  a).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Seorang</a:t>
            </a:r>
            <a:r>
              <a:rPr lang="en-US" dirty="0" smtClean="0"/>
              <a:t> WNA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3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Pewarisan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ab-intestato</a:t>
            </a:r>
            <a:r>
              <a:rPr lang="en-US" dirty="0" smtClean="0"/>
              <a:t> (</a:t>
            </a:r>
            <a:r>
              <a:rPr lang="en-US" dirty="0" err="1" smtClean="0"/>
              <a:t>Pewarisan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Perkawinan</a:t>
            </a:r>
            <a:r>
              <a:rPr lang="en-US" dirty="0" smtClean="0"/>
              <a:t> </a:t>
            </a:r>
            <a:r>
              <a:rPr lang="en-US" dirty="0" err="1" smtClean="0"/>
              <a:t>Campur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Persekutuan </a:t>
            </a:r>
            <a:r>
              <a:rPr lang="en-US" dirty="0" err="1" smtClean="0"/>
              <a:t>Harta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Peralihan</a:t>
            </a:r>
            <a:r>
              <a:rPr lang="en-US" dirty="0" smtClean="0"/>
              <a:t> </a:t>
            </a:r>
            <a:r>
              <a:rPr lang="en-US" dirty="0" err="1" smtClean="0"/>
              <a:t>kewarganegaraan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WNI </a:t>
            </a:r>
            <a:r>
              <a:rPr lang="en-US" dirty="0" err="1" smtClean="0"/>
              <a:t>menjadi</a:t>
            </a:r>
            <a:r>
              <a:rPr lang="en-US" dirty="0" smtClean="0"/>
              <a:t> WNA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0846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838200"/>
          </a:xfrm>
        </p:spPr>
        <p:txBody>
          <a:bodyPr/>
          <a:lstStyle/>
          <a:p>
            <a:r>
              <a:rPr lang="id-ID" b="1" dirty="0"/>
              <a:t>JAWABAN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943088" cy="5334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:</a:t>
            </a:r>
          </a:p>
          <a:p>
            <a:pPr marL="0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smtClean="0">
                <a:latin typeface="Arial Unicode MS"/>
                <a:cs typeface="Arial Unicode MS"/>
              </a:rPr>
              <a:t>1</a:t>
            </a:r>
            <a:r>
              <a:rPr lang="en-US" dirty="0" smtClean="0"/>
              <a:t> (</a:t>
            </a:r>
            <a:r>
              <a:rPr lang="en-US" dirty="0" err="1" smtClean="0"/>
              <a:t>satu</a:t>
            </a:r>
            <a:r>
              <a:rPr lang="en-US" dirty="0" smtClean="0"/>
              <a:t>)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diperolehnya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,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dialihkan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 yang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Pasal</a:t>
            </a:r>
            <a:r>
              <a:rPr lang="en-US" dirty="0" smtClean="0"/>
              <a:t> 2</a:t>
            </a:r>
            <a:r>
              <a:rPr lang="en-US" dirty="0" smtClean="0">
                <a:latin typeface="Arial Unicode MS"/>
                <a:cs typeface="Arial Unicode MS"/>
              </a:rPr>
              <a:t>1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3 UUPA</a:t>
            </a:r>
          </a:p>
          <a:p>
            <a:pPr marL="0" indent="0">
              <a:buNone/>
            </a:pPr>
            <a:r>
              <a:rPr lang="en-US" dirty="0" err="1" smtClean="0"/>
              <a:t>Pasal</a:t>
            </a:r>
            <a:r>
              <a:rPr lang="en-US" dirty="0" smtClean="0"/>
              <a:t> 3, 20, 40 PP No. 40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smtClean="0">
                <a:latin typeface="Arial Unicode MS"/>
                <a:cs typeface="Arial Unicode MS"/>
              </a:rPr>
              <a:t>1</a:t>
            </a:r>
            <a:r>
              <a:rPr lang="en-US" dirty="0" smtClean="0"/>
              <a:t>996</a:t>
            </a:r>
          </a:p>
          <a:p>
            <a:pPr marL="457200" indent="-457200">
              <a:buFont typeface="Wingdings" charset="2"/>
              <a:buChar char="Ø"/>
            </a:pPr>
            <a:r>
              <a:rPr lang="en-US" i="1" u="sng" dirty="0" err="1" smtClean="0"/>
              <a:t>Subyek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tidak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lagi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memenuhi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syarat</a:t>
            </a:r>
            <a:r>
              <a:rPr lang="en-US" i="1" u="sng" dirty="0" smtClean="0"/>
              <a:t> </a:t>
            </a:r>
            <a:endParaRPr lang="en-US" dirty="0" smtClean="0"/>
          </a:p>
          <a:p>
            <a:pPr marL="452438" indent="0">
              <a:buNone/>
            </a:pPr>
            <a:r>
              <a:rPr lang="en-US" dirty="0" err="1"/>
              <a:t>m</a:t>
            </a:r>
            <a:r>
              <a:rPr lang="en-US" dirty="0" err="1" smtClean="0"/>
              <a:t>aka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smtClean="0">
                <a:latin typeface="Arial Unicode MS"/>
                <a:cs typeface="Arial Unicode MS"/>
              </a:rPr>
              <a:t>1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dialihkan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 yang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haknya</a:t>
            </a:r>
            <a:r>
              <a:rPr lang="en-US" dirty="0" smtClean="0"/>
              <a:t> </a:t>
            </a:r>
            <a:r>
              <a:rPr lang="en-US" dirty="0" err="1" smtClean="0"/>
              <a:t>hapus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tanahnya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Tanah Negara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47635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838200"/>
          </a:xfrm>
        </p:spPr>
        <p:txBody>
          <a:bodyPr>
            <a:normAutofit/>
          </a:bodyPr>
          <a:lstStyle/>
          <a:p>
            <a:r>
              <a:rPr lang="id-ID" b="1" dirty="0" smtClean="0"/>
              <a:t>JAWABAN :  b).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248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dirty="0" smtClean="0"/>
              <a:t>Agar tanah tsb dapat tetap menjadi milik tuan A secara legal dan dalam waktu singkat sertipikatnya dapat dijadikan jaminan, adalah dengan cara mengajukan Penurunan Hak,  yaitu perubahan Hak Milik menjadi Hak Pakai, sepanjang tuan A berkedudukan di Indonesia. </a:t>
            </a:r>
          </a:p>
          <a:p>
            <a:pPr marL="457200" indent="-457200">
              <a:buFont typeface="Wingdings" charset="2"/>
              <a:buChar char="Ø"/>
            </a:pPr>
            <a:r>
              <a:rPr lang="id-ID" dirty="0" smtClean="0"/>
              <a:t>Proses Pendaftaran Penurunan Hak ini </a:t>
            </a:r>
            <a:r>
              <a:rPr lang="id-ID" dirty="0"/>
              <a:t>yang paling memerlukan waktu singkat</a:t>
            </a:r>
            <a:r>
              <a:rPr lang="id-ID" dirty="0" smtClean="0"/>
              <a:t>.</a:t>
            </a:r>
          </a:p>
          <a:p>
            <a:pPr marL="452438" indent="0">
              <a:buNone/>
            </a:pPr>
            <a:r>
              <a:rPr lang="id-ID" dirty="0" smtClean="0"/>
              <a:t>Berdasarkan Keputusan Kepala BPN No. </a:t>
            </a:r>
            <a:r>
              <a:rPr lang="id-ID" dirty="0" smtClean="0">
                <a:latin typeface="Arial Unicode MS"/>
                <a:cs typeface="Arial Unicode MS"/>
              </a:rPr>
              <a:t>1</a:t>
            </a:r>
            <a:r>
              <a:rPr lang="id-ID" dirty="0" smtClean="0"/>
              <a:t>6 Tahun </a:t>
            </a:r>
            <a:r>
              <a:rPr lang="id-ID" dirty="0" smtClean="0">
                <a:latin typeface="Arial Unicode MS"/>
                <a:cs typeface="Arial Unicode MS"/>
              </a:rPr>
              <a:t>1</a:t>
            </a:r>
            <a:r>
              <a:rPr lang="id-ID" dirty="0" smtClean="0"/>
              <a:t>997. 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8153400" cy="838200"/>
          </a:xfrm>
        </p:spPr>
        <p:txBody>
          <a:bodyPr>
            <a:noAutofit/>
          </a:bodyPr>
          <a:lstStyle/>
          <a:p>
            <a:r>
              <a:rPr lang="en-US" sz="3500" b="1" dirty="0" smtClean="0"/>
              <a:t>FUNGSI SOSIAL HAK ATAS TANAH</a:t>
            </a:r>
            <a:endParaRPr lang="en-US" sz="3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8001000" cy="53340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300" dirty="0" err="1" smtClean="0"/>
              <a:t>Penguasaan</a:t>
            </a:r>
            <a:r>
              <a:rPr lang="en-US" sz="3300" dirty="0" smtClean="0"/>
              <a:t> </a:t>
            </a:r>
            <a:r>
              <a:rPr lang="en-US" sz="3300" dirty="0" err="1" smtClean="0"/>
              <a:t>hak</a:t>
            </a:r>
            <a:r>
              <a:rPr lang="en-US" sz="3300" dirty="0" smtClean="0"/>
              <a:t> </a:t>
            </a:r>
            <a:r>
              <a:rPr lang="en-US" sz="3300" dirty="0" err="1" smtClean="0"/>
              <a:t>atas</a:t>
            </a:r>
            <a:r>
              <a:rPr lang="en-US" sz="3300" dirty="0" smtClean="0"/>
              <a:t> </a:t>
            </a:r>
            <a:r>
              <a:rPr lang="en-US" sz="3300" dirty="0" err="1" smtClean="0"/>
              <a:t>tanah</a:t>
            </a:r>
            <a:r>
              <a:rPr lang="en-US" sz="3300" dirty="0" smtClean="0"/>
              <a:t> </a:t>
            </a:r>
            <a:r>
              <a:rPr lang="en-US" sz="3300" dirty="0" err="1" smtClean="0"/>
              <a:t>dalam</a:t>
            </a:r>
            <a:r>
              <a:rPr lang="en-US" sz="3300" dirty="0" smtClean="0"/>
              <a:t> </a:t>
            </a:r>
            <a:r>
              <a:rPr lang="en-US" sz="3300" dirty="0" err="1" smtClean="0"/>
              <a:t>penggunaannya</a:t>
            </a:r>
            <a:r>
              <a:rPr lang="en-US" sz="3300" dirty="0" smtClean="0"/>
              <a:t> </a:t>
            </a:r>
            <a:r>
              <a:rPr lang="en-US" sz="3300" dirty="0" err="1" smtClean="0"/>
              <a:t>harus</a:t>
            </a:r>
            <a:r>
              <a:rPr lang="en-US" sz="3300" dirty="0" smtClean="0"/>
              <a:t> </a:t>
            </a:r>
            <a:r>
              <a:rPr lang="en-US" sz="3300" dirty="0" err="1" smtClean="0"/>
              <a:t>mempunyai</a:t>
            </a:r>
            <a:r>
              <a:rPr lang="en-US" sz="3300" dirty="0" smtClean="0"/>
              <a:t> </a:t>
            </a:r>
            <a:r>
              <a:rPr lang="en-US" sz="3300" dirty="0" err="1" smtClean="0"/>
              <a:t>fungsi</a:t>
            </a:r>
            <a:r>
              <a:rPr lang="en-US" sz="3300" dirty="0" smtClean="0"/>
              <a:t> </a:t>
            </a:r>
            <a:r>
              <a:rPr lang="en-US" sz="3300" dirty="0" err="1"/>
              <a:t>s</a:t>
            </a:r>
            <a:r>
              <a:rPr lang="en-US" sz="3300" dirty="0" err="1" smtClean="0"/>
              <a:t>osial</a:t>
            </a:r>
            <a:r>
              <a:rPr lang="en-US" sz="3300" dirty="0" smtClean="0"/>
              <a:t>, </a:t>
            </a:r>
            <a:r>
              <a:rPr lang="en-US" sz="3300" dirty="0" err="1" smtClean="0"/>
              <a:t>digunakan</a:t>
            </a:r>
            <a:r>
              <a:rPr lang="en-US" sz="3300" dirty="0" smtClean="0"/>
              <a:t>/</a:t>
            </a:r>
            <a:r>
              <a:rPr lang="en-US" sz="3300" dirty="0" err="1" smtClean="0"/>
              <a:t>dimanfaatkan</a:t>
            </a:r>
            <a:r>
              <a:rPr lang="en-US" sz="3300" dirty="0" smtClean="0"/>
              <a:t> </a:t>
            </a:r>
            <a:r>
              <a:rPr lang="en-US" sz="3300" dirty="0" err="1" smtClean="0"/>
              <a:t>dan</a:t>
            </a:r>
            <a:r>
              <a:rPr lang="en-US" sz="3300" dirty="0" smtClean="0"/>
              <a:t> </a:t>
            </a:r>
            <a:r>
              <a:rPr lang="en-US" sz="3300" dirty="0" err="1" smtClean="0"/>
              <a:t>tidak</a:t>
            </a:r>
            <a:r>
              <a:rPr lang="en-US" sz="3300" dirty="0" smtClean="0"/>
              <a:t> </a:t>
            </a:r>
            <a:r>
              <a:rPr lang="en-US" sz="3300" dirty="0" err="1" smtClean="0"/>
              <a:t>boleh</a:t>
            </a:r>
            <a:r>
              <a:rPr lang="en-US" sz="3300" dirty="0" smtClean="0"/>
              <a:t> </a:t>
            </a:r>
            <a:r>
              <a:rPr lang="en-US" sz="3300" dirty="0" err="1" smtClean="0"/>
              <a:t>ditelantarkan</a:t>
            </a:r>
            <a:endParaRPr lang="en-US" sz="33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3300" dirty="0" smtClean="0"/>
              <a:t>(</a:t>
            </a:r>
            <a:r>
              <a:rPr lang="en-US" sz="3300" dirty="0" err="1" smtClean="0"/>
              <a:t>Pasal</a:t>
            </a:r>
            <a:r>
              <a:rPr lang="en-US" sz="3300" dirty="0" smtClean="0"/>
              <a:t> 6, </a:t>
            </a:r>
            <a:r>
              <a:rPr lang="en-US" sz="3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3300" dirty="0" smtClean="0"/>
              <a:t>0, </a:t>
            </a:r>
            <a:r>
              <a:rPr lang="en-US" sz="3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3300" dirty="0" smtClean="0"/>
              <a:t>5 UUPA)</a:t>
            </a:r>
          </a:p>
          <a:p>
            <a:pPr marL="0" indent="0">
              <a:spcBef>
                <a:spcPts val="0"/>
              </a:spcBef>
              <a:buNone/>
            </a:pPr>
            <a:endParaRPr lang="en-US" sz="3300" dirty="0" smtClean="0"/>
          </a:p>
          <a:p>
            <a:pPr marL="339725" indent="-339725">
              <a:spcBef>
                <a:spcPts val="0"/>
              </a:spcBef>
              <a:buFont typeface="Wingdings" pitchFamily="2" charset="2"/>
              <a:buChar char="Ø"/>
            </a:pPr>
            <a:r>
              <a:rPr lang="en-US" sz="3300" dirty="0" err="1" smtClean="0"/>
              <a:t>Intinya</a:t>
            </a:r>
            <a:r>
              <a:rPr lang="en-US" sz="3300" dirty="0" smtClean="0"/>
              <a:t>: </a:t>
            </a:r>
          </a:p>
          <a:p>
            <a:pPr marL="339725" indent="-339725">
              <a:spcBef>
                <a:spcPts val="0"/>
              </a:spcBef>
              <a:buNone/>
            </a:pPr>
            <a:r>
              <a:rPr lang="en-US" sz="3300" dirty="0"/>
              <a:t>	</a:t>
            </a:r>
            <a:r>
              <a:rPr lang="en-US" sz="3300" dirty="0" err="1" smtClean="0"/>
              <a:t>Penggunaan</a:t>
            </a:r>
            <a:r>
              <a:rPr lang="en-US" sz="3300" dirty="0" smtClean="0"/>
              <a:t> </a:t>
            </a:r>
            <a:r>
              <a:rPr lang="en-US" sz="3300" dirty="0" err="1" smtClean="0"/>
              <a:t>tanah</a:t>
            </a:r>
            <a:r>
              <a:rPr lang="en-US" sz="3300" dirty="0" smtClean="0"/>
              <a:t> </a:t>
            </a:r>
            <a:r>
              <a:rPr lang="en-US" sz="3300" dirty="0" err="1" smtClean="0"/>
              <a:t>tidak</a:t>
            </a:r>
            <a:r>
              <a:rPr lang="en-US" sz="3300" dirty="0" smtClean="0"/>
              <a:t> </a:t>
            </a:r>
            <a:r>
              <a:rPr lang="en-US" sz="3300" dirty="0" err="1" smtClean="0"/>
              <a:t>hanya</a:t>
            </a:r>
            <a:r>
              <a:rPr lang="en-US" sz="3300" dirty="0" smtClean="0"/>
              <a:t> </a:t>
            </a:r>
            <a:r>
              <a:rPr lang="en-US" sz="3300" dirty="0" err="1" smtClean="0"/>
              <a:t>untuk</a:t>
            </a:r>
            <a:r>
              <a:rPr lang="en-US" sz="3300" dirty="0" smtClean="0"/>
              <a:t>         </a:t>
            </a:r>
            <a:r>
              <a:rPr lang="en-US" sz="3300" dirty="0" err="1" smtClean="0"/>
              <a:t>kepentingan</a:t>
            </a:r>
            <a:r>
              <a:rPr lang="en-US" sz="3300" dirty="0" smtClean="0"/>
              <a:t> </a:t>
            </a:r>
            <a:r>
              <a:rPr lang="en-US" sz="3300" dirty="0" err="1" smtClean="0"/>
              <a:t>pribadi</a:t>
            </a:r>
            <a:r>
              <a:rPr lang="en-US" sz="3300" dirty="0" smtClean="0"/>
              <a:t> </a:t>
            </a:r>
            <a:r>
              <a:rPr lang="en-US" sz="3300" dirty="0" err="1" smtClean="0"/>
              <a:t>tetapi</a:t>
            </a:r>
            <a:r>
              <a:rPr lang="en-US" sz="3300" dirty="0" smtClean="0"/>
              <a:t> </a:t>
            </a:r>
            <a:r>
              <a:rPr lang="en-US" sz="3300" dirty="0" err="1" smtClean="0"/>
              <a:t>juga</a:t>
            </a:r>
            <a:r>
              <a:rPr lang="en-US" sz="3300" dirty="0" smtClean="0"/>
              <a:t> </a:t>
            </a:r>
            <a:r>
              <a:rPr lang="en-US" sz="3300" dirty="0" err="1" smtClean="0"/>
              <a:t>untuk</a:t>
            </a:r>
            <a:r>
              <a:rPr lang="en-US" sz="3300" dirty="0" smtClean="0"/>
              <a:t> </a:t>
            </a:r>
            <a:r>
              <a:rPr lang="en-US" sz="3300" dirty="0" err="1" smtClean="0"/>
              <a:t>kepentingan</a:t>
            </a:r>
            <a:r>
              <a:rPr lang="en-US" sz="3300" dirty="0" smtClean="0"/>
              <a:t> </a:t>
            </a:r>
            <a:r>
              <a:rPr lang="en-US" sz="3300" dirty="0" err="1" smtClean="0"/>
              <a:t>umum</a:t>
            </a:r>
            <a:endParaRPr lang="en-US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838200"/>
          </a:xfrm>
        </p:spPr>
        <p:txBody>
          <a:bodyPr/>
          <a:lstStyle/>
          <a:p>
            <a:r>
              <a:rPr lang="id-ID" b="1" dirty="0"/>
              <a:t>JAWABAN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51816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Wingdings" charset="2"/>
              <a:buChar char="Ø"/>
            </a:pPr>
            <a:r>
              <a:rPr lang="en-US" dirty="0" smtClean="0"/>
              <a:t>PP No. 4</a:t>
            </a:r>
            <a:r>
              <a:rPr lang="en-US" dirty="0" smtClean="0">
                <a:latin typeface="Arial Unicode MS"/>
                <a:cs typeface="Arial Unicode MS"/>
              </a:rPr>
              <a:t>1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smtClean="0">
                <a:latin typeface="Arial Unicode MS"/>
                <a:cs typeface="Arial Unicode MS"/>
              </a:rPr>
              <a:t>1</a:t>
            </a:r>
            <a:r>
              <a:rPr lang="en-US" dirty="0" smtClean="0"/>
              <a:t>996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Pemilikan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/ </a:t>
            </a:r>
            <a:r>
              <a:rPr lang="en-US" dirty="0" err="1" smtClean="0"/>
              <a:t>Hunian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Orang </a:t>
            </a:r>
            <a:r>
              <a:rPr lang="en-US" dirty="0" err="1" smtClean="0"/>
              <a:t>Asing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Syaratnya</a:t>
            </a:r>
            <a:r>
              <a:rPr lang="en-US" dirty="0" smtClean="0"/>
              <a:t>:</a:t>
            </a:r>
          </a:p>
          <a:p>
            <a:pPr marL="514350" indent="-514350">
              <a:buSzPct val="85000"/>
              <a:buAutoNum type="alphaLcPeriod"/>
            </a:pPr>
            <a:r>
              <a:rPr lang="en-US" dirty="0" smtClean="0"/>
              <a:t>Orang </a:t>
            </a:r>
            <a:r>
              <a:rPr lang="en-US" dirty="0" err="1" smtClean="0"/>
              <a:t>Asing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berkedudukan</a:t>
            </a:r>
            <a:r>
              <a:rPr lang="en-US" dirty="0" smtClean="0"/>
              <a:t> di Indonesia, yang </a:t>
            </a:r>
            <a:r>
              <a:rPr lang="en-US" dirty="0" err="1" smtClean="0"/>
              <a:t>kehadirannya</a:t>
            </a:r>
            <a:r>
              <a:rPr lang="en-US" dirty="0" smtClean="0"/>
              <a:t> di Indonesia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di Indonesia.</a:t>
            </a:r>
          </a:p>
          <a:p>
            <a:pPr marL="538163" indent="0"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yaitu</a:t>
            </a:r>
            <a:r>
              <a:rPr lang="en-US" dirty="0" smtClean="0"/>
              <a:t> orang </a:t>
            </a:r>
            <a:r>
              <a:rPr lang="en-US" dirty="0" err="1" smtClean="0"/>
              <a:t>asing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di Indonesia</a:t>
            </a:r>
          </a:p>
          <a:p>
            <a:pPr marL="514350" indent="-514350">
              <a:buSzPct val="85000"/>
              <a:buFont typeface="+mj-lt"/>
              <a:buAutoNum type="alphaLcPeriod" startAt="2"/>
            </a:pP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(</a:t>
            </a:r>
            <a:r>
              <a:rPr lang="en-US" dirty="0" err="1" smtClean="0"/>
              <a:t>Pasal</a:t>
            </a:r>
            <a:r>
              <a:rPr lang="en-US" dirty="0" smtClean="0"/>
              <a:t> </a:t>
            </a:r>
            <a:r>
              <a:rPr lang="en-US" dirty="0" smtClean="0">
                <a:latin typeface="Arial Unicode MS"/>
                <a:cs typeface="Arial Unicode MS"/>
              </a:rPr>
              <a:t>1</a:t>
            </a:r>
            <a:r>
              <a:rPr lang="en-US" dirty="0"/>
              <a:t>)</a:t>
            </a:r>
          </a:p>
        </p:txBody>
      </p:sp>
      <p:sp>
        <p:nvSpPr>
          <p:cNvPr id="4" name="Right Arrow 3"/>
          <p:cNvSpPr/>
          <p:nvPr/>
        </p:nvSpPr>
        <p:spPr>
          <a:xfrm>
            <a:off x="1676400" y="4907281"/>
            <a:ext cx="457200" cy="4571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2237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8001000" cy="990600"/>
          </a:xfrm>
        </p:spPr>
        <p:txBody>
          <a:bodyPr>
            <a:normAutofit fontScale="90000"/>
          </a:bodyPr>
          <a:lstStyle/>
          <a:p>
            <a:r>
              <a:rPr lang="en-US" sz="3900" b="1" dirty="0" smtClean="0"/>
              <a:t>FUNGSI SOSIAL HAK ATAS TANAH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900" dirty="0" smtClean="0"/>
              <a:t>(</a:t>
            </a:r>
            <a:r>
              <a:rPr lang="en-US" sz="3900" dirty="0" err="1" smtClean="0"/>
              <a:t>lanjutan</a:t>
            </a:r>
            <a:r>
              <a:rPr lang="en-US" sz="3900" dirty="0" smtClean="0"/>
              <a:t>)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8153400" cy="518160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pemenuhan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, </a:t>
            </a:r>
            <a:r>
              <a:rPr lang="en-US" dirty="0" err="1" smtClean="0"/>
              <a:t>sesuai</a:t>
            </a:r>
            <a:r>
              <a:rPr lang="en-US" dirty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, 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, 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sebab-sebab</a:t>
            </a:r>
            <a:r>
              <a:rPr lang="en-US" dirty="0" smtClean="0"/>
              <a:t> lain </a:t>
            </a:r>
            <a:r>
              <a:rPr lang="en-US" dirty="0" err="1" smtClean="0"/>
              <a:t>letaknya</a:t>
            </a:r>
            <a:r>
              <a:rPr lang="en-US" dirty="0" smtClean="0"/>
              <a:t>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rupa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mengurung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menutup</a:t>
            </a:r>
            <a:r>
              <a:rPr lang="en-US" dirty="0" smtClean="0"/>
              <a:t> </a:t>
            </a:r>
            <a:r>
              <a:rPr lang="en-US" dirty="0" err="1" smtClean="0"/>
              <a:t>pekarangan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lain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lintas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air,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    </a:t>
            </a:r>
            <a:r>
              <a:rPr lang="en-US" b="1" i="1" dirty="0" err="1" smtClean="0"/>
              <a:t>pemegang</a:t>
            </a:r>
            <a:r>
              <a:rPr lang="en-US" b="1" i="1" dirty="0" smtClean="0"/>
              <a:t> </a:t>
            </a:r>
            <a:r>
              <a:rPr lang="en-US" b="1" i="1" dirty="0" err="1" smtClean="0"/>
              <a:t>hak</a:t>
            </a:r>
            <a:r>
              <a:rPr lang="en-US" b="1" i="1" dirty="0" smtClean="0"/>
              <a:t> </a:t>
            </a:r>
            <a:r>
              <a:rPr lang="en-US" b="1" i="1" dirty="0" err="1" smtClean="0"/>
              <a:t>wajib</a:t>
            </a:r>
            <a:r>
              <a:rPr lang="en-US" b="1" i="1" dirty="0" smtClean="0"/>
              <a:t> </a:t>
            </a:r>
            <a:r>
              <a:rPr lang="en-US" b="1" i="1" dirty="0" err="1" smtClean="0"/>
              <a:t>memberikan</a:t>
            </a:r>
            <a:r>
              <a:rPr lang="en-US" b="1" i="1" dirty="0" smtClean="0"/>
              <a:t> </a:t>
            </a:r>
            <a:r>
              <a:rPr lang="en-US" b="1" i="1" dirty="0" err="1" smtClean="0"/>
              <a:t>jalan</a:t>
            </a:r>
            <a:r>
              <a:rPr lang="en-US" b="1" i="1" dirty="0" smtClean="0"/>
              <a:t> </a:t>
            </a:r>
            <a:r>
              <a:rPr lang="en-US" b="1" i="1" dirty="0" err="1" smtClean="0"/>
              <a:t>keluar</a:t>
            </a:r>
            <a:r>
              <a:rPr lang="en-US" b="1" i="1" dirty="0" smtClean="0"/>
              <a:t> </a:t>
            </a:r>
            <a:r>
              <a:rPr lang="en-US" b="1" i="1" dirty="0" err="1" smtClean="0"/>
              <a:t>atau</a:t>
            </a:r>
            <a:r>
              <a:rPr lang="en-US" b="1" i="1" dirty="0" smtClean="0"/>
              <a:t> </a:t>
            </a:r>
            <a:r>
              <a:rPr lang="en-US" b="1" i="1" dirty="0" err="1" smtClean="0"/>
              <a:t>jalan</a:t>
            </a:r>
            <a:r>
              <a:rPr lang="en-US" b="1" i="1" dirty="0" smtClean="0"/>
              <a:t> air </a:t>
            </a:r>
            <a:r>
              <a:rPr lang="en-US" b="1" i="1" dirty="0" err="1" smtClean="0"/>
              <a:t>atau</a:t>
            </a:r>
            <a:r>
              <a:rPr lang="en-US" b="1" i="1" dirty="0" smtClean="0"/>
              <a:t> </a:t>
            </a:r>
            <a:r>
              <a:rPr lang="en-US" b="1" i="1" dirty="0" err="1" smtClean="0"/>
              <a:t>kemudahan</a:t>
            </a:r>
            <a:r>
              <a:rPr lang="en-US" b="1" i="1" dirty="0" smtClean="0"/>
              <a:t> lain </a:t>
            </a:r>
            <a:r>
              <a:rPr lang="en-US" b="1" i="1" dirty="0" err="1" smtClean="0"/>
              <a:t>bagi</a:t>
            </a:r>
            <a:r>
              <a:rPr lang="en-US" b="1" i="1" dirty="0" smtClean="0"/>
              <a:t> </a:t>
            </a:r>
            <a:r>
              <a:rPr lang="en-US" b="1" i="1" dirty="0" err="1" smtClean="0"/>
              <a:t>bidang</a:t>
            </a:r>
            <a:r>
              <a:rPr lang="en-US" b="1" i="1" dirty="0" smtClean="0"/>
              <a:t> </a:t>
            </a:r>
            <a:r>
              <a:rPr lang="en-US" b="1" i="1" dirty="0" err="1" smtClean="0"/>
              <a:t>pekarangan</a:t>
            </a:r>
            <a:r>
              <a:rPr lang="en-US" b="1" i="1" dirty="0" smtClean="0"/>
              <a:t>/</a:t>
            </a:r>
            <a:r>
              <a:rPr lang="en-US" b="1" i="1" dirty="0" err="1" smtClean="0"/>
              <a:t>tanah</a:t>
            </a:r>
            <a:r>
              <a:rPr lang="en-US" b="1" i="1" dirty="0" smtClean="0"/>
              <a:t> yang </a:t>
            </a:r>
            <a:r>
              <a:rPr lang="en-US" b="1" i="1" dirty="0" err="1" smtClean="0"/>
              <a:t>terkurung</a:t>
            </a:r>
            <a:endParaRPr lang="en-US" b="1" i="1" dirty="0" smtClean="0"/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None/>
            </a:pPr>
            <a:endParaRPr lang="en-US" b="1" i="1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   (</a:t>
            </a:r>
            <a:r>
              <a:rPr lang="en-US" dirty="0" err="1" smtClean="0"/>
              <a:t>Pasal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3, 3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5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 PP No. 40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996)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1890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HIERARKI HAK-HAK PENGUASAAN ATAS TANAH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924800" cy="4876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UUPA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hierarki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</a:p>
          <a:p>
            <a:pPr marL="457200" indent="-457200">
              <a:buNone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.  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 (</a:t>
            </a:r>
            <a:r>
              <a:rPr lang="en-US" dirty="0" err="1" smtClean="0"/>
              <a:t>Pasal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 UUPA)</a:t>
            </a:r>
          </a:p>
          <a:p>
            <a:pPr marL="457200" indent="-457200">
              <a:buNone/>
            </a:pPr>
            <a:r>
              <a:rPr lang="en-US" dirty="0" smtClean="0"/>
              <a:t>2.  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Negara (</a:t>
            </a:r>
            <a:r>
              <a:rPr lang="en-US" dirty="0" err="1" smtClean="0"/>
              <a:t>Pasal</a:t>
            </a:r>
            <a:r>
              <a:rPr lang="en-US" dirty="0" smtClean="0"/>
              <a:t> 2 UUPA)</a:t>
            </a:r>
          </a:p>
          <a:p>
            <a:pPr marL="457200" indent="-457200">
              <a:buNone/>
            </a:pPr>
            <a:r>
              <a:rPr lang="en-US" dirty="0" smtClean="0"/>
              <a:t>3.  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Ulayat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(</a:t>
            </a:r>
            <a:r>
              <a:rPr lang="en-US" dirty="0" err="1" smtClean="0"/>
              <a:t>Pasal</a:t>
            </a:r>
            <a:r>
              <a:rPr lang="en-US" dirty="0" smtClean="0"/>
              <a:t> 3 UUPA)</a:t>
            </a:r>
          </a:p>
          <a:p>
            <a:pPr marL="457200" indent="-457200">
              <a:buNone/>
            </a:pPr>
            <a:r>
              <a:rPr lang="en-US" dirty="0" smtClean="0"/>
              <a:t>4.  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, 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:</a:t>
            </a:r>
          </a:p>
          <a:p>
            <a:pPr marL="514350" indent="-57150">
              <a:buNone/>
            </a:pPr>
            <a:r>
              <a:rPr lang="en-US" dirty="0" smtClean="0"/>
              <a:t>a.  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Tanah: </a:t>
            </a:r>
          </a:p>
          <a:p>
            <a:pPr marL="914400" indent="0">
              <a:buFontTx/>
              <a:buChar char="-"/>
            </a:pPr>
            <a:r>
              <a:rPr lang="en-US" dirty="0" smtClean="0"/>
              <a:t>  Primer</a:t>
            </a:r>
          </a:p>
          <a:p>
            <a:pPr marL="1150938" indent="-236538">
              <a:buFontTx/>
              <a:buChar char="-"/>
            </a:pPr>
            <a:r>
              <a:rPr lang="en-US" dirty="0" err="1" smtClean="0"/>
              <a:t>Sekunder</a:t>
            </a:r>
            <a:endParaRPr lang="en-US" dirty="0" smtClean="0"/>
          </a:p>
          <a:p>
            <a:pPr marL="514350" indent="-57150">
              <a:buNone/>
            </a:pPr>
            <a:r>
              <a:rPr lang="en-US" dirty="0" smtClean="0"/>
              <a:t>b.   Tanah </a:t>
            </a:r>
            <a:r>
              <a:rPr lang="en-US" dirty="0" err="1" smtClean="0"/>
              <a:t>Wakaf</a:t>
            </a:r>
            <a:endParaRPr lang="en-US" dirty="0" smtClean="0"/>
          </a:p>
          <a:p>
            <a:pPr marL="514350" indent="-57150">
              <a:buNone/>
            </a:pPr>
            <a:r>
              <a:rPr lang="en-US" dirty="0" smtClean="0"/>
              <a:t>c.  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 (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8001000" cy="1219200"/>
          </a:xfrm>
        </p:spPr>
        <p:txBody>
          <a:bodyPr>
            <a:noAutofit/>
          </a:bodyPr>
          <a:lstStyle/>
          <a:p>
            <a:r>
              <a:rPr lang="en-US" sz="3800" dirty="0" smtClean="0"/>
              <a:t>ad.4.  </a:t>
            </a:r>
            <a:r>
              <a:rPr lang="en-US" sz="3800" b="1" dirty="0" smtClean="0"/>
              <a:t>HAK</a:t>
            </a:r>
            <a:r>
              <a:rPr lang="en-US" sz="3800" b="1" dirty="0"/>
              <a:t> </a:t>
            </a:r>
            <a:r>
              <a:rPr lang="en-US" sz="3800" b="1" dirty="0" smtClean="0"/>
              <a:t>INDIVIDU</a:t>
            </a:r>
            <a:br>
              <a:rPr lang="en-US" sz="3800" b="1" dirty="0" smtClean="0"/>
            </a:br>
            <a:r>
              <a:rPr lang="en-US" sz="3700" b="1" dirty="0" smtClean="0"/>
              <a:t>(</a:t>
            </a:r>
            <a:r>
              <a:rPr lang="en-US" sz="3700" b="1" dirty="0" err="1" smtClean="0"/>
              <a:t>Hak-hak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Perorangan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Atas</a:t>
            </a:r>
            <a:r>
              <a:rPr lang="en-US" sz="3700" b="1" dirty="0" smtClean="0"/>
              <a:t> Tanah)</a:t>
            </a:r>
            <a:endParaRPr lang="en-US" sz="3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924800" cy="4724400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None/>
            </a:pP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:</a:t>
            </a:r>
          </a:p>
          <a:p>
            <a:pPr marL="457200" indent="-457200">
              <a:buNone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.  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Tanah</a:t>
            </a:r>
          </a:p>
          <a:p>
            <a:pPr marL="514350" indent="-233363">
              <a:buNone/>
            </a:pPr>
            <a:r>
              <a:rPr lang="en-US" dirty="0" smtClean="0"/>
              <a:t>a.   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Tanah yang Primer,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:</a:t>
            </a:r>
          </a:p>
          <a:p>
            <a:pPr marL="574675" indent="0">
              <a:buFontTx/>
              <a:buChar char="-"/>
            </a:pPr>
            <a:r>
              <a:rPr lang="en-US" dirty="0" smtClean="0"/>
              <a:t> 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	- HGB</a:t>
            </a:r>
          </a:p>
          <a:p>
            <a:pPr marL="574675" indent="0">
              <a:buFontTx/>
              <a:buChar char="-"/>
            </a:pPr>
            <a:r>
              <a:rPr lang="en-US" dirty="0" smtClean="0"/>
              <a:t>  HGU		-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endParaRPr lang="en-US" dirty="0" smtClean="0"/>
          </a:p>
          <a:p>
            <a:pPr marL="514350" indent="-233363">
              <a:buNone/>
            </a:pPr>
            <a:r>
              <a:rPr lang="en-US" dirty="0" smtClean="0"/>
              <a:t>b.   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Tanah yang </a:t>
            </a:r>
            <a:r>
              <a:rPr lang="en-US" dirty="0" err="1" smtClean="0"/>
              <a:t>Sekunder</a:t>
            </a:r>
            <a:r>
              <a:rPr lang="en-US" dirty="0" smtClean="0"/>
              <a:t>,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:</a:t>
            </a:r>
          </a:p>
          <a:p>
            <a:pPr marL="574675" indent="0">
              <a:buFontTx/>
              <a:buChar char="-"/>
            </a:pPr>
            <a:r>
              <a:rPr lang="en-US" dirty="0" smtClean="0"/>
              <a:t>  HGB		-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endParaRPr lang="en-US" dirty="0" smtClean="0"/>
          </a:p>
          <a:p>
            <a:pPr marL="574675" indent="0">
              <a:buFontTx/>
              <a:buChar char="-"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	- </a:t>
            </a:r>
            <a:r>
              <a:rPr lang="en-US" dirty="0" err="1" smtClean="0"/>
              <a:t>Hak</a:t>
            </a:r>
            <a:r>
              <a:rPr lang="en-US" dirty="0" smtClean="0"/>
              <a:t> Usaha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endParaRPr lang="en-US" dirty="0" smtClean="0"/>
          </a:p>
          <a:p>
            <a:pPr marL="574675" indent="0">
              <a:buFontTx/>
              <a:buChar char="-"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Gadai</a:t>
            </a:r>
            <a:r>
              <a:rPr lang="en-US" dirty="0" smtClean="0"/>
              <a:t>	-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Menumpang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2.    </a:t>
            </a:r>
            <a:r>
              <a:rPr lang="en-US" dirty="0" err="1" smtClean="0"/>
              <a:t>Wakaf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3.   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Tanah: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943088" cy="762000"/>
          </a:xfrm>
        </p:spPr>
        <p:txBody>
          <a:bodyPr>
            <a:noAutofit/>
          </a:bodyPr>
          <a:lstStyle/>
          <a:p>
            <a:r>
              <a:rPr lang="en-US" sz="3700" b="1" dirty="0" smtClean="0"/>
              <a:t>HAK ATAS TANAH PRIMER</a:t>
            </a:r>
            <a:endParaRPr lang="en-US" sz="3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943088" cy="5105400"/>
          </a:xfrm>
        </p:spPr>
        <p:txBody>
          <a:bodyPr>
            <a:normAutofit/>
          </a:bodyPr>
          <a:lstStyle/>
          <a:p>
            <a:pPr marL="344488" indent="-344488">
              <a:buFont typeface="Wingdings" pitchFamily="2" charset="2"/>
              <a:buChar char="Ø"/>
            </a:pPr>
            <a:r>
              <a:rPr lang="en-US" sz="3500" dirty="0" err="1" smtClean="0"/>
              <a:t>Bersumber</a:t>
            </a:r>
            <a:r>
              <a:rPr lang="en-US" sz="3500" dirty="0" smtClean="0"/>
              <a:t> </a:t>
            </a:r>
            <a:r>
              <a:rPr lang="en-US" sz="3500" dirty="0" err="1" smtClean="0"/>
              <a:t>secara</a:t>
            </a:r>
            <a:r>
              <a:rPr lang="en-US" sz="3500" dirty="0" smtClean="0"/>
              <a:t> </a:t>
            </a:r>
            <a:r>
              <a:rPr lang="en-US" sz="3500" dirty="0" err="1" smtClean="0"/>
              <a:t>langsung</a:t>
            </a:r>
            <a:r>
              <a:rPr lang="en-US" sz="3500" dirty="0" smtClean="0"/>
              <a:t> </a:t>
            </a:r>
            <a:r>
              <a:rPr lang="en-US" sz="3500" dirty="0" err="1" smtClean="0"/>
              <a:t>dari</a:t>
            </a:r>
            <a:r>
              <a:rPr lang="en-US" sz="3500" dirty="0" smtClean="0"/>
              <a:t> </a:t>
            </a:r>
            <a:r>
              <a:rPr lang="en-US" sz="3500" dirty="0" err="1" smtClean="0"/>
              <a:t>Hak</a:t>
            </a:r>
            <a:r>
              <a:rPr lang="en-US" sz="3500" dirty="0" smtClean="0"/>
              <a:t> </a:t>
            </a:r>
            <a:r>
              <a:rPr lang="en-US" sz="3500" dirty="0" err="1" smtClean="0"/>
              <a:t>Bangsa</a:t>
            </a:r>
            <a:r>
              <a:rPr lang="en-US" sz="3500" dirty="0" smtClean="0"/>
              <a:t>,  </a:t>
            </a:r>
            <a:r>
              <a:rPr lang="en-US" sz="3500" dirty="0" err="1" smtClean="0"/>
              <a:t>diperoleh</a:t>
            </a:r>
            <a:r>
              <a:rPr lang="en-US" sz="3500" dirty="0" smtClean="0"/>
              <a:t> </a:t>
            </a:r>
            <a:r>
              <a:rPr lang="en-US" sz="3500" dirty="0" err="1" smtClean="0"/>
              <a:t>berdasarkan</a:t>
            </a:r>
            <a:r>
              <a:rPr lang="en-US" sz="3500" dirty="0" smtClean="0"/>
              <a:t> </a:t>
            </a:r>
            <a:r>
              <a:rPr lang="en-US" sz="3500" i="1" dirty="0" smtClean="0"/>
              <a:t>PEMBERIAN HAK </a:t>
            </a:r>
            <a:r>
              <a:rPr lang="en-US" sz="3500" i="1" dirty="0" err="1" smtClean="0"/>
              <a:t>oleh</a:t>
            </a:r>
            <a:r>
              <a:rPr lang="en-US" sz="3500" i="1" dirty="0" smtClean="0"/>
              <a:t> Negara</a:t>
            </a:r>
          </a:p>
          <a:p>
            <a:pPr marL="344488" indent="-344488">
              <a:buFont typeface="Wingdings" pitchFamily="2" charset="2"/>
              <a:buChar char="Ø"/>
            </a:pPr>
            <a:r>
              <a:rPr lang="en-US" sz="3500" dirty="0" err="1" smtClean="0"/>
              <a:t>Terjadi</a:t>
            </a:r>
            <a:r>
              <a:rPr lang="en-US" sz="3500" dirty="0" smtClean="0"/>
              <a:t>/</a:t>
            </a:r>
            <a:r>
              <a:rPr lang="en-US" sz="3500" dirty="0" err="1" smtClean="0"/>
              <a:t>lahirnya</a:t>
            </a:r>
            <a:r>
              <a:rPr lang="en-US" sz="3500" dirty="0" smtClean="0"/>
              <a:t> </a:t>
            </a:r>
            <a:r>
              <a:rPr lang="en-US" sz="3500" dirty="0" err="1" smtClean="0"/>
              <a:t>pada</a:t>
            </a:r>
            <a:r>
              <a:rPr lang="en-US" sz="3500" dirty="0" smtClean="0"/>
              <a:t> </a:t>
            </a:r>
            <a:r>
              <a:rPr lang="en-US" sz="3500" dirty="0" err="1" smtClean="0"/>
              <a:t>saat</a:t>
            </a:r>
            <a:r>
              <a:rPr lang="en-US" sz="3500" dirty="0" smtClean="0"/>
              <a:t> </a:t>
            </a:r>
            <a:r>
              <a:rPr lang="en-US" sz="3500" dirty="0" err="1" smtClean="0"/>
              <a:t>didaftar</a:t>
            </a:r>
            <a:r>
              <a:rPr lang="en-US" sz="3500" dirty="0" smtClean="0"/>
              <a:t> </a:t>
            </a:r>
            <a:r>
              <a:rPr lang="en-US" sz="3500" dirty="0" err="1" smtClean="0"/>
              <a:t>dalam</a:t>
            </a:r>
            <a:r>
              <a:rPr lang="en-US" sz="3500" dirty="0" smtClean="0"/>
              <a:t> </a:t>
            </a:r>
            <a:r>
              <a:rPr lang="en-US" sz="3500" dirty="0" err="1" smtClean="0"/>
              <a:t>Buku</a:t>
            </a:r>
            <a:r>
              <a:rPr lang="en-US" sz="3500" dirty="0" smtClean="0"/>
              <a:t> Tanah </a:t>
            </a:r>
            <a:r>
              <a:rPr lang="en-US" sz="3500" dirty="0" err="1" smtClean="0"/>
              <a:t>hak</a:t>
            </a:r>
            <a:r>
              <a:rPr lang="en-US" sz="3500" dirty="0" smtClean="0"/>
              <a:t> </a:t>
            </a:r>
            <a:r>
              <a:rPr lang="en-US" sz="3500" dirty="0" err="1" smtClean="0"/>
              <a:t>atas</a:t>
            </a:r>
            <a:r>
              <a:rPr lang="en-US" sz="3500" dirty="0" smtClean="0"/>
              <a:t> </a:t>
            </a:r>
            <a:r>
              <a:rPr lang="en-US" sz="3500" dirty="0" err="1" smtClean="0"/>
              <a:t>tanah</a:t>
            </a:r>
            <a:r>
              <a:rPr lang="en-US" sz="3500" dirty="0" smtClean="0"/>
              <a:t> </a:t>
            </a:r>
            <a:r>
              <a:rPr lang="en-US" sz="3500" dirty="0" err="1" smtClean="0"/>
              <a:t>ybs</a:t>
            </a:r>
            <a:r>
              <a:rPr lang="en-US" sz="3500" dirty="0" smtClean="0"/>
              <a:t> </a:t>
            </a:r>
            <a:r>
              <a:rPr lang="en-US" sz="3500" dirty="0" err="1" smtClean="0"/>
              <a:t>oleh</a:t>
            </a:r>
            <a:r>
              <a:rPr lang="en-US" sz="3500" dirty="0" smtClean="0"/>
              <a:t> Kantor </a:t>
            </a:r>
            <a:r>
              <a:rPr lang="en-US" sz="3500" dirty="0" err="1" smtClean="0"/>
              <a:t>Pertanahan</a:t>
            </a:r>
            <a:endParaRPr lang="en-US" sz="3500" dirty="0" smtClean="0"/>
          </a:p>
          <a:p>
            <a:pPr marL="344488" indent="-344488">
              <a:buFont typeface="Wingdings" pitchFamily="2" charset="2"/>
              <a:buChar char="Ø"/>
            </a:pPr>
            <a:r>
              <a:rPr lang="en-US" sz="3500" dirty="0" err="1" smtClean="0"/>
              <a:t>Macamnya</a:t>
            </a:r>
            <a:r>
              <a:rPr lang="en-US" sz="3500" dirty="0" smtClean="0"/>
              <a:t> :  </a:t>
            </a:r>
          </a:p>
          <a:p>
            <a:pPr marL="344488" indent="-344488">
              <a:buNone/>
            </a:pPr>
            <a:r>
              <a:rPr lang="en-US" sz="3500" dirty="0" smtClean="0"/>
              <a:t>	</a:t>
            </a:r>
            <a:r>
              <a:rPr lang="en-US" sz="3500" dirty="0" err="1" smtClean="0"/>
              <a:t>Hak</a:t>
            </a:r>
            <a:r>
              <a:rPr lang="en-US" sz="3500" dirty="0" smtClean="0"/>
              <a:t> </a:t>
            </a:r>
            <a:r>
              <a:rPr lang="en-US" sz="3500" dirty="0" err="1" smtClean="0"/>
              <a:t>Milik</a:t>
            </a:r>
            <a:r>
              <a:rPr lang="en-US" sz="3500" dirty="0" smtClean="0"/>
              <a:t>, HGU, HGB, </a:t>
            </a:r>
            <a:r>
              <a:rPr lang="en-US" sz="3500" dirty="0" err="1" smtClean="0"/>
              <a:t>Hak</a:t>
            </a:r>
            <a:r>
              <a:rPr lang="en-US" sz="3500" dirty="0" smtClean="0"/>
              <a:t> </a:t>
            </a:r>
            <a:r>
              <a:rPr lang="en-US" sz="3500" dirty="0" err="1" smtClean="0"/>
              <a:t>Pakai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8153400" cy="762000"/>
          </a:xfrm>
        </p:spPr>
        <p:txBody>
          <a:bodyPr>
            <a:noAutofit/>
          </a:bodyPr>
          <a:lstStyle/>
          <a:p>
            <a:r>
              <a:rPr lang="en-US" sz="3700" b="1" dirty="0" smtClean="0"/>
              <a:t>HAK ATAS TANAH SEKUNDER</a:t>
            </a:r>
            <a:endParaRPr lang="en-US" sz="3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8153400" cy="5334000"/>
          </a:xfrm>
        </p:spPr>
        <p:txBody>
          <a:bodyPr>
            <a:normAutofit/>
          </a:bodyPr>
          <a:lstStyle/>
          <a:p>
            <a:pPr marL="344488" indent="-344488">
              <a:buFont typeface="Wingdings" pitchFamily="2" charset="2"/>
              <a:buChar char="Ø"/>
            </a:pPr>
            <a:r>
              <a:rPr lang="en-US" sz="3500" dirty="0" err="1" smtClean="0"/>
              <a:t>Bersumber</a:t>
            </a:r>
            <a:r>
              <a:rPr lang="en-US" sz="3500" dirty="0" smtClean="0"/>
              <a:t> </a:t>
            </a:r>
            <a:r>
              <a:rPr lang="en-US" sz="3500" dirty="0" err="1" smtClean="0"/>
              <a:t>dari</a:t>
            </a:r>
            <a:r>
              <a:rPr lang="en-US" sz="3500" dirty="0" smtClean="0"/>
              <a:t> </a:t>
            </a:r>
            <a:r>
              <a:rPr lang="en-US" sz="3500" i="1" dirty="0" smtClean="0"/>
              <a:t>PEMBERIAN HAK </a:t>
            </a:r>
            <a:r>
              <a:rPr lang="en-US" sz="3500" i="1" dirty="0" err="1" smtClean="0"/>
              <a:t>oleh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Pemilik</a:t>
            </a:r>
            <a:r>
              <a:rPr lang="en-US" sz="3500" i="1" dirty="0" smtClean="0"/>
              <a:t> Tanah </a:t>
            </a:r>
            <a:r>
              <a:rPr lang="en-US" sz="3500" i="1" dirty="0" err="1" smtClean="0"/>
              <a:t>berdasarkan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Perjanjian</a:t>
            </a:r>
            <a:endParaRPr lang="en-US" sz="3500" i="1" dirty="0" smtClean="0"/>
          </a:p>
          <a:p>
            <a:pPr marL="344488" indent="-344488">
              <a:buFont typeface="Wingdings" pitchFamily="2" charset="2"/>
              <a:buChar char="Ø"/>
            </a:pPr>
            <a:r>
              <a:rPr lang="en-US" sz="3500" dirty="0" err="1" smtClean="0"/>
              <a:t>Untuk</a:t>
            </a:r>
            <a:r>
              <a:rPr lang="en-US" sz="3500" dirty="0" smtClean="0"/>
              <a:t> HGB </a:t>
            </a:r>
            <a:r>
              <a:rPr lang="en-US" sz="3500" dirty="0" err="1" smtClean="0"/>
              <a:t>dan</a:t>
            </a:r>
            <a:r>
              <a:rPr lang="en-US" sz="3500" dirty="0" smtClean="0"/>
              <a:t> </a:t>
            </a:r>
            <a:r>
              <a:rPr lang="en-US" sz="3500" dirty="0" err="1" smtClean="0"/>
              <a:t>Hak</a:t>
            </a:r>
            <a:r>
              <a:rPr lang="en-US" sz="3500" dirty="0" smtClean="0"/>
              <a:t> </a:t>
            </a:r>
            <a:r>
              <a:rPr lang="en-US" sz="3500" dirty="0" err="1" smtClean="0"/>
              <a:t>Pakai</a:t>
            </a:r>
            <a:r>
              <a:rPr lang="en-US" sz="3500" dirty="0" smtClean="0"/>
              <a:t> </a:t>
            </a:r>
            <a:r>
              <a:rPr lang="en-US" sz="3500" dirty="0" err="1" smtClean="0"/>
              <a:t>atas</a:t>
            </a:r>
            <a:r>
              <a:rPr lang="en-US" sz="3500" dirty="0" smtClean="0"/>
              <a:t> </a:t>
            </a:r>
            <a:r>
              <a:rPr lang="en-US" sz="3500" dirty="0" err="1" smtClean="0"/>
              <a:t>tanah</a:t>
            </a:r>
            <a:r>
              <a:rPr lang="en-US" sz="3500" dirty="0" smtClean="0"/>
              <a:t> </a:t>
            </a:r>
            <a:r>
              <a:rPr lang="en-US" sz="3500" dirty="0" err="1" smtClean="0"/>
              <a:t>Hak</a:t>
            </a:r>
            <a:r>
              <a:rPr lang="en-US" sz="3500" dirty="0" smtClean="0"/>
              <a:t> </a:t>
            </a:r>
            <a:r>
              <a:rPr lang="en-US" sz="3500" dirty="0" err="1" smtClean="0"/>
              <a:t>Milik</a:t>
            </a:r>
            <a:r>
              <a:rPr lang="en-US" sz="3500" dirty="0" smtClean="0"/>
              <a:t>, </a:t>
            </a:r>
            <a:r>
              <a:rPr lang="en-US" sz="3500" dirty="0" err="1" smtClean="0"/>
              <a:t>bersumber</a:t>
            </a:r>
            <a:r>
              <a:rPr lang="en-US" sz="3500" dirty="0" smtClean="0"/>
              <a:t> </a:t>
            </a:r>
            <a:r>
              <a:rPr lang="en-US" sz="3500" dirty="0" err="1" smtClean="0"/>
              <a:t>dari</a:t>
            </a:r>
            <a:r>
              <a:rPr lang="en-US" sz="3500" dirty="0" smtClean="0"/>
              <a:t> </a:t>
            </a:r>
            <a:r>
              <a:rPr lang="en-US" sz="3500" dirty="0" err="1" smtClean="0"/>
              <a:t>Pemberian</a:t>
            </a:r>
            <a:r>
              <a:rPr lang="en-US" sz="3500" dirty="0" smtClean="0"/>
              <a:t> </a:t>
            </a:r>
            <a:r>
              <a:rPr lang="en-US" sz="3500" dirty="0" err="1" smtClean="0"/>
              <a:t>Hak</a:t>
            </a:r>
            <a:r>
              <a:rPr lang="en-US" sz="3500" dirty="0" smtClean="0"/>
              <a:t> </a:t>
            </a:r>
            <a:r>
              <a:rPr lang="en-US" sz="3500" dirty="0" err="1" smtClean="0"/>
              <a:t>oleh</a:t>
            </a:r>
            <a:r>
              <a:rPr lang="en-US" sz="3500" dirty="0" smtClean="0"/>
              <a:t> </a:t>
            </a:r>
            <a:r>
              <a:rPr lang="en-US" sz="3500" dirty="0" err="1" smtClean="0"/>
              <a:t>pemegang</a:t>
            </a:r>
            <a:r>
              <a:rPr lang="en-US" sz="3500" dirty="0" smtClean="0"/>
              <a:t> </a:t>
            </a:r>
            <a:r>
              <a:rPr lang="en-US" sz="3500" dirty="0" err="1" smtClean="0"/>
              <a:t>Hak</a:t>
            </a:r>
            <a:r>
              <a:rPr lang="en-US" sz="3500" dirty="0" smtClean="0"/>
              <a:t> </a:t>
            </a:r>
            <a:r>
              <a:rPr lang="en-US" sz="3500" dirty="0" err="1" smtClean="0"/>
              <a:t>Milik</a:t>
            </a:r>
            <a:r>
              <a:rPr lang="en-US" sz="3500" dirty="0" smtClean="0"/>
              <a:t>, </a:t>
            </a:r>
            <a:r>
              <a:rPr lang="en-US" sz="3500" dirty="0" err="1" smtClean="0"/>
              <a:t>berdasarkan</a:t>
            </a:r>
            <a:r>
              <a:rPr lang="en-US" sz="3500" dirty="0" smtClean="0"/>
              <a:t> </a:t>
            </a:r>
            <a:r>
              <a:rPr lang="en-US" sz="3500" dirty="0" err="1" smtClean="0"/>
              <a:t>Perjanjian</a:t>
            </a:r>
            <a:r>
              <a:rPr lang="en-US" sz="3500" dirty="0" smtClean="0"/>
              <a:t> </a:t>
            </a:r>
            <a:r>
              <a:rPr lang="en-US" sz="3500" dirty="0" err="1" smtClean="0"/>
              <a:t>Pemberian</a:t>
            </a:r>
            <a:r>
              <a:rPr lang="en-US" sz="3500" dirty="0" smtClean="0"/>
              <a:t> </a:t>
            </a:r>
            <a:r>
              <a:rPr lang="en-US" sz="3500" dirty="0" err="1" smtClean="0"/>
              <a:t>Hak</a:t>
            </a:r>
            <a:r>
              <a:rPr lang="en-US" sz="3500" dirty="0" smtClean="0"/>
              <a:t> yang </a:t>
            </a:r>
            <a:r>
              <a:rPr lang="en-US" sz="3500" dirty="0" err="1" smtClean="0"/>
              <a:t>dilakukan</a:t>
            </a:r>
            <a:r>
              <a:rPr lang="en-US" sz="3500" dirty="0" smtClean="0"/>
              <a:t> </a:t>
            </a:r>
            <a:r>
              <a:rPr lang="en-US" sz="3500" dirty="0" err="1" smtClean="0"/>
              <a:t>dihadapan</a:t>
            </a:r>
            <a:r>
              <a:rPr lang="en-US" sz="3500" dirty="0" smtClean="0"/>
              <a:t> PPAT</a:t>
            </a:r>
          </a:p>
          <a:p>
            <a:pPr marL="344488" indent="-344488">
              <a:buFont typeface="Wingdings" pitchFamily="2" charset="2"/>
              <a:buChar char="Ø"/>
            </a:pPr>
            <a:r>
              <a:rPr lang="en-US" sz="3500" dirty="0" err="1" smtClean="0"/>
              <a:t>Terjadi</a:t>
            </a:r>
            <a:r>
              <a:rPr lang="en-US" sz="3500" dirty="0" smtClean="0"/>
              <a:t>/</a:t>
            </a:r>
            <a:r>
              <a:rPr lang="en-US" sz="3500" dirty="0" err="1" smtClean="0"/>
              <a:t>lahirnya</a:t>
            </a:r>
            <a:r>
              <a:rPr lang="en-US" sz="3500" dirty="0" smtClean="0"/>
              <a:t> </a:t>
            </a:r>
            <a:r>
              <a:rPr lang="en-US" sz="3500" dirty="0" err="1" smtClean="0"/>
              <a:t>hak</a:t>
            </a:r>
            <a:r>
              <a:rPr lang="en-US" sz="3500" dirty="0" smtClean="0"/>
              <a:t> </a:t>
            </a:r>
            <a:r>
              <a:rPr lang="en-US" sz="3500" dirty="0" err="1" smtClean="0"/>
              <a:t>tsb</a:t>
            </a:r>
            <a:r>
              <a:rPr lang="en-US" sz="3500" dirty="0" smtClean="0"/>
              <a:t> </a:t>
            </a:r>
            <a:r>
              <a:rPr lang="en-US" sz="3500" dirty="0" err="1" smtClean="0"/>
              <a:t>adalah</a:t>
            </a:r>
            <a:r>
              <a:rPr lang="en-US" sz="3500" dirty="0" smtClean="0"/>
              <a:t> </a:t>
            </a:r>
            <a:r>
              <a:rPr lang="en-US" sz="3500" dirty="0" err="1" smtClean="0"/>
              <a:t>pada</a:t>
            </a:r>
            <a:r>
              <a:rPr lang="en-US" sz="3500" dirty="0" smtClean="0"/>
              <a:t> </a:t>
            </a:r>
            <a:r>
              <a:rPr lang="en-US" sz="3500" dirty="0" err="1" smtClean="0"/>
              <a:t>saat</a:t>
            </a:r>
            <a:r>
              <a:rPr lang="en-US" sz="3500" dirty="0" smtClean="0"/>
              <a:t> </a:t>
            </a:r>
            <a:r>
              <a:rPr lang="en-US" sz="3500" dirty="0" err="1" smtClean="0"/>
              <a:t>dibuatnya</a:t>
            </a:r>
            <a:r>
              <a:rPr lang="en-US" sz="3500" dirty="0" smtClean="0"/>
              <a:t> </a:t>
            </a:r>
            <a:r>
              <a:rPr lang="en-US" sz="3500" dirty="0" err="1" smtClean="0"/>
              <a:t>Akta</a:t>
            </a:r>
            <a:r>
              <a:rPr lang="en-US" sz="3500" dirty="0" smtClean="0"/>
              <a:t> </a:t>
            </a:r>
            <a:r>
              <a:rPr lang="en-US" sz="3500" dirty="0" err="1" smtClean="0"/>
              <a:t>Pemberian</a:t>
            </a:r>
            <a:r>
              <a:rPr lang="en-US" sz="3500" dirty="0" smtClean="0"/>
              <a:t> </a:t>
            </a:r>
            <a:r>
              <a:rPr lang="en-US" sz="3500" dirty="0" err="1" smtClean="0"/>
              <a:t>Hak</a:t>
            </a:r>
            <a:r>
              <a:rPr lang="en-US" sz="3500" dirty="0" smtClean="0"/>
              <a:t> </a:t>
            </a:r>
            <a:r>
              <a:rPr lang="en-US" sz="3500" dirty="0" err="1" smtClean="0"/>
              <a:t>tsb</a:t>
            </a:r>
            <a:r>
              <a:rPr lang="en-US" sz="3500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1606</TotalTime>
  <Words>1707</Words>
  <Application>Microsoft Office PowerPoint</Application>
  <PresentationFormat>On-screen Show (4:3)</PresentationFormat>
  <Paragraphs>250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Solstice</vt:lpstr>
      <vt:lpstr>Pertemuan ke – 4 TEORI HUKUM  PENDAFTARAN TANAH</vt:lpstr>
      <vt:lpstr>HAK-HAK ATAS TANAH  </vt:lpstr>
      <vt:lpstr> PENGERTIAN  </vt:lpstr>
      <vt:lpstr>FUNGSI SOSIAL HAK ATAS TANAH</vt:lpstr>
      <vt:lpstr>FUNGSI SOSIAL HAK ATAS TANAH  (lanjutan)</vt:lpstr>
      <vt:lpstr>HIERARKI HAK-HAK PENGUASAAN ATAS TANAH</vt:lpstr>
      <vt:lpstr>ad.4.  HAK INDIVIDU (Hak-hak Perorangan Atas Tanah)</vt:lpstr>
      <vt:lpstr>HAK ATAS TANAH PRIMER</vt:lpstr>
      <vt:lpstr>HAK ATAS TANAH SEKUNDER</vt:lpstr>
      <vt:lpstr>HAK ATAS TANAH SEKUNDER (lanjutan)</vt:lpstr>
      <vt:lpstr>OBYEK PENDAFTARAN TANAH</vt:lpstr>
      <vt:lpstr>HAK MILIK</vt:lpstr>
      <vt:lpstr>HAK MILIK (lanjutan)</vt:lpstr>
      <vt:lpstr>HAK MILIK (lanjutan)</vt:lpstr>
      <vt:lpstr>HAK MILIK (lanjutan)</vt:lpstr>
      <vt:lpstr>HAK MILIK (lanjutan)</vt:lpstr>
      <vt:lpstr>HAK MILIK (lanjutan)</vt:lpstr>
      <vt:lpstr>HAK GUNA USAHA</vt:lpstr>
      <vt:lpstr>HAK GUNA USAHA (lanjutan)</vt:lpstr>
      <vt:lpstr>HAK GUNA USAHA (lanjutan)</vt:lpstr>
      <vt:lpstr>HAK GUNA USAHA (lanjutan)</vt:lpstr>
      <vt:lpstr>HAK GUNA BANGUNAN</vt:lpstr>
      <vt:lpstr>HAK GUNA BANGUNAN (lanjutan)</vt:lpstr>
      <vt:lpstr>HAK GUNA BANGUNAN (lanjutan)</vt:lpstr>
      <vt:lpstr>HAK PAKAI</vt:lpstr>
      <vt:lpstr>HAK PAKAI (lanjutan)</vt:lpstr>
      <vt:lpstr>HAK PAKAI (lanjutan)</vt:lpstr>
      <vt:lpstr>HAK PAKAI (lanjutan)</vt:lpstr>
      <vt:lpstr>HAK PAKAI (lanjutan)</vt:lpstr>
      <vt:lpstr>HAK PAKAI (lanjutan)</vt:lpstr>
      <vt:lpstr>HAK PENGELOLAAN</vt:lpstr>
      <vt:lpstr>HAK ATAS TANAH  KARENA PERJANJIAN</vt:lpstr>
      <vt:lpstr>HAK ATAS TANAH  KARENA PERJANJIAN (lanjutan)</vt:lpstr>
      <vt:lpstr>HAK ATAS TANAH  KARENA PERJANJIAN (lanjutan)</vt:lpstr>
      <vt:lpstr>HAK ATAS TANAH  KARENA PERJANJIAN (lanjutan)</vt:lpstr>
      <vt:lpstr>CONTOH KASUS</vt:lpstr>
      <vt:lpstr>JAWABAN:  a).</vt:lpstr>
      <vt:lpstr>JAWABAN</vt:lpstr>
      <vt:lpstr>JAWABAN :  b).</vt:lpstr>
      <vt:lpstr>JAWABAN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Pendaftaran Tanah</dc:title>
  <dc:creator>Arief Kusuma AP</dc:creator>
  <cp:lastModifiedBy>user</cp:lastModifiedBy>
  <cp:revision>93</cp:revision>
  <dcterms:created xsi:type="dcterms:W3CDTF">2006-08-16T00:00:00Z</dcterms:created>
  <dcterms:modified xsi:type="dcterms:W3CDTF">2013-10-16T02:38:46Z</dcterms:modified>
</cp:coreProperties>
</file>