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sldIdLst>
    <p:sldId id="311" r:id="rId2"/>
    <p:sldId id="312" r:id="rId3"/>
    <p:sldId id="306" r:id="rId4"/>
    <p:sldId id="314" r:id="rId5"/>
    <p:sldId id="316" r:id="rId6"/>
    <p:sldId id="334" r:id="rId7"/>
    <p:sldId id="336" r:id="rId8"/>
    <p:sldId id="257" r:id="rId9"/>
    <p:sldId id="258" r:id="rId10"/>
    <p:sldId id="259" r:id="rId11"/>
    <p:sldId id="261" r:id="rId12"/>
    <p:sldId id="263" r:id="rId13"/>
    <p:sldId id="329" r:id="rId14"/>
    <p:sldId id="330" r:id="rId15"/>
    <p:sldId id="265" r:id="rId16"/>
    <p:sldId id="266" r:id="rId17"/>
    <p:sldId id="317" r:id="rId18"/>
    <p:sldId id="269" r:id="rId19"/>
    <p:sldId id="273" r:id="rId20"/>
    <p:sldId id="274" r:id="rId21"/>
    <p:sldId id="275" r:id="rId22"/>
    <p:sldId id="276" r:id="rId23"/>
    <p:sldId id="318" r:id="rId24"/>
    <p:sldId id="277" r:id="rId25"/>
    <p:sldId id="278" r:id="rId26"/>
    <p:sldId id="279" r:id="rId27"/>
    <p:sldId id="280" r:id="rId28"/>
    <p:sldId id="281" r:id="rId29"/>
    <p:sldId id="283" r:id="rId30"/>
    <p:sldId id="284" r:id="rId31"/>
    <p:sldId id="285" r:id="rId32"/>
    <p:sldId id="319" r:id="rId33"/>
    <p:sldId id="342" r:id="rId34"/>
    <p:sldId id="344" r:id="rId35"/>
    <p:sldId id="346" r:id="rId36"/>
    <p:sldId id="348" r:id="rId37"/>
    <p:sldId id="350" r:id="rId38"/>
    <p:sldId id="352" r:id="rId39"/>
    <p:sldId id="354" r:id="rId40"/>
    <p:sldId id="338" r:id="rId41"/>
    <p:sldId id="287" r:id="rId42"/>
    <p:sldId id="288" r:id="rId43"/>
    <p:sldId id="289" r:id="rId44"/>
    <p:sldId id="290" r:id="rId45"/>
    <p:sldId id="356" r:id="rId46"/>
    <p:sldId id="358" r:id="rId47"/>
    <p:sldId id="328" r:id="rId48"/>
    <p:sldId id="324" r:id="rId49"/>
    <p:sldId id="325" r:id="rId50"/>
    <p:sldId id="326" r:id="rId51"/>
    <p:sldId id="300" r:id="rId52"/>
    <p:sldId id="301" r:id="rId5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oudy Old Style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oudy Old Style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oudy Old Style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oudy Old Style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oudy Old Style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oudy Old Style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oudy Old Style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oudy Old Style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oudy Old Style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76" autoAdjust="0"/>
  </p:normalViewPr>
  <p:slideViewPr>
    <p:cSldViewPr>
      <p:cViewPr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384404-0D2B-42A5-A1D3-7DC3351DD44A}" type="datetimeFigureOut">
              <a:rPr lang="en-US"/>
              <a:pPr/>
              <a:t>10/30/2013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5FE0F-8E21-49A4-966A-19C7C18680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DF869B-1A0E-4605-85B5-EA9546C39E47}" type="datetimeFigureOut">
              <a:rPr lang="en-US"/>
              <a:pPr/>
              <a:t>10/30/2013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4EFC9-603B-4D4E-B10F-27CF167B92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550892-E86B-4E7B-AB3C-FF3C9BD20BBE}" type="datetimeFigureOut">
              <a:rPr lang="en-US"/>
              <a:pPr/>
              <a:t>10/30/2013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5A342-7DFD-442D-95E4-7D3E928317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070C2-AA62-49C8-8F3F-D80FCD737246}" type="datetimeFigureOut">
              <a:rPr lang="en-US"/>
              <a:pPr/>
              <a:t>10/30/2013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FABE12-C0CA-4CA8-B03E-8D506AD665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>
            <a:noFill/>
            <a:miter lim="800000"/>
            <a:headEnd/>
            <a:tailEnd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45B8E3-4E29-4164-A629-E37D56ABE073}" type="datetimeFigureOut">
              <a:rPr lang="en-US"/>
              <a:pPr/>
              <a:t>10/30/2013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DB711-7468-4443-874D-6010485D6F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9A204B-472C-4763-A120-382D8C0EB7CC}" type="datetimeFigureOut">
              <a:rPr lang="en-US"/>
              <a:pPr/>
              <a:t>10/30/2013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F9899B-C0DB-49EB-AF8C-1B56F13DEE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FDB26A-A510-4DCC-A4B7-97E8510B9C97}" type="datetimeFigureOut">
              <a:rPr lang="en-US"/>
              <a:pPr/>
              <a:t>10/30/2013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C89DA-EE28-4999-9294-3346638BD3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82391F-DC6C-4280-98EB-E4B0E8AEFF23}" type="datetimeFigureOut">
              <a:rPr lang="en-US"/>
              <a:pPr/>
              <a:t>10/30/2013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08C5E-8645-4537-9E15-5040BE74AD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>
            <a:noFill/>
            <a:miter lim="800000"/>
            <a:headEnd/>
            <a:tailEnd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B09FD2-6ABA-4250-89C0-043CFB6B79E6}" type="datetimeFigureOut">
              <a:rPr lang="en-US"/>
              <a:pPr/>
              <a:t>10/30/2013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CCC67-DCB8-4BA1-A1E1-DE968467E0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25A528-4E04-4F2F-B5C5-F17F50E448AB}" type="datetimeFigureOut">
              <a:rPr lang="en-US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2F00B-C73F-4ED4-8F73-73FE3BAC8E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ea typeface="+mn-ea"/>
            </a:endParaRPr>
          </a:p>
        </p:txBody>
      </p:sp>
      <p:sp>
        <p:nvSpPr>
          <p:cNvPr id="6" name="Process 13"/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>
            <a:solidFill>
              <a:srgbClr val="FFFFFF"/>
            </a:solidFill>
            <a:miter lim="800000"/>
            <a:headEnd/>
            <a:tailEnd/>
          </a:ln>
          <a:effectLst>
            <a:outerShdw dist="25400" dir="3299947" sx="96001" sy="96001" algn="tl" rotWithShape="0">
              <a:srgbClr val="EBDAB1">
                <a:alpha val="39999"/>
              </a:srgbClr>
            </a:outerShdw>
          </a:effectLst>
        </p:spPr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Process 15"/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>
            <a:solidFill>
              <a:srgbClr val="FFFFFF"/>
            </a:solidFill>
            <a:miter lim="800000"/>
            <a:headEnd/>
            <a:tailEnd/>
          </a:ln>
          <a:effectLst>
            <a:outerShdw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F8534A-8887-4A3D-AFA3-9C4C4B4C2A3A}" type="datetimeFigureOut">
              <a:rPr lang="en-US"/>
              <a:pPr/>
              <a:t>10/30/2013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AAB5D-0531-4611-8841-AE1210EEA2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>
            <a:solidFill>
              <a:srgbClr val="FFF6DB"/>
            </a:solidFill>
            <a:round/>
            <a:headEnd/>
            <a:tailEnd/>
          </a:ln>
          <a:effectLst>
            <a:outerShdw dist="25400" dir="5400000" algn="tl" rotWithShape="0">
              <a:srgbClr val="AFA58D">
                <a:alpha val="84999"/>
              </a:srgbClr>
            </a:outerShdw>
          </a:effectLst>
        </p:spPr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5A788"/>
                </a:solidFill>
              </a:defRPr>
            </a:lvl1pPr>
          </a:lstStyle>
          <a:p>
            <a:fld id="{99146ADF-0C72-41A4-8107-B76EA1B059EE}" type="datetimeFigureOut">
              <a:rPr lang="en-US"/>
              <a:pPr/>
              <a:t>10/30/2013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Goudy Old Style" charset="0"/>
                <a:ea typeface="ＭＳ Ｐゴシック" charset="0"/>
                <a:cs typeface="ＭＳ Ｐゴシック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</a:defRPr>
            </a:lvl1pPr>
          </a:lstStyle>
          <a:p>
            <a:fld id="{AD4191B1-BEEA-46B9-B4C4-EC7C7097292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>
            <a:noFill/>
            <a:miter lim="800000"/>
            <a:headEnd/>
            <a:tailEnd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4" r:id="rId1"/>
    <p:sldLayoutId id="2147484139" r:id="rId2"/>
    <p:sldLayoutId id="2147484145" r:id="rId3"/>
    <p:sldLayoutId id="2147484140" r:id="rId4"/>
    <p:sldLayoutId id="2147484146" r:id="rId5"/>
    <p:sldLayoutId id="2147484141" r:id="rId6"/>
    <p:sldLayoutId id="2147484147" r:id="rId7"/>
    <p:sldLayoutId id="2147484148" r:id="rId8"/>
    <p:sldLayoutId id="2147484149" r:id="rId9"/>
    <p:sldLayoutId id="2147484142" r:id="rId10"/>
    <p:sldLayoutId id="21474841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MS PGothic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0"/>
          <a:cs typeface="ＭＳ Ｐゴシック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1295400" y="914400"/>
            <a:ext cx="7010400" cy="21336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oudy Old Style" pitchFamily="18" charset="0"/>
              </a:rPr>
              <a:t>Pertemuan ke – 5</a:t>
            </a:r>
            <a:b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oudy Old Style" pitchFamily="18" charset="0"/>
              </a:rPr>
            </a:br>
            <a:r>
              <a:rPr lang="en-US" sz="4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oudy Old Style" pitchFamily="18" charset="0"/>
              </a:rPr>
              <a:t>TEORI HUKUM </a:t>
            </a:r>
            <a:br>
              <a:rPr lang="en-US" sz="4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oudy Old Style" pitchFamily="18" charset="0"/>
              </a:rPr>
            </a:br>
            <a:r>
              <a:rPr lang="en-US" sz="4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oudy Old Style" pitchFamily="18" charset="0"/>
              </a:rPr>
              <a:t>PENDAFTARAN TANAH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066800" y="4267200"/>
            <a:ext cx="7620000" cy="1676400"/>
          </a:xfrm>
        </p:spPr>
        <p:txBody>
          <a:bodyPr>
            <a:norm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600" b="1" dirty="0" err="1" smtClean="0">
                <a:latin typeface="Goudy Old Style" charset="0"/>
                <a:ea typeface="ＭＳ Ｐゴシック" charset="0"/>
              </a:rPr>
              <a:t>Dosen</a:t>
            </a:r>
            <a:endParaRPr lang="en-US" sz="3600" b="1" dirty="0">
              <a:latin typeface="Goudy Old Style" charset="0"/>
              <a:ea typeface="ＭＳ Ｐゴシック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600" b="1" dirty="0">
                <a:latin typeface="Goudy Old Style" charset="0"/>
                <a:ea typeface="ＭＳ Ｐゴシック" charset="0"/>
              </a:rPr>
              <a:t>Dr. </a:t>
            </a:r>
            <a:r>
              <a:rPr lang="en-US" sz="3600" b="1" dirty="0" err="1">
                <a:latin typeface="Goudy Old Style" charset="0"/>
                <a:ea typeface="ＭＳ Ｐゴシック" charset="0"/>
              </a:rPr>
              <a:t>Suryanti</a:t>
            </a:r>
            <a:r>
              <a:rPr lang="en-US" sz="3600" b="1" dirty="0">
                <a:latin typeface="Goudy Old Style" charset="0"/>
                <a:ea typeface="ＭＳ Ｐゴシック" charset="0"/>
              </a:rPr>
              <a:t> T. </a:t>
            </a:r>
            <a:r>
              <a:rPr lang="en-US" sz="3600" b="1" dirty="0" smtClean="0">
                <a:latin typeface="Goudy Old Style" charset="0"/>
                <a:ea typeface="ＭＳ Ｐゴシック" charset="0"/>
              </a:rPr>
              <a:t>Arief SH</a:t>
            </a:r>
            <a:r>
              <a:rPr lang="en-US" sz="3600" b="1" dirty="0">
                <a:latin typeface="Goudy Old Style" charset="0"/>
                <a:ea typeface="ＭＳ Ｐゴシック" charset="0"/>
              </a:rPr>
              <a:t>, </a:t>
            </a:r>
            <a:r>
              <a:rPr lang="en-US" sz="3600" b="1" dirty="0" err="1">
                <a:latin typeface="Goudy Old Style" charset="0"/>
                <a:ea typeface="ＭＳ Ｐゴシック" charset="0"/>
              </a:rPr>
              <a:t>MKn</a:t>
            </a:r>
            <a:r>
              <a:rPr lang="en-US" sz="3600" b="1" dirty="0">
                <a:latin typeface="Goudy Old Style" charset="0"/>
                <a:ea typeface="ＭＳ Ｐゴシック" charset="0"/>
              </a:rPr>
              <a:t>, MBA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867650" cy="838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err="1">
                <a:solidFill>
                  <a:schemeClr val="tx2">
                    <a:satMod val="130000"/>
                  </a:schemeClr>
                </a:solidFill>
                <a:latin typeface="Goudy Old Style" charset="0"/>
                <a:ea typeface="+mj-ea"/>
                <a:cs typeface="+mj-cs"/>
              </a:rPr>
              <a:t>Pasal</a:t>
            </a:r>
            <a:r>
              <a:rPr lang="en-US" sz="4000" b="1" dirty="0">
                <a:solidFill>
                  <a:schemeClr val="tx2">
                    <a:satMod val="130000"/>
                  </a:schemeClr>
                </a:solidFill>
                <a:latin typeface="Goudy Old Style" charset="0"/>
                <a:ea typeface="+mj-ea"/>
                <a:cs typeface="+mj-cs"/>
              </a:rPr>
              <a:t> 19 </a:t>
            </a:r>
            <a:r>
              <a:rPr lang="en-US" sz="4000" b="1" dirty="0" smtClean="0">
                <a:solidFill>
                  <a:schemeClr val="tx2">
                    <a:satMod val="130000"/>
                  </a:schemeClr>
                </a:solidFill>
                <a:latin typeface="Goudy Old Style" charset="0"/>
                <a:ea typeface="+mj-ea"/>
                <a:cs typeface="+mj-cs"/>
              </a:rPr>
              <a:t>(1) UUPA </a:t>
            </a:r>
            <a:endParaRPr lang="en-US" sz="4000" dirty="0">
              <a:solidFill>
                <a:schemeClr val="tx2">
                  <a:satMod val="130000"/>
                </a:schemeClr>
              </a:solidFill>
              <a:latin typeface="Goudy Old Style" charset="0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8001000" cy="5257800"/>
          </a:xfrm>
        </p:spPr>
        <p:txBody>
          <a:bodyPr>
            <a:normAutofit/>
          </a:bodyPr>
          <a:lstStyle/>
          <a:p>
            <a:pPr marL="357188" indent="-357188" eaLnBrk="1" hangingPunct="1">
              <a:buFontTx/>
              <a:buNone/>
            </a:pPr>
            <a:r>
              <a:rPr lang="en-US" altLang="en-US" dirty="0" smtClean="0"/>
              <a:t>	</a:t>
            </a:r>
            <a:r>
              <a:rPr lang="en-US" altLang="en-US" sz="3500" i="1" dirty="0" smtClean="0"/>
              <a:t>“</a:t>
            </a:r>
            <a:r>
              <a:rPr lang="en-US" altLang="ja-JP" sz="3500" i="1" dirty="0" err="1" smtClean="0"/>
              <a:t>Untuk</a:t>
            </a:r>
            <a:r>
              <a:rPr lang="en-US" altLang="ja-JP" sz="3500" i="1" dirty="0" smtClean="0"/>
              <a:t> </a:t>
            </a:r>
            <a:r>
              <a:rPr lang="en-US" altLang="ja-JP" sz="3500" i="1" dirty="0" err="1" smtClean="0"/>
              <a:t>menjamin</a:t>
            </a:r>
            <a:r>
              <a:rPr lang="en-US" altLang="ja-JP" sz="3500" i="1" dirty="0" smtClean="0"/>
              <a:t> </a:t>
            </a:r>
            <a:r>
              <a:rPr lang="en-US" altLang="ja-JP" sz="3500" i="1" dirty="0" err="1" smtClean="0"/>
              <a:t>kepastian</a:t>
            </a:r>
            <a:r>
              <a:rPr lang="en-US" altLang="ja-JP" sz="3500" i="1" dirty="0" smtClean="0"/>
              <a:t> </a:t>
            </a:r>
            <a:r>
              <a:rPr lang="en-US" altLang="ja-JP" sz="3500" i="1" dirty="0" err="1" smtClean="0"/>
              <a:t>hukum</a:t>
            </a:r>
            <a:r>
              <a:rPr lang="en-US" altLang="ja-JP" sz="3500" i="1" dirty="0" smtClean="0"/>
              <a:t> </a:t>
            </a:r>
            <a:r>
              <a:rPr lang="en-US" altLang="ja-JP" sz="3500" i="1" dirty="0" err="1" smtClean="0"/>
              <a:t>oleh</a:t>
            </a:r>
            <a:r>
              <a:rPr lang="en-US" altLang="ja-JP" sz="3500" i="1" dirty="0" smtClean="0"/>
              <a:t> </a:t>
            </a:r>
            <a:r>
              <a:rPr lang="en-US" altLang="ja-JP" sz="3500" i="1" dirty="0" err="1" smtClean="0"/>
              <a:t>Pemerintah</a:t>
            </a:r>
            <a:r>
              <a:rPr lang="en-US" altLang="ja-JP" sz="3500" i="1" dirty="0" smtClean="0"/>
              <a:t> </a:t>
            </a:r>
            <a:r>
              <a:rPr lang="en-US" altLang="ja-JP" sz="3500" i="1" dirty="0" err="1" smtClean="0"/>
              <a:t>diadakan</a:t>
            </a:r>
            <a:r>
              <a:rPr lang="en-US" altLang="ja-JP" sz="3500" i="1" dirty="0" smtClean="0"/>
              <a:t> </a:t>
            </a:r>
            <a:r>
              <a:rPr lang="en-US" altLang="ja-JP" sz="3500" i="1" dirty="0" err="1" smtClean="0"/>
              <a:t>pendaftaran</a:t>
            </a:r>
            <a:r>
              <a:rPr lang="en-US" altLang="ja-JP" sz="3500" i="1" dirty="0" smtClean="0"/>
              <a:t> </a:t>
            </a:r>
            <a:r>
              <a:rPr lang="en-US" altLang="ja-JP" sz="3500" i="1" dirty="0" err="1" smtClean="0"/>
              <a:t>tanah</a:t>
            </a:r>
            <a:r>
              <a:rPr lang="en-US" altLang="ja-JP" sz="3500" i="1" dirty="0" smtClean="0"/>
              <a:t> </a:t>
            </a:r>
            <a:r>
              <a:rPr lang="en-US" altLang="ja-JP" sz="3500" i="1" dirty="0" err="1" smtClean="0"/>
              <a:t>di</a:t>
            </a:r>
            <a:r>
              <a:rPr lang="en-US" altLang="ja-JP" sz="3500" i="1" dirty="0" smtClean="0"/>
              <a:t> </a:t>
            </a:r>
            <a:r>
              <a:rPr lang="en-US" altLang="ja-JP" sz="3500" i="1" dirty="0" err="1" smtClean="0"/>
              <a:t>seluruh</a:t>
            </a:r>
            <a:r>
              <a:rPr lang="en-US" altLang="ja-JP" sz="3500" i="1" dirty="0" smtClean="0"/>
              <a:t> </a:t>
            </a:r>
            <a:r>
              <a:rPr lang="en-US" altLang="ja-JP" sz="3500" i="1" dirty="0" err="1" smtClean="0"/>
              <a:t>wilayah</a:t>
            </a:r>
            <a:r>
              <a:rPr lang="en-US" altLang="ja-JP" sz="3500" i="1" dirty="0" smtClean="0"/>
              <a:t> </a:t>
            </a:r>
            <a:r>
              <a:rPr lang="en-US" altLang="ja-JP" sz="3500" i="1" dirty="0" err="1" smtClean="0"/>
              <a:t>Republik</a:t>
            </a:r>
            <a:r>
              <a:rPr lang="en-US" altLang="ja-JP" sz="3500" i="1" dirty="0" smtClean="0"/>
              <a:t> Indonesia </a:t>
            </a:r>
            <a:r>
              <a:rPr lang="en-US" altLang="ja-JP" sz="3500" i="1" dirty="0" err="1" smtClean="0"/>
              <a:t>menurut</a:t>
            </a:r>
            <a:r>
              <a:rPr lang="en-US" altLang="ja-JP" sz="3500" i="1" dirty="0" smtClean="0"/>
              <a:t> </a:t>
            </a:r>
            <a:r>
              <a:rPr lang="en-US" altLang="ja-JP" sz="3500" i="1" dirty="0" err="1" smtClean="0"/>
              <a:t>ketentuan-ketentuan</a:t>
            </a:r>
            <a:r>
              <a:rPr lang="en-US" altLang="ja-JP" sz="3500" i="1" dirty="0" smtClean="0"/>
              <a:t> yang </a:t>
            </a:r>
            <a:r>
              <a:rPr lang="en-US" altLang="ja-JP" sz="3500" i="1" dirty="0" err="1" smtClean="0"/>
              <a:t>diatur</a:t>
            </a:r>
            <a:r>
              <a:rPr lang="en-US" altLang="ja-JP" sz="3500" i="1" dirty="0" smtClean="0"/>
              <a:t> </a:t>
            </a:r>
            <a:r>
              <a:rPr lang="en-US" altLang="ja-JP" sz="3500" i="1" dirty="0" err="1" smtClean="0"/>
              <a:t>dengan</a:t>
            </a:r>
            <a:r>
              <a:rPr lang="en-US" altLang="ja-JP" sz="3500" i="1" dirty="0" smtClean="0"/>
              <a:t> </a:t>
            </a:r>
            <a:r>
              <a:rPr lang="en-US" altLang="ja-JP" sz="3500" i="1" dirty="0" err="1" smtClean="0"/>
              <a:t>Peraturan</a:t>
            </a:r>
            <a:r>
              <a:rPr lang="en-US" altLang="ja-JP" sz="3500" i="1" dirty="0" smtClean="0"/>
              <a:t> </a:t>
            </a:r>
            <a:r>
              <a:rPr lang="en-US" altLang="ja-JP" sz="3500" i="1" dirty="0" err="1" smtClean="0"/>
              <a:t>Pemerintah</a:t>
            </a:r>
            <a:r>
              <a:rPr lang="en-US" altLang="en-US" sz="3500" i="1" dirty="0" smtClean="0"/>
              <a:t>”</a:t>
            </a:r>
            <a:endParaRPr lang="en-US" altLang="ja-JP" sz="3500" i="1" dirty="0" smtClean="0"/>
          </a:p>
          <a:p>
            <a:pPr marL="357188" indent="-357188" eaLnBrk="1" hangingPunct="1">
              <a:buFontTx/>
              <a:buNone/>
            </a:pPr>
            <a:endParaRPr lang="en-US" dirty="0" smtClean="0"/>
          </a:p>
          <a:p>
            <a:pPr marL="357188" indent="-357188" eaLnBrk="1" hangingPunct="1">
              <a:buFont typeface="Wingdings" pitchFamily="2" charset="2"/>
              <a:buChar char="è"/>
            </a:pPr>
            <a:r>
              <a:rPr lang="en-US" sz="3500" dirty="0" err="1" smtClean="0"/>
              <a:t>Seluruh</a:t>
            </a:r>
            <a:r>
              <a:rPr lang="en-US" sz="3500" dirty="0" smtClean="0"/>
              <a:t> </a:t>
            </a:r>
            <a:r>
              <a:rPr lang="en-US" sz="3500" dirty="0" err="1" smtClean="0"/>
              <a:t>bidang</a:t>
            </a:r>
            <a:r>
              <a:rPr lang="en-US" sz="3500" dirty="0" smtClean="0"/>
              <a:t> </a:t>
            </a:r>
            <a:r>
              <a:rPr lang="en-US" sz="3500" dirty="0" err="1" smtClean="0"/>
              <a:t>tanah</a:t>
            </a:r>
            <a:r>
              <a:rPr lang="en-US" sz="3500" dirty="0" smtClean="0"/>
              <a:t> </a:t>
            </a:r>
            <a:r>
              <a:rPr lang="en-US" sz="3500" dirty="0" err="1" smtClean="0"/>
              <a:t>di</a:t>
            </a:r>
            <a:r>
              <a:rPr lang="en-US" sz="3500" dirty="0" smtClean="0"/>
              <a:t> Indonesia </a:t>
            </a:r>
            <a:r>
              <a:rPr lang="en-US" sz="3500" dirty="0" err="1" smtClean="0"/>
              <a:t>terdata</a:t>
            </a:r>
            <a:r>
              <a:rPr lang="en-US" sz="3500" dirty="0" smtClean="0"/>
              <a:t> </a:t>
            </a:r>
            <a:r>
              <a:rPr lang="en-US" sz="3500" dirty="0" err="1" smtClean="0"/>
              <a:t>dan</a:t>
            </a:r>
            <a:r>
              <a:rPr lang="en-US" sz="3500" dirty="0" smtClean="0"/>
              <a:t> </a:t>
            </a:r>
            <a:r>
              <a:rPr lang="en-US" sz="3500" dirty="0" err="1" smtClean="0"/>
              <a:t>terdaftar</a:t>
            </a:r>
            <a:r>
              <a:rPr lang="en-US" sz="3500" dirty="0" smtClean="0"/>
              <a:t> </a:t>
            </a:r>
            <a:r>
              <a:rPr lang="en-US" sz="3500" u="sng" dirty="0" smtClean="0"/>
              <a:t>(</a:t>
            </a:r>
            <a:r>
              <a:rPr lang="en-US" sz="3500" u="sng" dirty="0" err="1" smtClean="0"/>
              <a:t>Penguasaan</a:t>
            </a:r>
            <a:r>
              <a:rPr lang="en-US" sz="3500" u="sng" dirty="0" smtClean="0"/>
              <a:t> </a:t>
            </a:r>
            <a:r>
              <a:rPr lang="en-US" sz="3500" u="sng" dirty="0" err="1" smtClean="0"/>
              <a:t>dan</a:t>
            </a:r>
            <a:r>
              <a:rPr lang="en-US" sz="3500" u="sng" dirty="0" smtClean="0"/>
              <a:t> </a:t>
            </a:r>
            <a:r>
              <a:rPr lang="en-US" sz="3500" u="sng" dirty="0" err="1" smtClean="0"/>
              <a:t>Pemilikan</a:t>
            </a:r>
            <a:r>
              <a:rPr lang="en-US" u="sng" dirty="0" smtClean="0"/>
              <a:t>)</a:t>
            </a:r>
          </a:p>
          <a:p>
            <a:pPr marL="357188" indent="-357188" eaLnBrk="1" hangingPunct="1">
              <a:buFont typeface="Wingdings 2" pitchFamily="18" charset="2"/>
              <a:buNone/>
            </a:pPr>
            <a:endParaRPr lang="en-US" dirty="0" smtClean="0"/>
          </a:p>
          <a:p>
            <a:pPr marL="357188" indent="-357188" eaLnBrk="1" hangingPunct="1"/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685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dirty="0" err="1">
                <a:solidFill>
                  <a:schemeClr val="tx2">
                    <a:satMod val="130000"/>
                  </a:schemeClr>
                </a:solidFill>
                <a:latin typeface="Goudy Old Style" charset="0"/>
                <a:ea typeface="ＭＳ Ｐゴシック" charset="0"/>
              </a:rPr>
              <a:t>Pasal</a:t>
            </a:r>
            <a:r>
              <a:rPr lang="en-US" sz="4400" b="1" dirty="0">
                <a:solidFill>
                  <a:schemeClr val="tx2">
                    <a:satMod val="130000"/>
                  </a:schemeClr>
                </a:solidFill>
                <a:latin typeface="Goudy Old Style" charset="0"/>
                <a:ea typeface="ＭＳ Ｐゴシック" charset="0"/>
              </a:rPr>
              <a:t> 19 </a:t>
            </a:r>
            <a:r>
              <a:rPr lang="en-US" sz="4400" b="1" dirty="0" smtClean="0">
                <a:solidFill>
                  <a:schemeClr val="tx2">
                    <a:satMod val="130000"/>
                  </a:schemeClr>
                </a:solidFill>
                <a:latin typeface="Goudy Old Style" charset="0"/>
                <a:ea typeface="ＭＳ Ｐゴシック" charset="0"/>
              </a:rPr>
              <a:t>(2) UUPA</a:t>
            </a:r>
            <a:r>
              <a:rPr lang="en-US" sz="4200" b="1" dirty="0" smtClean="0">
                <a:solidFill>
                  <a:schemeClr val="tx2">
                    <a:satMod val="130000"/>
                  </a:schemeClr>
                </a:solidFill>
                <a:latin typeface="Goudy Old Style" charset="0"/>
                <a:ea typeface="ＭＳ Ｐゴシック" charset="0"/>
              </a:rPr>
              <a:t> </a:t>
            </a:r>
            <a:endParaRPr lang="en-US" sz="4200" dirty="0">
              <a:solidFill>
                <a:schemeClr val="tx2">
                  <a:satMod val="13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924800" cy="5410200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Font typeface="Wingdings 2" charset="0"/>
              <a:buNone/>
              <a:defRPr/>
            </a:pPr>
            <a:r>
              <a:rPr lang="en-US" i="1" dirty="0" err="1" smtClean="0">
                <a:ea typeface="+mn-ea"/>
                <a:cs typeface="+mn-cs"/>
              </a:rPr>
              <a:t>Kegiatan</a:t>
            </a:r>
            <a:r>
              <a:rPr lang="en-US" i="1" dirty="0" smtClean="0">
                <a:ea typeface="+mn-ea"/>
                <a:cs typeface="+mn-cs"/>
              </a:rPr>
              <a:t> </a:t>
            </a:r>
            <a:r>
              <a:rPr lang="en-US" i="1" dirty="0" err="1" smtClean="0">
                <a:ea typeface="+mn-ea"/>
                <a:cs typeface="+mn-cs"/>
              </a:rPr>
              <a:t>Pendaftaran</a:t>
            </a:r>
            <a:r>
              <a:rPr lang="en-US" i="1" dirty="0" smtClean="0">
                <a:ea typeface="+mn-ea"/>
                <a:cs typeface="+mn-cs"/>
              </a:rPr>
              <a:t> Tanah </a:t>
            </a:r>
            <a:r>
              <a:rPr lang="en-US" i="1" dirty="0" err="1" smtClean="0">
                <a:ea typeface="+mn-ea"/>
                <a:cs typeface="+mn-cs"/>
              </a:rPr>
              <a:t>meliputi</a:t>
            </a:r>
            <a:r>
              <a:rPr lang="en-US" i="1" dirty="0" smtClean="0">
                <a:ea typeface="+mn-ea"/>
                <a:cs typeface="+mn-cs"/>
              </a:rPr>
              <a:t> :</a:t>
            </a:r>
          </a:p>
          <a:p>
            <a:pPr marL="514350" indent="-514350" eaLnBrk="1" fontAlgn="auto" hangingPunct="1">
              <a:lnSpc>
                <a:spcPct val="110000"/>
              </a:lnSpc>
              <a:spcAft>
                <a:spcPts val="0"/>
              </a:spcAft>
              <a:buSzPct val="85000"/>
              <a:buFont typeface="+mj-lt"/>
              <a:buAutoNum type="alphaLcPeriod"/>
              <a:defRPr/>
            </a:pPr>
            <a:r>
              <a:rPr lang="en-US" i="1" dirty="0" err="1" smtClean="0">
                <a:ea typeface="+mn-ea"/>
                <a:cs typeface="+mn-cs"/>
              </a:rPr>
              <a:t>Pengukuran</a:t>
            </a:r>
            <a:r>
              <a:rPr lang="en-US" i="1" dirty="0" smtClean="0">
                <a:ea typeface="+mn-ea"/>
                <a:cs typeface="+mn-cs"/>
              </a:rPr>
              <a:t>, </a:t>
            </a:r>
            <a:r>
              <a:rPr lang="en-US" i="1" dirty="0" err="1" smtClean="0">
                <a:ea typeface="+mn-ea"/>
                <a:cs typeface="+mn-cs"/>
              </a:rPr>
              <a:t>perpetaan</a:t>
            </a:r>
            <a:r>
              <a:rPr lang="en-US" i="1" dirty="0" smtClean="0">
                <a:ea typeface="+mn-ea"/>
                <a:cs typeface="+mn-cs"/>
              </a:rPr>
              <a:t> </a:t>
            </a:r>
            <a:r>
              <a:rPr lang="en-US" i="1" dirty="0" err="1" smtClean="0">
                <a:ea typeface="+mn-ea"/>
                <a:cs typeface="+mn-cs"/>
              </a:rPr>
              <a:t>dan</a:t>
            </a:r>
            <a:r>
              <a:rPr lang="en-US" i="1" dirty="0" smtClean="0">
                <a:ea typeface="+mn-ea"/>
                <a:cs typeface="+mn-cs"/>
              </a:rPr>
              <a:t> </a:t>
            </a:r>
            <a:r>
              <a:rPr lang="en-US" i="1" dirty="0" err="1" smtClean="0">
                <a:ea typeface="+mn-ea"/>
                <a:cs typeface="+mn-cs"/>
              </a:rPr>
              <a:t>pembukuan</a:t>
            </a:r>
            <a:r>
              <a:rPr lang="en-US" i="1" dirty="0" smtClean="0">
                <a:ea typeface="+mn-ea"/>
                <a:cs typeface="+mn-cs"/>
              </a:rPr>
              <a:t> </a:t>
            </a:r>
            <a:r>
              <a:rPr lang="en-US" i="1" dirty="0" err="1" smtClean="0">
                <a:ea typeface="+mn-ea"/>
                <a:cs typeface="+mn-cs"/>
              </a:rPr>
              <a:t>tanah</a:t>
            </a:r>
            <a:endParaRPr lang="en-US" i="1" dirty="0" smtClean="0">
              <a:ea typeface="+mn-ea"/>
              <a:cs typeface="+mn-cs"/>
            </a:endParaRPr>
          </a:p>
          <a:p>
            <a:pPr marL="871538" indent="-514350" eaLnBrk="1" fontAlgn="auto" hangingPunct="1">
              <a:lnSpc>
                <a:spcPct val="110000"/>
              </a:lnSpc>
              <a:spcAft>
                <a:spcPts val="0"/>
              </a:spcAft>
              <a:buSzPct val="85000"/>
              <a:buNone/>
              <a:defRPr/>
            </a:pPr>
            <a:r>
              <a:rPr lang="en-US" i="1" dirty="0" smtClean="0">
                <a:ea typeface="+mn-ea"/>
                <a:cs typeface="+mn-cs"/>
                <a:sym typeface="Wingdings" pitchFamily="2" charset="2"/>
              </a:rPr>
              <a:t> </a:t>
            </a:r>
            <a:r>
              <a:rPr lang="en-US" i="1" dirty="0" err="1" smtClean="0">
                <a:latin typeface="Goudy Old Style"/>
                <a:ea typeface="+mn-ea"/>
                <a:cs typeface="Goudy Old Style"/>
              </a:rPr>
              <a:t>Tersedianya</a:t>
            </a:r>
            <a:r>
              <a:rPr lang="en-US" i="1" dirty="0" smtClean="0">
                <a:latin typeface="Goudy Old Style"/>
                <a:ea typeface="+mn-ea"/>
                <a:cs typeface="Goudy Old Style"/>
              </a:rPr>
              <a:t> data </a:t>
            </a:r>
            <a:r>
              <a:rPr lang="en-US" i="1" dirty="0" err="1" smtClean="0">
                <a:latin typeface="Goudy Old Style"/>
                <a:ea typeface="+mn-ea"/>
                <a:cs typeface="Goudy Old Style"/>
              </a:rPr>
              <a:t>spasial</a:t>
            </a:r>
            <a:r>
              <a:rPr lang="en-US" i="1" dirty="0" smtClean="0">
                <a:latin typeface="Goudy Old Style"/>
                <a:ea typeface="+mn-ea"/>
                <a:cs typeface="Goudy Old Style"/>
              </a:rPr>
              <a:t> </a:t>
            </a:r>
            <a:r>
              <a:rPr lang="en-US" i="1" dirty="0" err="1" smtClean="0">
                <a:latin typeface="Goudy Old Style"/>
                <a:ea typeface="+mn-ea"/>
                <a:cs typeface="Goudy Old Style"/>
              </a:rPr>
              <a:t>dengan</a:t>
            </a:r>
            <a:r>
              <a:rPr lang="en-US" i="1" dirty="0" smtClean="0">
                <a:latin typeface="Goudy Old Style"/>
                <a:ea typeface="+mn-ea"/>
                <a:cs typeface="Goudy Old Style"/>
              </a:rPr>
              <a:t> </a:t>
            </a:r>
            <a:r>
              <a:rPr lang="en-US" i="1" dirty="0" err="1" smtClean="0">
                <a:latin typeface="Goudy Old Style"/>
                <a:ea typeface="+mn-ea"/>
                <a:cs typeface="Goudy Old Style"/>
              </a:rPr>
              <a:t>identitas</a:t>
            </a:r>
            <a:r>
              <a:rPr lang="en-US" i="1" dirty="0" smtClean="0">
                <a:latin typeface="Goudy Old Style"/>
                <a:ea typeface="+mn-ea"/>
                <a:cs typeface="Goudy Old Style"/>
              </a:rPr>
              <a:t> </a:t>
            </a:r>
            <a:r>
              <a:rPr lang="en-US" i="1" dirty="0" err="1" smtClean="0">
                <a:latin typeface="Goudy Old Style"/>
                <a:ea typeface="+mn-ea"/>
                <a:cs typeface="Goudy Old Style"/>
              </a:rPr>
              <a:t>tunggal</a:t>
            </a:r>
            <a:r>
              <a:rPr lang="en-US" i="1" dirty="0" smtClean="0">
                <a:latin typeface="Goudy Old Style"/>
                <a:ea typeface="+mn-ea"/>
                <a:cs typeface="Goudy Old Style"/>
              </a:rPr>
              <a:t> </a:t>
            </a:r>
            <a:r>
              <a:rPr lang="en-US" i="1" dirty="0" err="1" smtClean="0">
                <a:latin typeface="Goudy Old Style"/>
                <a:ea typeface="+mn-ea"/>
                <a:cs typeface="Goudy Old Style"/>
              </a:rPr>
              <a:t>berupa</a:t>
            </a:r>
            <a:r>
              <a:rPr lang="en-US" i="1" dirty="0">
                <a:latin typeface="Goudy Old Style"/>
                <a:ea typeface="+mn-ea"/>
                <a:cs typeface="Goudy Old Style"/>
              </a:rPr>
              <a:t> </a:t>
            </a:r>
            <a:r>
              <a:rPr lang="en-US" i="1" dirty="0" smtClean="0">
                <a:latin typeface="Goudy Old Style"/>
                <a:ea typeface="+mn-ea"/>
                <a:cs typeface="Goudy Old Style"/>
              </a:rPr>
              <a:t>NIB </a:t>
            </a:r>
            <a:r>
              <a:rPr lang="en-US" i="1" u="sng" dirty="0" smtClean="0">
                <a:latin typeface="Goudy Old Style"/>
                <a:ea typeface="+mn-ea"/>
                <a:cs typeface="Goudy Old Style"/>
              </a:rPr>
              <a:t>(</a:t>
            </a:r>
            <a:r>
              <a:rPr lang="en-US" i="1" u="sng" dirty="0" err="1" smtClean="0">
                <a:latin typeface="Goudy Old Style"/>
                <a:ea typeface="+mn-ea"/>
                <a:cs typeface="Goudy Old Style"/>
              </a:rPr>
              <a:t>Penguasaan</a:t>
            </a:r>
            <a:r>
              <a:rPr lang="en-US" i="1" u="sng" dirty="0" smtClean="0">
                <a:latin typeface="Goudy Old Style"/>
                <a:ea typeface="+mn-ea"/>
                <a:cs typeface="Goudy Old Style"/>
              </a:rPr>
              <a:t>)</a:t>
            </a:r>
            <a:endParaRPr lang="en-US" i="1" dirty="0" smtClean="0">
              <a:latin typeface="Goudy Old Style"/>
              <a:ea typeface="+mn-ea"/>
              <a:cs typeface="Goudy Old Style"/>
            </a:endParaRPr>
          </a:p>
          <a:p>
            <a:pPr marL="514350" indent="-514350" eaLnBrk="1" fontAlgn="auto" hangingPunct="1">
              <a:lnSpc>
                <a:spcPct val="110000"/>
              </a:lnSpc>
              <a:spcAft>
                <a:spcPts val="0"/>
              </a:spcAft>
              <a:buSzPct val="85000"/>
              <a:buFont typeface="+mj-lt"/>
              <a:buAutoNum type="alphaLcPeriod" startAt="2"/>
              <a:defRPr/>
            </a:pPr>
            <a:r>
              <a:rPr lang="en-US" i="1" dirty="0" err="1" smtClean="0">
                <a:ea typeface="+mn-ea"/>
                <a:cs typeface="+mn-cs"/>
              </a:rPr>
              <a:t>Pendaftaran</a:t>
            </a:r>
            <a:r>
              <a:rPr lang="en-US" i="1" dirty="0" smtClean="0">
                <a:ea typeface="+mn-ea"/>
                <a:cs typeface="+mn-cs"/>
              </a:rPr>
              <a:t> </a:t>
            </a:r>
            <a:r>
              <a:rPr lang="en-US" i="1" dirty="0" err="1" smtClean="0">
                <a:ea typeface="+mn-ea"/>
                <a:cs typeface="+mn-cs"/>
              </a:rPr>
              <a:t>hak</a:t>
            </a:r>
            <a:r>
              <a:rPr lang="en-US" i="1" dirty="0" smtClean="0">
                <a:ea typeface="+mn-ea"/>
                <a:cs typeface="+mn-cs"/>
              </a:rPr>
              <a:t> </a:t>
            </a:r>
            <a:r>
              <a:rPr lang="en-US" i="1" dirty="0" err="1" smtClean="0">
                <a:ea typeface="+mn-ea"/>
                <a:cs typeface="+mn-cs"/>
              </a:rPr>
              <a:t>atas</a:t>
            </a:r>
            <a:r>
              <a:rPr lang="en-US" i="1" dirty="0" smtClean="0">
                <a:ea typeface="+mn-ea"/>
                <a:cs typeface="+mn-cs"/>
              </a:rPr>
              <a:t> </a:t>
            </a:r>
            <a:r>
              <a:rPr lang="en-US" i="1" dirty="0" err="1" smtClean="0">
                <a:ea typeface="+mn-ea"/>
                <a:cs typeface="+mn-cs"/>
              </a:rPr>
              <a:t>tanah</a:t>
            </a:r>
            <a:r>
              <a:rPr lang="en-US" i="1" dirty="0" smtClean="0">
                <a:ea typeface="+mn-ea"/>
                <a:cs typeface="+mn-cs"/>
              </a:rPr>
              <a:t> </a:t>
            </a:r>
            <a:r>
              <a:rPr lang="en-US" i="1" dirty="0" err="1" smtClean="0">
                <a:ea typeface="+mn-ea"/>
                <a:cs typeface="+mn-cs"/>
              </a:rPr>
              <a:t>dan</a:t>
            </a:r>
            <a:r>
              <a:rPr lang="en-US" i="1" dirty="0" smtClean="0">
                <a:ea typeface="+mn-ea"/>
                <a:cs typeface="+mn-cs"/>
              </a:rPr>
              <a:t> </a:t>
            </a:r>
            <a:r>
              <a:rPr lang="en-US" i="1" dirty="0" err="1" smtClean="0">
                <a:ea typeface="+mn-ea"/>
                <a:cs typeface="+mn-cs"/>
              </a:rPr>
              <a:t>peralihan</a:t>
            </a:r>
            <a:r>
              <a:rPr lang="en-US" i="1" dirty="0" smtClean="0">
                <a:ea typeface="+mn-ea"/>
                <a:cs typeface="+mn-cs"/>
              </a:rPr>
              <a:t> </a:t>
            </a:r>
            <a:r>
              <a:rPr lang="en-US" i="1" dirty="0" err="1" smtClean="0">
                <a:ea typeface="+mn-ea"/>
                <a:cs typeface="+mn-cs"/>
              </a:rPr>
              <a:t>hak-hak</a:t>
            </a:r>
            <a:r>
              <a:rPr lang="en-US" i="1" dirty="0" smtClean="0">
                <a:ea typeface="+mn-ea"/>
                <a:cs typeface="+mn-cs"/>
              </a:rPr>
              <a:t> </a:t>
            </a:r>
            <a:r>
              <a:rPr lang="en-US" i="1" dirty="0" err="1" smtClean="0">
                <a:ea typeface="+mn-ea"/>
                <a:cs typeface="+mn-cs"/>
              </a:rPr>
              <a:t>tersebut</a:t>
            </a:r>
            <a:endParaRPr lang="en-US" i="1" dirty="0">
              <a:ea typeface="+mn-ea"/>
              <a:cs typeface="+mn-cs"/>
            </a:endParaRPr>
          </a:p>
          <a:p>
            <a:pPr marL="514350" indent="-514350" eaLnBrk="1" fontAlgn="auto" hangingPunct="1">
              <a:lnSpc>
                <a:spcPct val="110000"/>
              </a:lnSpc>
              <a:spcAft>
                <a:spcPts val="0"/>
              </a:spcAft>
              <a:buSzPct val="85000"/>
              <a:buFont typeface="+mj-lt"/>
              <a:buAutoNum type="alphaLcPeriod" startAt="2"/>
              <a:defRPr/>
            </a:pPr>
            <a:r>
              <a:rPr lang="en-US" i="1" dirty="0" err="1" smtClean="0">
                <a:ea typeface="+mn-ea"/>
                <a:cs typeface="+mn-cs"/>
              </a:rPr>
              <a:t>Pemberian</a:t>
            </a:r>
            <a:r>
              <a:rPr lang="en-US" i="1" dirty="0" smtClean="0">
                <a:ea typeface="+mn-ea"/>
                <a:cs typeface="+mn-cs"/>
              </a:rPr>
              <a:t> </a:t>
            </a:r>
            <a:r>
              <a:rPr lang="en-US" i="1" dirty="0" err="1" smtClean="0">
                <a:ea typeface="+mn-ea"/>
                <a:cs typeface="+mn-cs"/>
              </a:rPr>
              <a:t>surat</a:t>
            </a:r>
            <a:r>
              <a:rPr lang="en-US" i="1" dirty="0" smtClean="0">
                <a:ea typeface="+mn-ea"/>
                <a:cs typeface="+mn-cs"/>
              </a:rPr>
              <a:t> </a:t>
            </a:r>
            <a:r>
              <a:rPr lang="en-US" i="1" dirty="0" err="1" smtClean="0">
                <a:ea typeface="+mn-ea"/>
                <a:cs typeface="+mn-cs"/>
              </a:rPr>
              <a:t>tanda-bukti-hak</a:t>
            </a:r>
            <a:r>
              <a:rPr lang="en-US" i="1" dirty="0" smtClean="0">
                <a:ea typeface="+mn-ea"/>
                <a:cs typeface="+mn-cs"/>
              </a:rPr>
              <a:t> </a:t>
            </a:r>
            <a:r>
              <a:rPr lang="en-US" i="1" dirty="0" err="1" smtClean="0">
                <a:ea typeface="+mn-ea"/>
                <a:cs typeface="+mn-cs"/>
              </a:rPr>
              <a:t>sebagai</a:t>
            </a:r>
            <a:r>
              <a:rPr lang="en-US" i="1" dirty="0" smtClean="0">
                <a:ea typeface="+mn-ea"/>
                <a:cs typeface="+mn-cs"/>
              </a:rPr>
              <a:t> </a:t>
            </a:r>
            <a:r>
              <a:rPr lang="en-US" i="1" dirty="0" err="1" smtClean="0">
                <a:ea typeface="+mn-ea"/>
                <a:cs typeface="+mn-cs"/>
              </a:rPr>
              <a:t>alat</a:t>
            </a:r>
            <a:r>
              <a:rPr lang="en-US" i="1" dirty="0" smtClean="0">
                <a:ea typeface="+mn-ea"/>
                <a:cs typeface="+mn-cs"/>
              </a:rPr>
              <a:t> </a:t>
            </a:r>
            <a:r>
              <a:rPr lang="en-US" i="1" dirty="0" err="1" smtClean="0">
                <a:ea typeface="+mn-ea"/>
                <a:cs typeface="+mn-cs"/>
              </a:rPr>
              <a:t>bukti</a:t>
            </a:r>
            <a:r>
              <a:rPr lang="en-US" i="1" dirty="0" smtClean="0">
                <a:ea typeface="+mn-ea"/>
                <a:cs typeface="+mn-cs"/>
              </a:rPr>
              <a:t> yang </a:t>
            </a:r>
            <a:r>
              <a:rPr lang="en-US" i="1" dirty="0" err="1" smtClean="0">
                <a:ea typeface="+mn-ea"/>
                <a:cs typeface="+mn-cs"/>
              </a:rPr>
              <a:t>kuat</a:t>
            </a:r>
            <a:endParaRPr lang="en-US" i="1" dirty="0" smtClean="0">
              <a:ea typeface="+mn-ea"/>
              <a:cs typeface="+mn-cs"/>
            </a:endParaRPr>
          </a:p>
          <a:p>
            <a:pPr marL="808038" indent="-450850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en-US" i="1" dirty="0" smtClean="0">
                <a:ea typeface="+mn-ea"/>
                <a:cs typeface="+mn-cs"/>
                <a:sym typeface="Wingdings" pitchFamily="2" charset="2"/>
              </a:rPr>
              <a:t> </a:t>
            </a:r>
            <a:r>
              <a:rPr lang="en-US" i="1" dirty="0" err="1" smtClean="0">
                <a:latin typeface="Goudy Old Style"/>
                <a:ea typeface="+mn-ea"/>
                <a:cs typeface="Goudy Old Style"/>
              </a:rPr>
              <a:t>Tersedianya</a:t>
            </a:r>
            <a:r>
              <a:rPr lang="en-US" i="1" dirty="0" smtClean="0">
                <a:latin typeface="Goudy Old Style"/>
                <a:ea typeface="+mn-ea"/>
                <a:cs typeface="Goudy Old Style"/>
              </a:rPr>
              <a:t> data </a:t>
            </a:r>
            <a:r>
              <a:rPr lang="en-US" i="1" dirty="0" err="1" smtClean="0">
                <a:latin typeface="Goudy Old Style"/>
                <a:ea typeface="+mn-ea"/>
                <a:cs typeface="Goudy Old Style"/>
              </a:rPr>
              <a:t>spasial</a:t>
            </a:r>
            <a:r>
              <a:rPr lang="en-US" i="1" dirty="0" smtClean="0">
                <a:latin typeface="Goudy Old Style"/>
                <a:ea typeface="+mn-ea"/>
                <a:cs typeface="Goudy Old Style"/>
              </a:rPr>
              <a:t> </a:t>
            </a:r>
            <a:r>
              <a:rPr lang="en-US" i="1" dirty="0" err="1" smtClean="0">
                <a:latin typeface="Goudy Old Style"/>
                <a:ea typeface="+mn-ea"/>
                <a:cs typeface="Goudy Old Style"/>
              </a:rPr>
              <a:t>dengan</a:t>
            </a:r>
            <a:r>
              <a:rPr lang="en-US" i="1" dirty="0" smtClean="0">
                <a:latin typeface="Goudy Old Style"/>
                <a:ea typeface="+mn-ea"/>
                <a:cs typeface="Goudy Old Style"/>
              </a:rPr>
              <a:t> </a:t>
            </a:r>
            <a:r>
              <a:rPr lang="en-US" i="1" dirty="0" err="1" smtClean="0">
                <a:latin typeface="Goudy Old Style"/>
                <a:ea typeface="+mn-ea"/>
                <a:cs typeface="Goudy Old Style"/>
              </a:rPr>
              <a:t>sesuatu</a:t>
            </a:r>
            <a:r>
              <a:rPr lang="en-US" i="1" dirty="0" smtClean="0">
                <a:latin typeface="Goudy Old Style"/>
                <a:ea typeface="+mn-ea"/>
                <a:cs typeface="Goudy Old Style"/>
              </a:rPr>
              <a:t> </a:t>
            </a:r>
            <a:r>
              <a:rPr lang="en-US" i="1" dirty="0" err="1" smtClean="0">
                <a:latin typeface="Goudy Old Style"/>
                <a:ea typeface="+mn-ea"/>
                <a:cs typeface="Goudy Old Style"/>
              </a:rPr>
              <a:t>hak</a:t>
            </a:r>
            <a:r>
              <a:rPr lang="en-US" i="1" dirty="0" smtClean="0">
                <a:latin typeface="Goudy Old Style"/>
                <a:ea typeface="+mn-ea"/>
                <a:cs typeface="Goudy Old Style"/>
              </a:rPr>
              <a:t>  </a:t>
            </a:r>
            <a:r>
              <a:rPr lang="en-US" i="1" u="sng" dirty="0" smtClean="0">
                <a:latin typeface="Goudy Old Style"/>
                <a:ea typeface="+mn-ea"/>
                <a:cs typeface="Goudy Old Style"/>
              </a:rPr>
              <a:t>(</a:t>
            </a:r>
            <a:r>
              <a:rPr lang="en-US" i="1" u="sng" dirty="0" err="1" smtClean="0">
                <a:latin typeface="Goudy Old Style"/>
                <a:ea typeface="+mn-ea"/>
                <a:cs typeface="Goudy Old Style"/>
              </a:rPr>
              <a:t>Pemilikan</a:t>
            </a:r>
            <a:r>
              <a:rPr lang="en-US" i="1" u="sng" dirty="0" smtClean="0">
                <a:latin typeface="Goudy Old Style"/>
                <a:ea typeface="+mn-ea"/>
                <a:cs typeface="Goudy Old Style"/>
              </a:rPr>
              <a:t>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696200" cy="12192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sz="39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Menurut</a:t>
            </a:r>
            <a:r>
              <a:rPr lang="en-US" sz="3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9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Pasal</a:t>
            </a:r>
            <a:r>
              <a:rPr lang="en-US" sz="3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9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3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9 UUPA </a:t>
            </a:r>
            <a:br>
              <a:rPr lang="en-US" sz="3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9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Pendaftaran</a:t>
            </a:r>
            <a:r>
              <a:rPr lang="en-US" sz="3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Tanah </a:t>
            </a:r>
            <a:r>
              <a:rPr lang="en-US" sz="39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merupakan</a:t>
            </a:r>
            <a:r>
              <a:rPr lang="en-US" sz="3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3886200" cy="4800600"/>
          </a:xfrm>
        </p:spPr>
        <p:txBody>
          <a:bodyPr>
            <a:normAutofit/>
          </a:bodyPr>
          <a:lstStyle/>
          <a:p>
            <a:pPr marL="464400" indent="-283464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b="1" dirty="0">
                <a:latin typeface="Goudy Old Style" charset="0"/>
                <a:ea typeface="+mn-ea"/>
                <a:cs typeface="+mn-cs"/>
              </a:rPr>
              <a:t>	</a:t>
            </a:r>
            <a:r>
              <a:rPr lang="en-US" sz="2600" b="1" kern="700" dirty="0">
                <a:latin typeface="Goudy Old Style" charset="0"/>
                <a:ea typeface="+mn-ea"/>
                <a:cs typeface="+mn-cs"/>
              </a:rPr>
              <a:t>FISIK KADASTER </a:t>
            </a:r>
            <a:endParaRPr lang="en-US" sz="2600" kern="700" dirty="0">
              <a:latin typeface="Goudy Old Style" charset="0"/>
              <a:ea typeface="+mn-ea"/>
              <a:cs typeface="+mn-cs"/>
            </a:endParaRPr>
          </a:p>
          <a:p>
            <a:pPr marL="464400" indent="-283464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600" kern="700" dirty="0">
                <a:latin typeface="Goudy Old Style" charset="0"/>
                <a:ea typeface="+mn-ea"/>
                <a:cs typeface="+mn-cs"/>
              </a:rPr>
              <a:t>	(Data </a:t>
            </a:r>
            <a:r>
              <a:rPr lang="en-US" sz="2600" kern="700" dirty="0" err="1">
                <a:latin typeface="Goudy Old Style" charset="0"/>
                <a:ea typeface="+mn-ea"/>
                <a:cs typeface="+mn-cs"/>
              </a:rPr>
              <a:t>Bidang</a:t>
            </a:r>
            <a:r>
              <a:rPr lang="en-US" sz="2600" kern="700" dirty="0">
                <a:latin typeface="Goudy Old Style" charset="0"/>
                <a:ea typeface="+mn-ea"/>
                <a:cs typeface="+mn-cs"/>
              </a:rPr>
              <a:t> Tanah</a:t>
            </a:r>
            <a:r>
              <a:rPr lang="en-US" sz="2600" dirty="0" smtClean="0">
                <a:latin typeface="Goudy Old Style" charset="0"/>
                <a:ea typeface="+mn-ea"/>
                <a:cs typeface="+mn-cs"/>
              </a:rPr>
              <a:t>)</a:t>
            </a:r>
          </a:p>
          <a:p>
            <a:pPr marL="365760" indent="-283464" eaLnBrk="1" fontAlgn="auto" hangingPunct="1">
              <a:spcAft>
                <a:spcPts val="0"/>
              </a:spcAft>
              <a:buFontTx/>
              <a:buNone/>
              <a:defRPr/>
            </a:pPr>
            <a:endParaRPr lang="en-US" sz="1500" dirty="0" smtClean="0">
              <a:latin typeface="Goudy Old Style" charset="0"/>
              <a:ea typeface="+mn-ea"/>
              <a:cs typeface="+mn-cs"/>
            </a:endParaRPr>
          </a:p>
          <a:p>
            <a:pPr marL="365760" indent="-283464" eaLnBrk="1" fontAlgn="auto" hangingPunct="1">
              <a:spcAft>
                <a:spcPts val="0"/>
              </a:spcAft>
              <a:buFontTx/>
              <a:buNone/>
              <a:defRPr/>
            </a:pPr>
            <a:endParaRPr lang="en-US" sz="1500" dirty="0">
              <a:latin typeface="Goudy Old Style" charset="0"/>
              <a:ea typeface="+mn-ea"/>
              <a:cs typeface="+mn-cs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 err="1">
                <a:latin typeface="Goudy Old Style" charset="0"/>
                <a:ea typeface="+mn-ea"/>
                <a:cs typeface="+mn-cs"/>
              </a:rPr>
              <a:t>Pengukuran</a:t>
            </a:r>
            <a:r>
              <a:rPr lang="en-US" sz="2600" dirty="0">
                <a:latin typeface="Goudy Old Style" charset="0"/>
                <a:ea typeface="+mn-ea"/>
                <a:cs typeface="+mn-cs"/>
              </a:rPr>
              <a:t>, </a:t>
            </a:r>
            <a:r>
              <a:rPr lang="en-US" sz="2600" dirty="0" err="1">
                <a:latin typeface="Goudy Old Style" charset="0"/>
                <a:ea typeface="+mn-ea"/>
                <a:cs typeface="+mn-cs"/>
              </a:rPr>
              <a:t>perpetaan</a:t>
            </a:r>
            <a:r>
              <a:rPr lang="en-US" sz="2600" dirty="0">
                <a:latin typeface="Goudy Old Style" charset="0"/>
                <a:ea typeface="+mn-ea"/>
                <a:cs typeface="+mn-cs"/>
              </a:rPr>
              <a:t> </a:t>
            </a:r>
            <a:r>
              <a:rPr lang="en-US" sz="2600" dirty="0" err="1">
                <a:latin typeface="Goudy Old Style" charset="0"/>
                <a:ea typeface="+mn-ea"/>
                <a:cs typeface="+mn-cs"/>
              </a:rPr>
              <a:t>dan</a:t>
            </a:r>
            <a:r>
              <a:rPr lang="en-US" sz="2600" dirty="0">
                <a:latin typeface="Goudy Old Style" charset="0"/>
                <a:ea typeface="+mn-ea"/>
                <a:cs typeface="+mn-cs"/>
              </a:rPr>
              <a:t> </a:t>
            </a:r>
            <a:r>
              <a:rPr lang="en-US" sz="2600" dirty="0" err="1">
                <a:latin typeface="Goudy Old Style" charset="0"/>
                <a:ea typeface="+mn-ea"/>
                <a:cs typeface="+mn-cs"/>
              </a:rPr>
              <a:t>pembukuan</a:t>
            </a:r>
            <a:r>
              <a:rPr lang="en-US" sz="2600" dirty="0">
                <a:latin typeface="Goudy Old Style" charset="0"/>
                <a:ea typeface="+mn-ea"/>
                <a:cs typeface="+mn-cs"/>
              </a:rPr>
              <a:t> </a:t>
            </a:r>
            <a:r>
              <a:rPr lang="en-US" sz="2600" dirty="0" err="1">
                <a:latin typeface="Goudy Old Style" charset="0"/>
                <a:ea typeface="+mn-ea"/>
                <a:cs typeface="+mn-cs"/>
              </a:rPr>
              <a:t>tanah</a:t>
            </a:r>
            <a:r>
              <a:rPr lang="en-US" sz="2600" dirty="0">
                <a:latin typeface="Goudy Old Style" charset="0"/>
                <a:ea typeface="+mn-ea"/>
                <a:cs typeface="+mn-cs"/>
              </a:rPr>
              <a:t>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 err="1">
                <a:latin typeface="Goudy Old Style" charset="0"/>
                <a:ea typeface="+mn-ea"/>
                <a:cs typeface="+mn-cs"/>
              </a:rPr>
              <a:t>Pemberian</a:t>
            </a:r>
            <a:r>
              <a:rPr lang="en-US" sz="2600" dirty="0">
                <a:latin typeface="Goudy Old Style" charset="0"/>
                <a:ea typeface="+mn-ea"/>
                <a:cs typeface="+mn-cs"/>
              </a:rPr>
              <a:t> </a:t>
            </a:r>
            <a:r>
              <a:rPr lang="en-US" sz="2600" dirty="0" err="1">
                <a:latin typeface="Goudy Old Style" charset="0"/>
                <a:ea typeface="+mn-ea"/>
                <a:cs typeface="+mn-cs"/>
              </a:rPr>
              <a:t>surat-surat</a:t>
            </a:r>
            <a:r>
              <a:rPr lang="en-US" sz="2600" dirty="0">
                <a:latin typeface="Goudy Old Style" charset="0"/>
                <a:ea typeface="+mn-ea"/>
                <a:cs typeface="+mn-cs"/>
              </a:rPr>
              <a:t> </a:t>
            </a:r>
            <a:r>
              <a:rPr lang="en-US" sz="2600" dirty="0" err="1">
                <a:latin typeface="Goudy Old Style" charset="0"/>
                <a:ea typeface="+mn-ea"/>
                <a:cs typeface="+mn-cs"/>
              </a:rPr>
              <a:t>tanda-bukti-hak</a:t>
            </a:r>
            <a:r>
              <a:rPr lang="en-US" sz="2600" dirty="0">
                <a:latin typeface="Goudy Old Style" charset="0"/>
                <a:ea typeface="+mn-ea"/>
                <a:cs typeface="+mn-cs"/>
              </a:rPr>
              <a:t> yang </a:t>
            </a:r>
            <a:r>
              <a:rPr lang="en-US" sz="2600" dirty="0" err="1">
                <a:latin typeface="Goudy Old Style" charset="0"/>
                <a:ea typeface="+mn-ea"/>
                <a:cs typeface="+mn-cs"/>
              </a:rPr>
              <a:t>berlaku</a:t>
            </a:r>
            <a:r>
              <a:rPr lang="en-US" sz="2600" dirty="0">
                <a:latin typeface="Goudy Old Style" charset="0"/>
                <a:ea typeface="+mn-ea"/>
                <a:cs typeface="+mn-cs"/>
              </a:rPr>
              <a:t> </a:t>
            </a:r>
            <a:r>
              <a:rPr lang="en-US" sz="2600" dirty="0" err="1">
                <a:latin typeface="Goudy Old Style" charset="0"/>
                <a:ea typeface="+mn-ea"/>
                <a:cs typeface="+mn-cs"/>
              </a:rPr>
              <a:t>sebagai</a:t>
            </a:r>
            <a:r>
              <a:rPr lang="en-US" sz="2600" dirty="0">
                <a:latin typeface="Goudy Old Style" charset="0"/>
                <a:ea typeface="+mn-ea"/>
                <a:cs typeface="+mn-cs"/>
              </a:rPr>
              <a:t> </a:t>
            </a:r>
            <a:r>
              <a:rPr lang="en-US" sz="2600" dirty="0" err="1">
                <a:latin typeface="Goudy Old Style" charset="0"/>
                <a:ea typeface="+mn-ea"/>
                <a:cs typeface="+mn-cs"/>
              </a:rPr>
              <a:t>alat</a:t>
            </a:r>
            <a:r>
              <a:rPr lang="en-US" sz="2600" dirty="0">
                <a:latin typeface="Goudy Old Style" charset="0"/>
                <a:ea typeface="+mn-ea"/>
                <a:cs typeface="+mn-cs"/>
              </a:rPr>
              <a:t> </a:t>
            </a:r>
            <a:r>
              <a:rPr lang="en-US" sz="2600" dirty="0" err="1">
                <a:latin typeface="Goudy Old Style" charset="0"/>
                <a:ea typeface="+mn-ea"/>
                <a:cs typeface="+mn-cs"/>
              </a:rPr>
              <a:t>pembuktian</a:t>
            </a:r>
            <a:r>
              <a:rPr lang="en-US" sz="2600" dirty="0">
                <a:latin typeface="Goudy Old Style" charset="0"/>
                <a:ea typeface="+mn-ea"/>
                <a:cs typeface="+mn-cs"/>
              </a:rPr>
              <a:t> yang </a:t>
            </a:r>
            <a:r>
              <a:rPr lang="en-US" sz="2600" dirty="0" err="1">
                <a:latin typeface="Goudy Old Style" charset="0"/>
                <a:ea typeface="+mn-ea"/>
                <a:cs typeface="+mn-cs"/>
              </a:rPr>
              <a:t>kuat</a:t>
            </a:r>
            <a:endParaRPr lang="en-US" sz="2600" dirty="0">
              <a:latin typeface="Goudy Old Style" charset="0"/>
              <a:ea typeface="+mn-ea"/>
              <a:cs typeface="+mn-cs"/>
            </a:endParaRPr>
          </a:p>
          <a:p>
            <a:pPr marL="365760" indent="-283464" eaLnBrk="1" fontAlgn="auto" hangingPunct="1">
              <a:spcBef>
                <a:spcPts val="120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latin typeface="Goudy Old Style" charset="0"/>
              <a:ea typeface="+mn-ea"/>
              <a:cs typeface="+mn-cs"/>
            </a:endParaRPr>
          </a:p>
        </p:txBody>
      </p:sp>
      <p:sp>
        <p:nvSpPr>
          <p:cNvPr id="22531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676400"/>
            <a:ext cx="4191000" cy="495300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b="1" dirty="0">
                <a:latin typeface="Goudy Old Style" charset="0"/>
                <a:ea typeface="+mn-ea"/>
                <a:cs typeface="+mn-cs"/>
              </a:rPr>
              <a:t>	</a:t>
            </a:r>
            <a:r>
              <a:rPr lang="en-US" sz="2600" b="1" dirty="0" smtClean="0">
                <a:latin typeface="Goudy Old Style" charset="0"/>
                <a:ea typeface="+mn-ea"/>
                <a:cs typeface="+mn-cs"/>
              </a:rPr>
              <a:t>RECHT KADASTER / LEGAL KADASTER</a:t>
            </a:r>
            <a:endParaRPr lang="en-US" sz="2600" dirty="0" smtClean="0">
              <a:latin typeface="Goudy Old Style" charset="0"/>
              <a:ea typeface="+mn-ea"/>
              <a:cs typeface="+mn-cs"/>
            </a:endParaRPr>
          </a:p>
          <a:p>
            <a:pPr marL="357188" indent="-357188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600" dirty="0" smtClean="0">
                <a:latin typeface="Goudy Old Style" charset="0"/>
                <a:ea typeface="+mn-ea"/>
                <a:cs typeface="+mn-cs"/>
              </a:rPr>
              <a:t>	(</a:t>
            </a:r>
            <a:r>
              <a:rPr lang="en-US" sz="2600" dirty="0" err="1" smtClean="0">
                <a:latin typeface="Goudy Old Style" charset="0"/>
                <a:ea typeface="+mn-ea"/>
                <a:cs typeface="+mn-cs"/>
              </a:rPr>
              <a:t>Menjamin</a:t>
            </a:r>
            <a:r>
              <a:rPr lang="en-US" sz="2600" dirty="0" smtClean="0">
                <a:latin typeface="Goudy Old Style" charset="0"/>
                <a:ea typeface="+mn-ea"/>
                <a:cs typeface="+mn-cs"/>
              </a:rPr>
              <a:t> </a:t>
            </a:r>
            <a:r>
              <a:rPr lang="en-US" sz="2600" dirty="0" err="1" smtClean="0">
                <a:latin typeface="Goudy Old Style" charset="0"/>
                <a:ea typeface="+mn-ea"/>
                <a:cs typeface="+mn-cs"/>
              </a:rPr>
              <a:t>Kepastian</a:t>
            </a:r>
            <a:r>
              <a:rPr lang="en-US" sz="2600" dirty="0">
                <a:latin typeface="Goudy Old Style" charset="0"/>
                <a:ea typeface="+mn-ea"/>
                <a:cs typeface="+mn-cs"/>
              </a:rPr>
              <a:t> </a:t>
            </a:r>
            <a:r>
              <a:rPr lang="en-US" sz="2600" dirty="0" smtClean="0">
                <a:latin typeface="Goudy Old Style" charset="0"/>
                <a:ea typeface="+mn-ea"/>
                <a:cs typeface="+mn-cs"/>
              </a:rPr>
              <a:t>   </a:t>
            </a:r>
            <a:r>
              <a:rPr lang="en-US" sz="2600" dirty="0" err="1" smtClean="0">
                <a:latin typeface="Goudy Old Style" charset="0"/>
                <a:ea typeface="+mn-ea"/>
                <a:cs typeface="+mn-cs"/>
              </a:rPr>
              <a:t>Hukum</a:t>
            </a:r>
            <a:r>
              <a:rPr lang="en-US" sz="2600" dirty="0" smtClean="0">
                <a:latin typeface="Goudy Old Style" charset="0"/>
                <a:ea typeface="+mn-ea"/>
                <a:cs typeface="+mn-cs"/>
              </a:rPr>
              <a:t>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 err="1" smtClean="0">
                <a:latin typeface="Goudy Old Style" charset="0"/>
                <a:ea typeface="+mn-ea"/>
                <a:cs typeface="+mn-cs"/>
              </a:rPr>
              <a:t>Pendaftaran</a:t>
            </a:r>
            <a:r>
              <a:rPr lang="en-US" sz="2600" dirty="0" smtClean="0">
                <a:latin typeface="Goudy Old Style" charset="0"/>
                <a:ea typeface="+mn-ea"/>
                <a:cs typeface="+mn-cs"/>
              </a:rPr>
              <a:t> </a:t>
            </a:r>
            <a:r>
              <a:rPr lang="en-US" sz="2600" dirty="0" err="1" smtClean="0">
                <a:latin typeface="Goudy Old Style" charset="0"/>
                <a:ea typeface="+mn-ea"/>
                <a:cs typeface="+mn-cs"/>
              </a:rPr>
              <a:t>hak-hak</a:t>
            </a:r>
            <a:r>
              <a:rPr lang="en-US" sz="2600" dirty="0" smtClean="0">
                <a:latin typeface="Goudy Old Style" charset="0"/>
                <a:ea typeface="+mn-ea"/>
                <a:cs typeface="+mn-cs"/>
              </a:rPr>
              <a:t> </a:t>
            </a:r>
            <a:r>
              <a:rPr lang="en-US" sz="2600" dirty="0" err="1" smtClean="0">
                <a:latin typeface="Goudy Old Style" charset="0"/>
                <a:ea typeface="+mn-ea"/>
                <a:cs typeface="+mn-cs"/>
              </a:rPr>
              <a:t>atas</a:t>
            </a:r>
            <a:r>
              <a:rPr lang="en-US" sz="2600" dirty="0" smtClean="0">
                <a:latin typeface="Goudy Old Style" charset="0"/>
                <a:ea typeface="+mn-ea"/>
                <a:cs typeface="+mn-cs"/>
              </a:rPr>
              <a:t> </a:t>
            </a:r>
            <a:r>
              <a:rPr lang="en-US" sz="2600" dirty="0" err="1" smtClean="0">
                <a:latin typeface="Goudy Old Style" charset="0"/>
                <a:ea typeface="+mn-ea"/>
                <a:cs typeface="+mn-cs"/>
              </a:rPr>
              <a:t>tanah</a:t>
            </a:r>
            <a:r>
              <a:rPr lang="en-US" sz="2600" dirty="0" smtClean="0">
                <a:latin typeface="Goudy Old Style" charset="0"/>
                <a:ea typeface="+mn-ea"/>
                <a:cs typeface="+mn-cs"/>
              </a:rPr>
              <a:t> </a:t>
            </a:r>
            <a:r>
              <a:rPr lang="en-US" sz="2600" dirty="0" err="1" smtClean="0">
                <a:latin typeface="Goudy Old Style" charset="0"/>
                <a:ea typeface="+mn-ea"/>
                <a:cs typeface="+mn-cs"/>
              </a:rPr>
              <a:t>dan</a:t>
            </a:r>
            <a:r>
              <a:rPr lang="en-US" sz="2600" dirty="0" smtClean="0">
                <a:latin typeface="Goudy Old Style" charset="0"/>
                <a:ea typeface="+mn-ea"/>
                <a:cs typeface="+mn-cs"/>
              </a:rPr>
              <a:t> </a:t>
            </a:r>
            <a:r>
              <a:rPr lang="en-US" sz="2600" dirty="0" err="1" smtClean="0">
                <a:latin typeface="Goudy Old Style" charset="0"/>
                <a:ea typeface="+mn-ea"/>
                <a:cs typeface="+mn-cs"/>
              </a:rPr>
              <a:t>peralihan</a:t>
            </a:r>
            <a:r>
              <a:rPr lang="en-US" sz="2600" dirty="0" smtClean="0">
                <a:latin typeface="Goudy Old Style" charset="0"/>
                <a:ea typeface="+mn-ea"/>
                <a:cs typeface="+mn-cs"/>
              </a:rPr>
              <a:t> </a:t>
            </a:r>
            <a:r>
              <a:rPr lang="en-US" sz="2600" dirty="0" err="1" smtClean="0">
                <a:latin typeface="Goudy Old Style" charset="0"/>
                <a:ea typeface="+mn-ea"/>
                <a:cs typeface="+mn-cs"/>
              </a:rPr>
              <a:t>hak-hak</a:t>
            </a:r>
            <a:r>
              <a:rPr lang="en-US" sz="2600" dirty="0" smtClean="0">
                <a:latin typeface="Goudy Old Style" charset="0"/>
                <a:ea typeface="+mn-ea"/>
                <a:cs typeface="+mn-cs"/>
              </a:rPr>
              <a:t> </a:t>
            </a:r>
            <a:r>
              <a:rPr lang="en-US" sz="2600" dirty="0" err="1" smtClean="0">
                <a:latin typeface="Goudy Old Style" charset="0"/>
                <a:ea typeface="+mn-ea"/>
                <a:cs typeface="+mn-cs"/>
              </a:rPr>
              <a:t>tersebut</a:t>
            </a:r>
            <a:endParaRPr lang="en-US" sz="2600" dirty="0" smtClean="0">
              <a:latin typeface="Goudy Old Style" charset="0"/>
              <a:ea typeface="+mn-ea"/>
              <a:cs typeface="+mn-cs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 err="1" smtClean="0">
                <a:latin typeface="Goudy Old Style" charset="0"/>
                <a:ea typeface="+mn-ea"/>
                <a:cs typeface="+mn-cs"/>
              </a:rPr>
              <a:t>Pemberian</a:t>
            </a:r>
            <a:r>
              <a:rPr lang="en-US" sz="2600" dirty="0" smtClean="0">
                <a:latin typeface="Goudy Old Style" charset="0"/>
                <a:ea typeface="+mn-ea"/>
                <a:cs typeface="+mn-cs"/>
              </a:rPr>
              <a:t> </a:t>
            </a:r>
            <a:r>
              <a:rPr lang="en-US" sz="2600" dirty="0" err="1" smtClean="0">
                <a:latin typeface="Goudy Old Style" charset="0"/>
                <a:ea typeface="+mn-ea"/>
                <a:cs typeface="+mn-cs"/>
              </a:rPr>
              <a:t>surat-surat</a:t>
            </a:r>
            <a:r>
              <a:rPr lang="en-US" sz="2600" dirty="0" smtClean="0">
                <a:latin typeface="Goudy Old Style" charset="0"/>
                <a:ea typeface="+mn-ea"/>
                <a:cs typeface="+mn-cs"/>
              </a:rPr>
              <a:t> </a:t>
            </a:r>
            <a:r>
              <a:rPr lang="en-US" sz="2600" dirty="0" err="1" smtClean="0">
                <a:latin typeface="Goudy Old Style" charset="0"/>
                <a:ea typeface="+mn-ea"/>
                <a:cs typeface="+mn-cs"/>
              </a:rPr>
              <a:t>tanda-bukti-hak</a:t>
            </a:r>
            <a:r>
              <a:rPr lang="en-US" sz="2600" dirty="0" smtClean="0">
                <a:latin typeface="Goudy Old Style" charset="0"/>
                <a:ea typeface="+mn-ea"/>
                <a:cs typeface="+mn-cs"/>
              </a:rPr>
              <a:t> yang </a:t>
            </a:r>
            <a:r>
              <a:rPr lang="en-US" sz="2600" dirty="0" err="1" smtClean="0">
                <a:latin typeface="Goudy Old Style" charset="0"/>
                <a:ea typeface="+mn-ea"/>
                <a:cs typeface="+mn-cs"/>
              </a:rPr>
              <a:t>berlaku</a:t>
            </a:r>
            <a:r>
              <a:rPr lang="en-US" sz="2600" dirty="0" smtClean="0">
                <a:latin typeface="Goudy Old Style" charset="0"/>
                <a:ea typeface="+mn-ea"/>
                <a:cs typeface="+mn-cs"/>
              </a:rPr>
              <a:t> </a:t>
            </a:r>
            <a:r>
              <a:rPr lang="en-US" sz="2600" dirty="0" err="1" smtClean="0">
                <a:latin typeface="Goudy Old Style" charset="0"/>
                <a:ea typeface="+mn-ea"/>
                <a:cs typeface="+mn-cs"/>
              </a:rPr>
              <a:t>sebagai</a:t>
            </a:r>
            <a:r>
              <a:rPr lang="en-US" sz="2600" dirty="0" smtClean="0">
                <a:latin typeface="Goudy Old Style" charset="0"/>
                <a:ea typeface="+mn-ea"/>
                <a:cs typeface="+mn-cs"/>
              </a:rPr>
              <a:t> </a:t>
            </a:r>
            <a:r>
              <a:rPr lang="en-US" sz="2600" dirty="0" err="1" smtClean="0">
                <a:latin typeface="Goudy Old Style" charset="0"/>
                <a:ea typeface="+mn-ea"/>
                <a:cs typeface="+mn-cs"/>
              </a:rPr>
              <a:t>alat</a:t>
            </a:r>
            <a:r>
              <a:rPr lang="en-US" sz="2600" dirty="0" smtClean="0">
                <a:latin typeface="Goudy Old Style" charset="0"/>
                <a:ea typeface="+mn-ea"/>
                <a:cs typeface="+mn-cs"/>
              </a:rPr>
              <a:t> </a:t>
            </a:r>
            <a:r>
              <a:rPr lang="en-US" sz="2600" dirty="0" err="1" smtClean="0">
                <a:latin typeface="Goudy Old Style" charset="0"/>
                <a:ea typeface="+mn-ea"/>
                <a:cs typeface="+mn-cs"/>
              </a:rPr>
              <a:t>pembuktian</a:t>
            </a:r>
            <a:r>
              <a:rPr lang="en-US" sz="2600" dirty="0" smtClean="0">
                <a:latin typeface="Goudy Old Style" charset="0"/>
                <a:ea typeface="+mn-ea"/>
                <a:cs typeface="+mn-cs"/>
              </a:rPr>
              <a:t> yang </a:t>
            </a:r>
            <a:r>
              <a:rPr lang="en-US" sz="2600" dirty="0" err="1" smtClean="0">
                <a:latin typeface="Goudy Old Style" charset="0"/>
                <a:ea typeface="+mn-ea"/>
                <a:cs typeface="+mn-cs"/>
              </a:rPr>
              <a:t>kuat</a:t>
            </a:r>
            <a:endParaRPr lang="en-US" sz="2600" dirty="0" smtClean="0">
              <a:latin typeface="Goudy Old Style" charset="0"/>
              <a:ea typeface="+mn-ea"/>
              <a:cs typeface="+mn-cs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latin typeface="Goudy Old Style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850" cy="10668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Pendaftaran</a:t>
            </a:r>
            <a:r>
              <a:rPr lang="en-US" b="1" dirty="0" smtClean="0"/>
              <a:t> Tanah yang </a:t>
            </a:r>
            <a:r>
              <a:rPr lang="en-US" b="1" dirty="0" err="1" smtClean="0"/>
              <a:t>merupakan</a:t>
            </a:r>
            <a:r>
              <a:rPr lang="en-US" b="1" dirty="0" smtClean="0"/>
              <a:t> Fiscal Cadastre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8001000" cy="4953000"/>
          </a:xfrm>
        </p:spPr>
        <p:txBody>
          <a:bodyPr/>
          <a:lstStyle/>
          <a:p>
            <a:pPr indent="-365125"/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Tanah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lain </a:t>
            </a:r>
          </a:p>
          <a:p>
            <a:pPr indent="-365125"/>
            <a:r>
              <a:rPr lang="en-US" dirty="0" err="1" smtClean="0"/>
              <a:t>Kegiatannya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yang </a:t>
            </a:r>
            <a:r>
              <a:rPr lang="en-US" dirty="0" err="1" smtClean="0"/>
              <a:t>menyelenggarakan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,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Negara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pemungutan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endParaRPr lang="en-US" dirty="0" smtClean="0"/>
          </a:p>
          <a:p>
            <a:pPr indent="-365125"/>
            <a:r>
              <a:rPr lang="en-US" dirty="0" err="1" smtClean="0"/>
              <a:t>Kegiatannya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Kadaster</a:t>
            </a:r>
            <a:r>
              <a:rPr lang="en-US" dirty="0" smtClean="0"/>
              <a:t> Fiscal </a:t>
            </a:r>
            <a:r>
              <a:rPr lang="en-US" dirty="0" err="1" smtClean="0"/>
              <a:t>atau</a:t>
            </a:r>
            <a:r>
              <a:rPr lang="en-US" dirty="0" smtClean="0"/>
              <a:t> Fiscal Cadastre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850" cy="6858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Fiscal </a:t>
            </a:r>
            <a:r>
              <a:rPr lang="en-US" sz="3800" dirty="0" err="1" smtClean="0"/>
              <a:t>Kadaster</a:t>
            </a:r>
            <a:r>
              <a:rPr lang="en-US" sz="3800" dirty="0" smtClean="0"/>
              <a:t> :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8153400" cy="5638800"/>
          </a:xfrm>
        </p:spPr>
        <p:txBody>
          <a:bodyPr/>
          <a:lstStyle/>
          <a:p>
            <a:pPr indent="-365125">
              <a:buFont typeface="Wingdings" pitchFamily="2" charset="2"/>
              <a:buChar char="Ø"/>
            </a:pP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penerbitan</a:t>
            </a:r>
            <a:r>
              <a:rPr lang="en-US" sz="2800" dirty="0" smtClean="0"/>
              <a:t> </a:t>
            </a:r>
            <a:r>
              <a:rPr lang="en-US" sz="2800" dirty="0" err="1" smtClean="0"/>
              <a:t>surat</a:t>
            </a:r>
            <a:r>
              <a:rPr lang="en-US" sz="2800" dirty="0" smtClean="0"/>
              <a:t> </a:t>
            </a:r>
            <a:r>
              <a:rPr lang="en-US" sz="2800" dirty="0" err="1" smtClean="0"/>
              <a:t>pengenaan</a:t>
            </a:r>
            <a:r>
              <a:rPr lang="en-US" sz="2800" dirty="0" smtClean="0"/>
              <a:t> </a:t>
            </a:r>
            <a:r>
              <a:rPr lang="en-US" sz="2800" dirty="0" err="1" smtClean="0"/>
              <a:t>pajak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nama</a:t>
            </a:r>
            <a:r>
              <a:rPr lang="en-US" sz="2800" dirty="0" smtClean="0"/>
              <a:t> </a:t>
            </a:r>
            <a:r>
              <a:rPr lang="en-US" sz="2800" dirty="0" err="1" smtClean="0"/>
              <a:t>pemilik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 	</a:t>
            </a:r>
            <a:r>
              <a:rPr lang="en-US" sz="2800" i="1" dirty="0" err="1" smtClean="0"/>
              <a:t>petuk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pajak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pipil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girik</a:t>
            </a:r>
            <a:endParaRPr lang="en-US" sz="2800" dirty="0" smtClean="0"/>
          </a:p>
          <a:p>
            <a:pPr indent="-365125">
              <a:buFont typeface="Wingdings" pitchFamily="2" charset="2"/>
              <a:buChar char="Ø"/>
            </a:pP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pajak</a:t>
            </a:r>
            <a:r>
              <a:rPr lang="en-US" sz="2800" dirty="0" smtClean="0"/>
              <a:t> </a:t>
            </a:r>
            <a:r>
              <a:rPr lang="en-US" sz="2800" dirty="0" err="1" smtClean="0"/>
              <a:t>dikenakan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tanahnya</a:t>
            </a:r>
            <a:r>
              <a:rPr lang="en-US" sz="2800" dirty="0" smtClean="0"/>
              <a:t>, </a:t>
            </a:r>
            <a:r>
              <a:rPr lang="en-US" sz="2800" i="1" dirty="0" err="1" smtClean="0"/>
              <a:t>petuk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pajak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pipil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girik</a:t>
            </a:r>
            <a:r>
              <a:rPr lang="en-US" sz="2800" dirty="0" smtClean="0"/>
              <a:t> yang </a:t>
            </a:r>
            <a:r>
              <a:rPr lang="en-US" sz="2800" dirty="0" err="1" smtClean="0"/>
              <a:t>fungsinya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surat</a:t>
            </a:r>
            <a:r>
              <a:rPr lang="en-US" sz="2800" dirty="0" smtClean="0"/>
              <a:t> </a:t>
            </a:r>
            <a:r>
              <a:rPr lang="en-US" sz="2800" dirty="0" err="1" smtClean="0"/>
              <a:t>pengenaan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tanda</a:t>
            </a:r>
            <a:r>
              <a:rPr lang="en-US" sz="2800" dirty="0" smtClean="0"/>
              <a:t> </a:t>
            </a:r>
            <a:r>
              <a:rPr lang="en-US" sz="2800" dirty="0" err="1" smtClean="0"/>
              <a:t>pembayaran</a:t>
            </a:r>
            <a:r>
              <a:rPr lang="en-US" sz="2800" dirty="0" smtClean="0"/>
              <a:t> </a:t>
            </a:r>
            <a:r>
              <a:rPr lang="en-US" sz="2800" dirty="0" err="1" smtClean="0"/>
              <a:t>pajak</a:t>
            </a:r>
            <a:r>
              <a:rPr lang="en-US" sz="2800" dirty="0" smtClean="0"/>
              <a:t>, </a:t>
            </a:r>
            <a:r>
              <a:rPr lang="en-US" sz="2800" dirty="0" err="1" smtClean="0"/>
              <a:t>dianggap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diperlakukan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Tanda</a:t>
            </a:r>
            <a:r>
              <a:rPr lang="en-US" sz="2800" dirty="0" smtClean="0"/>
              <a:t> </a:t>
            </a:r>
            <a:r>
              <a:rPr lang="en-US" sz="2800" dirty="0" err="1" smtClean="0"/>
              <a:t>Bukti</a:t>
            </a:r>
            <a:r>
              <a:rPr lang="en-US" sz="2800" dirty="0" smtClean="0"/>
              <a:t> </a:t>
            </a:r>
            <a:r>
              <a:rPr lang="en-US" sz="2800" dirty="0" err="1" smtClean="0"/>
              <a:t>Pemilikan</a:t>
            </a:r>
            <a:r>
              <a:rPr lang="en-US" sz="2800" dirty="0" smtClean="0"/>
              <a:t> Tanah </a:t>
            </a:r>
            <a:r>
              <a:rPr lang="en-US" sz="2800" dirty="0" err="1" smtClean="0"/>
              <a:t>y</a:t>
            </a:r>
            <a:r>
              <a:rPr lang="en-US" sz="2700" dirty="0" err="1" smtClean="0"/>
              <a:t>bs</a:t>
            </a:r>
            <a:endParaRPr lang="en-US" sz="2700" dirty="0" smtClean="0"/>
          </a:p>
          <a:p>
            <a:pPr indent="-365125">
              <a:buFont typeface="Wingdings" pitchFamily="2" charset="2"/>
              <a:buChar char="Ø"/>
            </a:pPr>
            <a:r>
              <a:rPr lang="en-US" sz="2800" dirty="0" err="1" smtClean="0"/>
              <a:t>Pengenaan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penerimaan</a:t>
            </a:r>
            <a:r>
              <a:rPr lang="en-US" sz="2800" dirty="0" smtClean="0"/>
              <a:t> </a:t>
            </a:r>
            <a:r>
              <a:rPr lang="en-US" sz="2800" dirty="0" err="1" smtClean="0"/>
              <a:t>pembayaran</a:t>
            </a:r>
            <a:r>
              <a:rPr lang="en-US" sz="2800" dirty="0" smtClean="0"/>
              <a:t> </a:t>
            </a:r>
            <a:r>
              <a:rPr lang="en-US" sz="2800" dirty="0" err="1" smtClean="0"/>
              <a:t>pajak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Pemerintah</a:t>
            </a:r>
            <a:r>
              <a:rPr lang="en-US" sz="2800" dirty="0" smtClean="0"/>
              <a:t> pun </a:t>
            </a:r>
            <a:r>
              <a:rPr lang="en-US" sz="2800" dirty="0" err="1" smtClean="0"/>
              <a:t>diartikan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pengakuan</a:t>
            </a:r>
            <a:r>
              <a:rPr lang="en-US" sz="2800" dirty="0" smtClean="0"/>
              <a:t> </a:t>
            </a: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pembayar</a:t>
            </a:r>
            <a:r>
              <a:rPr lang="en-US" sz="2800" dirty="0" smtClean="0"/>
              <a:t> </a:t>
            </a:r>
            <a:r>
              <a:rPr lang="en-US" sz="2800" dirty="0" err="1" smtClean="0"/>
              <a:t>pajak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 </a:t>
            </a:r>
            <a:r>
              <a:rPr lang="en-US" sz="2800" dirty="0" err="1" smtClean="0"/>
              <a:t>ybs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Pemerintah</a:t>
            </a:r>
            <a:r>
              <a:rPr lang="en-US" sz="2800" dirty="0" smtClean="0"/>
              <a:t>.    	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gangguan</a:t>
            </a:r>
            <a:r>
              <a:rPr lang="en-US" sz="2800" dirty="0" smtClean="0"/>
              <a:t>, </a:t>
            </a:r>
            <a:r>
              <a:rPr lang="en-US" sz="2800" dirty="0" err="1" smtClean="0"/>
              <a:t>pembayar</a:t>
            </a:r>
            <a:r>
              <a:rPr lang="en-US" sz="2800" dirty="0" smtClean="0"/>
              <a:t> </a:t>
            </a:r>
            <a:r>
              <a:rPr lang="en-US" sz="2800" dirty="0" err="1" smtClean="0"/>
              <a:t>pajak</a:t>
            </a:r>
            <a:r>
              <a:rPr lang="en-US" sz="2800" dirty="0" smtClean="0"/>
              <a:t> </a:t>
            </a:r>
            <a:r>
              <a:rPr lang="en-US" sz="2800" dirty="0" err="1" smtClean="0"/>
              <a:t>mengharapkan</a:t>
            </a:r>
            <a:r>
              <a:rPr lang="en-US" sz="2800" dirty="0" smtClean="0"/>
              <a:t> </a:t>
            </a:r>
            <a:r>
              <a:rPr lang="en-US" sz="2800" dirty="0" err="1" smtClean="0"/>
              <a:t>memperoleh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perlindungan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Pemerintah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5029200" y="1752600"/>
            <a:ext cx="457200" cy="76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1447800" y="5791200"/>
            <a:ext cx="381000" cy="4571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85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200" b="1" dirty="0" err="1">
                <a:solidFill>
                  <a:schemeClr val="tx2">
                    <a:satMod val="130000"/>
                  </a:schemeClr>
                </a:solidFill>
                <a:latin typeface="Goudy Old Style" charset="0"/>
                <a:ea typeface="+mj-ea"/>
                <a:cs typeface="+mj-cs"/>
              </a:rPr>
              <a:t>Pasal</a:t>
            </a:r>
            <a:r>
              <a:rPr lang="en-US" sz="4200" b="1" dirty="0">
                <a:solidFill>
                  <a:schemeClr val="tx2">
                    <a:satMod val="130000"/>
                  </a:schemeClr>
                </a:solidFill>
                <a:latin typeface="Goudy Old Style" charset="0"/>
                <a:ea typeface="+mj-ea"/>
                <a:cs typeface="+mj-cs"/>
              </a:rPr>
              <a:t> 23 UUPA :</a:t>
            </a:r>
            <a:endParaRPr lang="en-US" sz="4200" dirty="0">
              <a:solidFill>
                <a:schemeClr val="tx2">
                  <a:satMod val="130000"/>
                </a:schemeClr>
              </a:solidFill>
              <a:latin typeface="Goudy Old Style" charset="0"/>
              <a:ea typeface="+mj-ea"/>
              <a:cs typeface="+mj-cs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943850" cy="5334000"/>
          </a:xfrm>
        </p:spPr>
        <p:txBody>
          <a:bodyPr/>
          <a:lstStyle/>
          <a:p>
            <a:pPr marL="514350" indent="-514350" eaLnBrk="1" hangingPunct="1">
              <a:buFont typeface="Goudy Old Style" pitchFamily="18" charset="0"/>
              <a:buAutoNum type="arabicParenR"/>
            </a:pPr>
            <a:r>
              <a:rPr lang="en-US" sz="3500" b="1" i="1" dirty="0" err="1" smtClean="0"/>
              <a:t>Hak</a:t>
            </a:r>
            <a:r>
              <a:rPr lang="en-US" sz="3500" b="1" i="1" dirty="0" smtClean="0"/>
              <a:t> </a:t>
            </a:r>
            <a:r>
              <a:rPr lang="en-US" sz="3500" b="1" i="1" dirty="0" err="1" smtClean="0"/>
              <a:t>Milik</a:t>
            </a:r>
            <a:r>
              <a:rPr lang="en-US" sz="3500" i="1" dirty="0" smtClean="0"/>
              <a:t>, </a:t>
            </a:r>
            <a:r>
              <a:rPr lang="en-US" sz="3500" i="1" dirty="0" err="1" smtClean="0"/>
              <a:t>demikian</a:t>
            </a:r>
            <a:r>
              <a:rPr lang="en-US" sz="3500" i="1" dirty="0" smtClean="0"/>
              <a:t> pula </a:t>
            </a:r>
            <a:r>
              <a:rPr lang="en-US" sz="3500" i="1" dirty="0" err="1" smtClean="0"/>
              <a:t>setiap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peralihan</a:t>
            </a:r>
            <a:r>
              <a:rPr lang="en-US" sz="3500" i="1" dirty="0" smtClean="0"/>
              <a:t>, </a:t>
            </a:r>
            <a:r>
              <a:rPr lang="en-US" sz="3500" i="1" dirty="0" err="1" smtClean="0"/>
              <a:t>hapusnya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dan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pembebanannya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dengan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hak</a:t>
            </a:r>
            <a:r>
              <a:rPr lang="en-US" sz="3500" i="1" dirty="0" smtClean="0"/>
              <a:t> lain </a:t>
            </a:r>
            <a:r>
              <a:rPr lang="en-US" sz="3500" b="1" i="1" dirty="0" err="1" smtClean="0"/>
              <a:t>harus</a:t>
            </a:r>
            <a:r>
              <a:rPr lang="en-US" sz="3500" b="1" i="1" dirty="0" smtClean="0"/>
              <a:t> </a:t>
            </a:r>
            <a:r>
              <a:rPr lang="en-US" sz="3500" b="1" i="1" dirty="0" err="1" smtClean="0"/>
              <a:t>didaftarkan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menurut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ketentuan-ketentuan</a:t>
            </a:r>
            <a:r>
              <a:rPr lang="en-US" sz="3500" i="1" dirty="0" smtClean="0"/>
              <a:t> yang </a:t>
            </a:r>
            <a:r>
              <a:rPr lang="en-US" sz="3500" i="1" dirty="0" err="1" smtClean="0"/>
              <a:t>dimaksud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dalam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Pasal</a:t>
            </a:r>
            <a:r>
              <a:rPr lang="en-US" sz="3500" i="1" dirty="0" smtClean="0"/>
              <a:t> </a:t>
            </a:r>
            <a:r>
              <a:rPr lang="en-US" sz="35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3500" i="1" dirty="0" smtClean="0"/>
              <a:t>9 UUPA</a:t>
            </a:r>
            <a:r>
              <a:rPr lang="en-US" i="1" dirty="0" smtClean="0"/>
              <a:t>.</a:t>
            </a:r>
            <a:endParaRPr lang="en-US" dirty="0" smtClean="0"/>
          </a:p>
          <a:p>
            <a:pPr marL="514350" indent="-514350" eaLnBrk="1" hangingPunct="1">
              <a:buFont typeface="Goudy Old Style" pitchFamily="18" charset="0"/>
              <a:buAutoNum type="arabicParenR"/>
            </a:pPr>
            <a:r>
              <a:rPr lang="en-US" sz="3500" b="1" i="1" dirty="0" err="1" smtClean="0"/>
              <a:t>Pendaftaran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dimaksud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merupakan</a:t>
            </a:r>
            <a:r>
              <a:rPr lang="en-US" sz="3500" i="1" dirty="0" smtClean="0"/>
              <a:t> </a:t>
            </a:r>
            <a:r>
              <a:rPr lang="en-US" sz="3500" b="1" i="1" dirty="0" err="1" smtClean="0"/>
              <a:t>alat</a:t>
            </a:r>
            <a:r>
              <a:rPr lang="en-US" sz="3500" b="1" i="1" dirty="0" smtClean="0"/>
              <a:t> </a:t>
            </a:r>
            <a:r>
              <a:rPr lang="en-US" sz="3500" b="1" i="1" dirty="0" err="1" smtClean="0"/>
              <a:t>pembuktian</a:t>
            </a:r>
            <a:r>
              <a:rPr lang="en-US" sz="3500" b="1" i="1" dirty="0" smtClean="0"/>
              <a:t> yang </a:t>
            </a:r>
            <a:r>
              <a:rPr lang="en-US" sz="3500" b="1" i="1" dirty="0" err="1" smtClean="0"/>
              <a:t>kuat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mengenai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hapusnya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hak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milik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serta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sahnya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peralihan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dan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pembebanan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hak</a:t>
            </a:r>
            <a:r>
              <a:rPr lang="en-US" sz="3500" i="1" dirty="0" smtClean="0"/>
              <a:t> </a:t>
            </a:r>
            <a:r>
              <a:rPr lang="en-US" sz="3500" i="1" dirty="0" err="1" smtClean="0"/>
              <a:t>tersebut</a:t>
            </a:r>
            <a:r>
              <a:rPr lang="en-US" i="1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943850" cy="762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200" b="1" dirty="0" err="1">
                <a:solidFill>
                  <a:schemeClr val="tx2">
                    <a:satMod val="130000"/>
                  </a:schemeClr>
                </a:solidFill>
                <a:latin typeface="Goudy Old Style" charset="0"/>
                <a:ea typeface="+mj-ea"/>
                <a:cs typeface="+mj-cs"/>
              </a:rPr>
              <a:t>Pasal</a:t>
            </a:r>
            <a:r>
              <a:rPr lang="en-US" sz="4200" b="1" dirty="0">
                <a:solidFill>
                  <a:schemeClr val="tx2">
                    <a:satMod val="130000"/>
                  </a:schemeClr>
                </a:solidFill>
                <a:latin typeface="Goudy Old Style" charset="0"/>
                <a:ea typeface="+mj-ea"/>
                <a:cs typeface="+mj-cs"/>
              </a:rPr>
              <a:t> 32 UUPA :</a:t>
            </a:r>
            <a:endParaRPr lang="en-US" sz="4200" dirty="0">
              <a:solidFill>
                <a:schemeClr val="tx2">
                  <a:satMod val="130000"/>
                </a:schemeClr>
              </a:solidFill>
              <a:latin typeface="Goudy Old Style" charset="0"/>
              <a:ea typeface="+mj-ea"/>
              <a:cs typeface="+mj-cs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850" cy="5029200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4000" b="1" i="1" dirty="0" smtClean="0">
                <a:latin typeface="Goudy Old Style" charset="0"/>
                <a:ea typeface="+mn-ea"/>
                <a:cs typeface="+mn-cs"/>
              </a:rPr>
              <a:t> </a:t>
            </a:r>
            <a:r>
              <a:rPr lang="en-US" sz="4000" b="1" i="1" dirty="0" err="1" smtClean="0">
                <a:latin typeface="Goudy Old Style" charset="0"/>
                <a:ea typeface="+mn-ea"/>
                <a:cs typeface="+mn-cs"/>
              </a:rPr>
              <a:t>Hak</a:t>
            </a:r>
            <a:r>
              <a:rPr lang="en-US" sz="4000" b="1" i="1" dirty="0" smtClean="0">
                <a:latin typeface="Goudy Old Style" charset="0"/>
                <a:ea typeface="+mn-ea"/>
                <a:cs typeface="+mn-cs"/>
              </a:rPr>
              <a:t> </a:t>
            </a:r>
            <a:r>
              <a:rPr lang="en-US" sz="4000" b="1" i="1" dirty="0" err="1">
                <a:latin typeface="Goudy Old Style" charset="0"/>
                <a:ea typeface="+mn-ea"/>
                <a:cs typeface="+mn-cs"/>
              </a:rPr>
              <a:t>Guna</a:t>
            </a:r>
            <a:r>
              <a:rPr lang="en-US" sz="4000" b="1" i="1" dirty="0">
                <a:latin typeface="Goudy Old Style" charset="0"/>
                <a:ea typeface="+mn-ea"/>
                <a:cs typeface="+mn-cs"/>
              </a:rPr>
              <a:t> Usaha</a:t>
            </a: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4000" b="1" dirty="0" smtClean="0">
              <a:latin typeface="Goudy Old Style" charset="0"/>
              <a:ea typeface="+mn-ea"/>
              <a:cs typeface="+mn-cs"/>
            </a:endParaRP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4000" b="1" dirty="0" smtClean="0">
              <a:latin typeface="Goudy Old Style" charset="0"/>
              <a:ea typeface="+mn-ea"/>
              <a:cs typeface="+mn-cs"/>
            </a:endParaRPr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4200" b="1" dirty="0" err="1" smtClean="0">
                <a:latin typeface="Goudy Old Style" charset="0"/>
                <a:ea typeface="+mn-ea"/>
                <a:cs typeface="+mn-cs"/>
              </a:rPr>
              <a:t>Pasal</a:t>
            </a:r>
            <a:r>
              <a:rPr lang="en-US" sz="4200" b="1" dirty="0" smtClean="0">
                <a:latin typeface="Goudy Old Style" charset="0"/>
                <a:ea typeface="+mn-ea"/>
                <a:cs typeface="+mn-cs"/>
              </a:rPr>
              <a:t> 38 </a:t>
            </a:r>
            <a:r>
              <a:rPr lang="en-US" sz="4200" b="1" dirty="0">
                <a:latin typeface="Goudy Old Style" charset="0"/>
                <a:ea typeface="+mn-ea"/>
                <a:cs typeface="+mn-cs"/>
              </a:rPr>
              <a:t>UUPA :</a:t>
            </a:r>
            <a:endParaRPr lang="en-US" sz="4200" dirty="0">
              <a:latin typeface="Goudy Old Style" charset="0"/>
              <a:ea typeface="+mn-ea"/>
              <a:cs typeface="+mn-cs"/>
            </a:endParaRPr>
          </a:p>
          <a:p>
            <a:pPr marL="365760" indent="-283464" eaLnBrk="1" fontAlgn="auto" hangingPunct="1">
              <a:spcAft>
                <a:spcPts val="0"/>
              </a:spcAft>
              <a:buSzPct val="100000"/>
              <a:buFont typeface="Wingdings 2"/>
              <a:buChar char=""/>
              <a:defRPr/>
            </a:pPr>
            <a:r>
              <a:rPr lang="en-US" b="1" i="1" dirty="0" smtClean="0">
                <a:latin typeface="Goudy Old Style" charset="0"/>
                <a:ea typeface="+mn-ea"/>
                <a:cs typeface="+mn-cs"/>
              </a:rPr>
              <a:t> </a:t>
            </a:r>
            <a:r>
              <a:rPr lang="en-US" sz="4000" b="1" i="1" dirty="0" err="1" smtClean="0">
                <a:latin typeface="Goudy Old Style" charset="0"/>
                <a:ea typeface="+mn-ea"/>
                <a:cs typeface="+mn-cs"/>
              </a:rPr>
              <a:t>Hak</a:t>
            </a:r>
            <a:r>
              <a:rPr lang="en-US" sz="4000" b="1" i="1" dirty="0" smtClean="0">
                <a:latin typeface="Goudy Old Style" charset="0"/>
                <a:ea typeface="+mn-ea"/>
                <a:cs typeface="+mn-cs"/>
              </a:rPr>
              <a:t> </a:t>
            </a:r>
            <a:r>
              <a:rPr lang="en-US" sz="4000" b="1" i="1" dirty="0" err="1" smtClean="0">
                <a:latin typeface="Goudy Old Style" charset="0"/>
                <a:ea typeface="+mn-ea"/>
                <a:cs typeface="+mn-cs"/>
              </a:rPr>
              <a:t>Guna</a:t>
            </a:r>
            <a:r>
              <a:rPr lang="en-US" sz="4000" b="1" i="1" dirty="0" smtClean="0">
                <a:latin typeface="Goudy Old Style" charset="0"/>
                <a:ea typeface="+mn-ea"/>
                <a:cs typeface="+mn-cs"/>
              </a:rPr>
              <a:t> </a:t>
            </a:r>
            <a:r>
              <a:rPr lang="en-US" sz="4000" b="1" i="1" dirty="0" err="1" smtClean="0">
                <a:latin typeface="Goudy Old Style" charset="0"/>
                <a:ea typeface="+mn-ea"/>
                <a:cs typeface="+mn-cs"/>
              </a:rPr>
              <a:t>Bangunan</a:t>
            </a:r>
            <a:endParaRPr lang="en-US" sz="4000" b="1" i="1" dirty="0">
              <a:latin typeface="Goudy Old Style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850" cy="12192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ASAS-ASAS </a:t>
            </a:r>
            <a:b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PENDAFTARAN TANAH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8077200" cy="4648200"/>
          </a:xfrm>
        </p:spPr>
        <p:txBody>
          <a:bodyPr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err="1">
                <a:ea typeface="+mn-ea"/>
                <a:cs typeface="+mn-cs"/>
              </a:rPr>
              <a:t>Pendaftaran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ea typeface="+mn-ea"/>
                <a:cs typeface="+mn-cs"/>
              </a:rPr>
              <a:t>tanah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ea typeface="+mn-ea"/>
                <a:cs typeface="+mn-cs"/>
              </a:rPr>
              <a:t>dilaksanakan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ea typeface="+mn-ea"/>
                <a:cs typeface="+mn-cs"/>
              </a:rPr>
              <a:t>berdasarkan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asas</a:t>
            </a:r>
            <a:r>
              <a:rPr lang="en-US" dirty="0" smtClean="0">
                <a:ea typeface="+mn-ea"/>
                <a:cs typeface="+mn-cs"/>
              </a:rPr>
              <a:t>: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dirty="0" err="1" smtClean="0">
                <a:ea typeface="+mn-ea"/>
                <a:cs typeface="+mn-cs"/>
              </a:rPr>
              <a:t>sederhana</a:t>
            </a:r>
            <a:r>
              <a:rPr lang="en-US" dirty="0" smtClean="0">
                <a:ea typeface="+mn-ea"/>
                <a:cs typeface="+mn-cs"/>
              </a:rPr>
              <a:t> 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dirty="0" err="1" smtClean="0">
                <a:ea typeface="+mn-ea"/>
                <a:cs typeface="+mn-cs"/>
              </a:rPr>
              <a:t>aman</a:t>
            </a:r>
            <a:endParaRPr lang="en-US" dirty="0" smtClean="0">
              <a:ea typeface="+mn-ea"/>
              <a:cs typeface="+mn-cs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dirty="0" err="1" smtClean="0">
                <a:ea typeface="+mn-ea"/>
                <a:cs typeface="+mn-cs"/>
              </a:rPr>
              <a:t>terjangkau</a:t>
            </a:r>
            <a:endParaRPr lang="en-US" dirty="0" smtClean="0">
              <a:ea typeface="+mn-ea"/>
              <a:cs typeface="+mn-cs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dirty="0" err="1">
                <a:ea typeface="+mn-ea"/>
                <a:cs typeface="+mn-cs"/>
              </a:rPr>
              <a:t>m</a:t>
            </a:r>
            <a:r>
              <a:rPr lang="en-US" dirty="0" err="1" smtClean="0">
                <a:ea typeface="+mn-ea"/>
                <a:cs typeface="+mn-cs"/>
              </a:rPr>
              <a:t>utakhir</a:t>
            </a:r>
            <a:endParaRPr lang="en-US" dirty="0">
              <a:ea typeface="+mn-ea"/>
              <a:cs typeface="+mn-cs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dirty="0" err="1">
                <a:ea typeface="+mn-ea"/>
                <a:cs typeface="+mn-cs"/>
              </a:rPr>
              <a:t>t</a:t>
            </a:r>
            <a:r>
              <a:rPr lang="en-US" dirty="0" err="1" smtClean="0">
                <a:ea typeface="+mn-ea"/>
                <a:cs typeface="+mn-cs"/>
              </a:rPr>
              <a:t>erbuka</a:t>
            </a:r>
            <a:endParaRPr lang="en-US" dirty="0">
              <a:ea typeface="+mn-ea"/>
              <a:cs typeface="+mn-cs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i="1" dirty="0">
              <a:ea typeface="+mn-ea"/>
              <a:cs typeface="+mn-cs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i="1" dirty="0" smtClean="0">
                <a:latin typeface="Goudy Old Style"/>
                <a:ea typeface="+mn-ea"/>
                <a:cs typeface="Goudy Old Style"/>
              </a:rPr>
              <a:t>(</a:t>
            </a:r>
            <a:r>
              <a:rPr lang="en-US" i="1" dirty="0" err="1">
                <a:latin typeface="Goudy Old Style"/>
                <a:ea typeface="+mn-ea"/>
                <a:cs typeface="Goudy Old Style"/>
              </a:rPr>
              <a:t>Pasal</a:t>
            </a:r>
            <a:r>
              <a:rPr lang="en-US" i="1" dirty="0">
                <a:latin typeface="Goudy Old Style"/>
                <a:ea typeface="+mn-ea"/>
                <a:cs typeface="Goudy Old Style"/>
              </a:rPr>
              <a:t> 2 PP No. 24 </a:t>
            </a:r>
            <a:r>
              <a:rPr lang="en-US" i="1" dirty="0" err="1">
                <a:latin typeface="Goudy Old Style"/>
                <a:ea typeface="+mn-ea"/>
                <a:cs typeface="Goudy Old Style"/>
              </a:rPr>
              <a:t>Tahun</a:t>
            </a:r>
            <a:r>
              <a:rPr lang="en-US" i="1" dirty="0">
                <a:latin typeface="Goudy Old Style"/>
                <a:ea typeface="+mn-ea"/>
                <a:cs typeface="Goudy Old Style"/>
              </a:rPr>
              <a:t> 1997)</a:t>
            </a:r>
            <a:endParaRPr lang="en-US" dirty="0">
              <a:latin typeface="Goudy Old Style"/>
              <a:ea typeface="+mn-ea"/>
              <a:cs typeface="Goudy Old Style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Content Placeholder 2"/>
          <p:cNvSpPr>
            <a:spLocks noGrp="1"/>
          </p:cNvSpPr>
          <p:nvPr>
            <p:ph idx="1"/>
          </p:nvPr>
        </p:nvSpPr>
        <p:spPr>
          <a:xfrm>
            <a:off x="990600" y="457200"/>
            <a:ext cx="8077200" cy="6248400"/>
          </a:xfrm>
        </p:spPr>
        <p:txBody>
          <a:bodyPr/>
          <a:lstStyle/>
          <a:p>
            <a:pPr indent="-365125" eaLnBrk="1" hangingPunct="1"/>
            <a:r>
              <a:rPr lang="en-US" sz="2900" b="1" dirty="0" err="1" smtClean="0">
                <a:latin typeface="Goudy Old Style" pitchFamily="18" charset="0"/>
              </a:rPr>
              <a:t>Sederhana</a:t>
            </a:r>
            <a:r>
              <a:rPr lang="en-US" sz="2900" b="1" dirty="0" smtClean="0">
                <a:latin typeface="Goudy Old Style" pitchFamily="18" charset="0"/>
              </a:rPr>
              <a:t>  </a:t>
            </a:r>
            <a:r>
              <a:rPr lang="en-US" sz="2900" dirty="0" smtClean="0">
                <a:latin typeface="Goudy Old Style" pitchFamily="18" charset="0"/>
                <a:sym typeface="Wingdings" pitchFamily="2" charset="2"/>
              </a:rPr>
              <a:t>  </a:t>
            </a:r>
            <a:r>
              <a:rPr lang="en-US" sz="2900" dirty="0" err="1" smtClean="0">
                <a:latin typeface="Goudy Old Style" pitchFamily="18" charset="0"/>
              </a:rPr>
              <a:t>ketentuan</a:t>
            </a:r>
            <a:r>
              <a:rPr lang="en-US" sz="2900" dirty="0" smtClean="0">
                <a:latin typeface="Goudy Old Style" pitchFamily="18" charset="0"/>
              </a:rPr>
              <a:t> </a:t>
            </a:r>
            <a:r>
              <a:rPr lang="en-US" sz="2900" dirty="0" err="1" smtClean="0">
                <a:latin typeface="Goudy Old Style" pitchFamily="18" charset="0"/>
              </a:rPr>
              <a:t>pokok</a:t>
            </a:r>
            <a:r>
              <a:rPr lang="en-US" sz="2900" dirty="0" smtClean="0">
                <a:latin typeface="Goudy Old Style" pitchFamily="18" charset="0"/>
              </a:rPr>
              <a:t> </a:t>
            </a:r>
            <a:r>
              <a:rPr lang="en-US" sz="2900" dirty="0" err="1" smtClean="0">
                <a:latin typeface="Goudy Old Style" pitchFamily="18" charset="0"/>
              </a:rPr>
              <a:t>dan</a:t>
            </a:r>
            <a:r>
              <a:rPr lang="en-US" sz="2900" dirty="0" smtClean="0">
                <a:latin typeface="Goudy Old Style" pitchFamily="18" charset="0"/>
              </a:rPr>
              <a:t> </a:t>
            </a:r>
            <a:r>
              <a:rPr lang="en-US" sz="2900" dirty="0" err="1" smtClean="0">
                <a:latin typeface="Goudy Old Style" pitchFamily="18" charset="0"/>
              </a:rPr>
              <a:t>prosedurnya</a:t>
            </a:r>
            <a:r>
              <a:rPr lang="en-US" sz="2900" dirty="0" smtClean="0">
                <a:latin typeface="Goudy Old Style" pitchFamily="18" charset="0"/>
              </a:rPr>
              <a:t> </a:t>
            </a:r>
            <a:r>
              <a:rPr lang="en-US" sz="2900" dirty="0" err="1" smtClean="0">
                <a:latin typeface="Goudy Old Style" pitchFamily="18" charset="0"/>
              </a:rPr>
              <a:t>mudah</a:t>
            </a:r>
            <a:r>
              <a:rPr lang="en-US" sz="2900" dirty="0" smtClean="0">
                <a:latin typeface="Goudy Old Style" pitchFamily="18" charset="0"/>
              </a:rPr>
              <a:t> </a:t>
            </a:r>
            <a:r>
              <a:rPr lang="en-US" sz="2900" dirty="0" err="1" smtClean="0">
                <a:latin typeface="Goudy Old Style" pitchFamily="18" charset="0"/>
              </a:rPr>
              <a:t>dipahami</a:t>
            </a:r>
            <a:endParaRPr lang="en-US" sz="2900" dirty="0" smtClean="0">
              <a:latin typeface="Goudy Old Style" pitchFamily="18" charset="0"/>
            </a:endParaRPr>
          </a:p>
          <a:p>
            <a:pPr indent="-365125" eaLnBrk="1" hangingPunct="1"/>
            <a:r>
              <a:rPr lang="en-US" sz="2900" b="1" dirty="0" err="1" smtClean="0">
                <a:latin typeface="Goudy Old Style" pitchFamily="18" charset="0"/>
              </a:rPr>
              <a:t>Aman</a:t>
            </a:r>
            <a:r>
              <a:rPr lang="en-US" sz="2900" b="1" dirty="0" smtClean="0">
                <a:latin typeface="Goudy Old Style" pitchFamily="18" charset="0"/>
              </a:rPr>
              <a:t> </a:t>
            </a:r>
            <a:r>
              <a:rPr lang="en-US" sz="2900" dirty="0" smtClean="0">
                <a:latin typeface="Goudy Old Style" pitchFamily="18" charset="0"/>
              </a:rPr>
              <a:t> </a:t>
            </a:r>
            <a:r>
              <a:rPr lang="en-US" sz="2900" dirty="0" smtClean="0">
                <a:latin typeface="Goudy Old Style" pitchFamily="18" charset="0"/>
                <a:sym typeface="Wingdings" pitchFamily="2" charset="2"/>
              </a:rPr>
              <a:t>  </a:t>
            </a:r>
            <a:r>
              <a:rPr lang="en-US" sz="2900" dirty="0" err="1" smtClean="0">
                <a:latin typeface="Goudy Old Style" pitchFamily="18" charset="0"/>
              </a:rPr>
              <a:t>pendaftaran</a:t>
            </a:r>
            <a:r>
              <a:rPr lang="en-US" sz="2900" dirty="0" smtClean="0">
                <a:latin typeface="Goudy Old Style" pitchFamily="18" charset="0"/>
              </a:rPr>
              <a:t> </a:t>
            </a:r>
            <a:r>
              <a:rPr lang="en-US" sz="2900" dirty="0" err="1" smtClean="0">
                <a:latin typeface="Goudy Old Style" pitchFamily="18" charset="0"/>
              </a:rPr>
              <a:t>tanah</a:t>
            </a:r>
            <a:r>
              <a:rPr lang="en-US" sz="2900" dirty="0" smtClean="0">
                <a:latin typeface="Goudy Old Style" pitchFamily="18" charset="0"/>
              </a:rPr>
              <a:t> </a:t>
            </a:r>
            <a:r>
              <a:rPr lang="en-US" sz="2900" dirty="0" err="1" smtClean="0">
                <a:latin typeface="Goudy Old Style" pitchFamily="18" charset="0"/>
              </a:rPr>
              <a:t>diselenggarakan</a:t>
            </a:r>
            <a:r>
              <a:rPr lang="en-US" sz="2900" dirty="0" smtClean="0">
                <a:latin typeface="Goudy Old Style" pitchFamily="18" charset="0"/>
              </a:rPr>
              <a:t> </a:t>
            </a:r>
            <a:r>
              <a:rPr lang="en-US" sz="2900" dirty="0" err="1" smtClean="0">
                <a:latin typeface="Goudy Old Style" pitchFamily="18" charset="0"/>
              </a:rPr>
              <a:t>secara</a:t>
            </a:r>
            <a:r>
              <a:rPr lang="en-US" sz="2900" dirty="0" smtClean="0">
                <a:latin typeface="Goudy Old Style" pitchFamily="18" charset="0"/>
              </a:rPr>
              <a:t> </a:t>
            </a:r>
            <a:r>
              <a:rPr lang="en-US" sz="2900" dirty="0" err="1" smtClean="0">
                <a:latin typeface="Goudy Old Style" pitchFamily="18" charset="0"/>
              </a:rPr>
              <a:t>teliti</a:t>
            </a:r>
            <a:r>
              <a:rPr lang="en-US" sz="2900" dirty="0" smtClean="0">
                <a:latin typeface="Goudy Old Style" pitchFamily="18" charset="0"/>
              </a:rPr>
              <a:t> </a:t>
            </a:r>
            <a:r>
              <a:rPr lang="en-US" sz="2900" dirty="0" err="1" smtClean="0">
                <a:latin typeface="Goudy Old Style" pitchFamily="18" charset="0"/>
              </a:rPr>
              <a:t>dan</a:t>
            </a:r>
            <a:r>
              <a:rPr lang="en-US" sz="2900" dirty="0" smtClean="0">
                <a:latin typeface="Goudy Old Style" pitchFamily="18" charset="0"/>
              </a:rPr>
              <a:t> </a:t>
            </a:r>
            <a:r>
              <a:rPr lang="en-US" sz="2900" dirty="0" err="1" smtClean="0">
                <a:latin typeface="Goudy Old Style" pitchFamily="18" charset="0"/>
              </a:rPr>
              <a:t>cermat</a:t>
            </a:r>
            <a:r>
              <a:rPr lang="en-US" sz="2900" dirty="0" smtClean="0">
                <a:latin typeface="Goudy Old Style" pitchFamily="18" charset="0"/>
              </a:rPr>
              <a:t> </a:t>
            </a:r>
            <a:r>
              <a:rPr lang="en-US" sz="2900" dirty="0" err="1" smtClean="0">
                <a:latin typeface="Goudy Old Style" pitchFamily="18" charset="0"/>
              </a:rPr>
              <a:t>sehingga</a:t>
            </a:r>
            <a:r>
              <a:rPr lang="en-US" sz="2900" dirty="0" smtClean="0">
                <a:latin typeface="Goudy Old Style" pitchFamily="18" charset="0"/>
              </a:rPr>
              <a:t> </a:t>
            </a:r>
            <a:r>
              <a:rPr lang="en-US" sz="2900" dirty="0" err="1" smtClean="0">
                <a:latin typeface="Goudy Old Style" pitchFamily="18" charset="0"/>
              </a:rPr>
              <a:t>hasilnya</a:t>
            </a:r>
            <a:r>
              <a:rPr lang="en-US" sz="2900" dirty="0" smtClean="0">
                <a:latin typeface="Goudy Old Style" pitchFamily="18" charset="0"/>
              </a:rPr>
              <a:t> </a:t>
            </a:r>
            <a:r>
              <a:rPr lang="en-US" sz="2900" dirty="0" err="1" smtClean="0">
                <a:latin typeface="Goudy Old Style" pitchFamily="18" charset="0"/>
              </a:rPr>
              <a:t>dapat</a:t>
            </a:r>
            <a:r>
              <a:rPr lang="en-US" sz="2900" dirty="0" smtClean="0">
                <a:latin typeface="Goudy Old Style" pitchFamily="18" charset="0"/>
              </a:rPr>
              <a:t> </a:t>
            </a:r>
            <a:r>
              <a:rPr lang="en-US" sz="2900" dirty="0" err="1" smtClean="0">
                <a:latin typeface="Goudy Old Style" pitchFamily="18" charset="0"/>
              </a:rPr>
              <a:t>memberikan</a:t>
            </a:r>
            <a:r>
              <a:rPr lang="en-US" sz="2900" dirty="0" smtClean="0">
                <a:latin typeface="Goudy Old Style" pitchFamily="18" charset="0"/>
              </a:rPr>
              <a:t> </a:t>
            </a:r>
            <a:r>
              <a:rPr lang="en-US" sz="2900" dirty="0" err="1" smtClean="0">
                <a:latin typeface="Goudy Old Style" pitchFamily="18" charset="0"/>
              </a:rPr>
              <a:t>kepastian</a:t>
            </a:r>
            <a:r>
              <a:rPr lang="en-US" sz="2900" dirty="0" smtClean="0">
                <a:latin typeface="Goudy Old Style" pitchFamily="18" charset="0"/>
              </a:rPr>
              <a:t> </a:t>
            </a:r>
            <a:r>
              <a:rPr lang="en-US" sz="2900" dirty="0" err="1" smtClean="0">
                <a:latin typeface="Goudy Old Style" pitchFamily="18" charset="0"/>
              </a:rPr>
              <a:t>hukum</a:t>
            </a:r>
            <a:endParaRPr lang="en-US" sz="2900" dirty="0" smtClean="0">
              <a:latin typeface="Goudy Old Style" pitchFamily="18" charset="0"/>
            </a:endParaRPr>
          </a:p>
          <a:p>
            <a:pPr indent="-365125" eaLnBrk="1" hangingPunct="1"/>
            <a:r>
              <a:rPr lang="en-US" sz="2900" b="1" dirty="0" err="1" smtClean="0">
                <a:latin typeface="Goudy Old Style" pitchFamily="18" charset="0"/>
              </a:rPr>
              <a:t>Terjangkau</a:t>
            </a:r>
            <a:r>
              <a:rPr lang="en-US" sz="2900" b="1" dirty="0" smtClean="0">
                <a:latin typeface="Goudy Old Style" pitchFamily="18" charset="0"/>
              </a:rPr>
              <a:t> </a:t>
            </a:r>
            <a:r>
              <a:rPr lang="en-US" sz="2900" dirty="0" smtClean="0">
                <a:latin typeface="Goudy Old Style" pitchFamily="18" charset="0"/>
              </a:rPr>
              <a:t> </a:t>
            </a:r>
            <a:r>
              <a:rPr lang="en-US" sz="2900" dirty="0" smtClean="0">
                <a:latin typeface="Goudy Old Style" pitchFamily="18" charset="0"/>
                <a:sym typeface="Wingdings" pitchFamily="2" charset="2"/>
              </a:rPr>
              <a:t>  </a:t>
            </a:r>
            <a:r>
              <a:rPr lang="en-US" sz="2900" dirty="0" err="1" smtClean="0">
                <a:latin typeface="Goudy Old Style" pitchFamily="18" charset="0"/>
              </a:rPr>
              <a:t>terjangkau</a:t>
            </a:r>
            <a:r>
              <a:rPr lang="en-US" sz="2900" dirty="0" smtClean="0">
                <a:latin typeface="Goudy Old Style" pitchFamily="18" charset="0"/>
              </a:rPr>
              <a:t> </a:t>
            </a:r>
            <a:r>
              <a:rPr lang="en-US" sz="2900" dirty="0" err="1" smtClean="0">
                <a:latin typeface="Goudy Old Style" pitchFamily="18" charset="0"/>
              </a:rPr>
              <a:t>oleh</a:t>
            </a:r>
            <a:r>
              <a:rPr lang="en-US" sz="2900" dirty="0" smtClean="0">
                <a:latin typeface="Goudy Old Style" pitchFamily="18" charset="0"/>
              </a:rPr>
              <a:t> </a:t>
            </a:r>
            <a:r>
              <a:rPr lang="en-US" sz="2900" dirty="0" err="1" smtClean="0">
                <a:latin typeface="Goudy Old Style" pitchFamily="18" charset="0"/>
              </a:rPr>
              <a:t>pihak-pihak</a:t>
            </a:r>
            <a:r>
              <a:rPr lang="en-US" sz="2900" dirty="0" smtClean="0">
                <a:latin typeface="Goudy Old Style" pitchFamily="18" charset="0"/>
              </a:rPr>
              <a:t> yang </a:t>
            </a:r>
            <a:r>
              <a:rPr lang="en-US" sz="2900" dirty="0" err="1" smtClean="0">
                <a:latin typeface="Goudy Old Style" pitchFamily="18" charset="0"/>
              </a:rPr>
              <a:t>membutuhkan</a:t>
            </a:r>
            <a:r>
              <a:rPr lang="en-US" sz="2900" dirty="0" smtClean="0">
                <a:latin typeface="Goudy Old Style" pitchFamily="18" charset="0"/>
              </a:rPr>
              <a:t>, </a:t>
            </a:r>
            <a:r>
              <a:rPr lang="en-US" sz="2900" dirty="0" err="1" smtClean="0">
                <a:latin typeface="Goudy Old Style" pitchFamily="18" charset="0"/>
              </a:rPr>
              <a:t>khususnya</a:t>
            </a:r>
            <a:r>
              <a:rPr lang="en-US" sz="2900" dirty="0" smtClean="0">
                <a:latin typeface="Goudy Old Style" pitchFamily="18" charset="0"/>
              </a:rPr>
              <a:t> </a:t>
            </a:r>
            <a:r>
              <a:rPr lang="en-US" sz="2900" dirty="0" err="1" smtClean="0">
                <a:latin typeface="Goudy Old Style" pitchFamily="18" charset="0"/>
              </a:rPr>
              <a:t>golongan</a:t>
            </a:r>
            <a:r>
              <a:rPr lang="en-US" sz="2900" dirty="0" smtClean="0">
                <a:latin typeface="Goudy Old Style" pitchFamily="18" charset="0"/>
              </a:rPr>
              <a:t> </a:t>
            </a:r>
            <a:r>
              <a:rPr lang="en-US" sz="2900" dirty="0" err="1" smtClean="0">
                <a:latin typeface="Goudy Old Style" pitchFamily="18" charset="0"/>
              </a:rPr>
              <a:t>ekonomi</a:t>
            </a:r>
            <a:r>
              <a:rPr lang="en-US" sz="2900" dirty="0" smtClean="0">
                <a:latin typeface="Goudy Old Style" pitchFamily="18" charset="0"/>
              </a:rPr>
              <a:t> </a:t>
            </a:r>
            <a:r>
              <a:rPr lang="en-US" sz="2900" dirty="0" err="1" smtClean="0">
                <a:latin typeface="Goudy Old Style" pitchFamily="18" charset="0"/>
              </a:rPr>
              <a:t>lemah</a:t>
            </a:r>
            <a:endParaRPr lang="en-US" sz="2900" dirty="0" smtClean="0">
              <a:latin typeface="Goudy Old Style" pitchFamily="18" charset="0"/>
            </a:endParaRPr>
          </a:p>
          <a:p>
            <a:pPr indent="-365125" eaLnBrk="1" hangingPunct="1"/>
            <a:r>
              <a:rPr lang="en-US" sz="2900" b="1" dirty="0" err="1" smtClean="0">
                <a:latin typeface="Goudy Old Style" pitchFamily="18" charset="0"/>
              </a:rPr>
              <a:t>Mutakhir</a:t>
            </a:r>
            <a:r>
              <a:rPr lang="en-US" sz="2900" dirty="0" smtClean="0">
                <a:latin typeface="Goudy Old Style" pitchFamily="18" charset="0"/>
              </a:rPr>
              <a:t>   </a:t>
            </a:r>
            <a:r>
              <a:rPr lang="en-US" sz="2900" dirty="0" smtClean="0">
                <a:latin typeface="Goudy Old Style" pitchFamily="18" charset="0"/>
                <a:sym typeface="Wingdings" pitchFamily="2" charset="2"/>
              </a:rPr>
              <a:t>  </a:t>
            </a:r>
            <a:r>
              <a:rPr lang="en-US" sz="2900" dirty="0" smtClean="0">
                <a:latin typeface="Goudy Old Style" pitchFamily="18" charset="0"/>
              </a:rPr>
              <a:t>data-data yang </a:t>
            </a:r>
            <a:r>
              <a:rPr lang="en-US" sz="2900" dirty="0" err="1" smtClean="0">
                <a:latin typeface="Goudy Old Style" pitchFamily="18" charset="0"/>
              </a:rPr>
              <a:t>tersedia</a:t>
            </a:r>
            <a:r>
              <a:rPr lang="en-US" sz="2900" dirty="0" smtClean="0">
                <a:latin typeface="Goudy Old Style" pitchFamily="18" charset="0"/>
              </a:rPr>
              <a:t> </a:t>
            </a:r>
            <a:r>
              <a:rPr lang="en-US" sz="2900" dirty="0" err="1" smtClean="0">
                <a:latin typeface="Goudy Old Style" pitchFamily="18" charset="0"/>
              </a:rPr>
              <a:t>adalah</a:t>
            </a:r>
            <a:r>
              <a:rPr lang="en-US" sz="2900" dirty="0" smtClean="0">
                <a:latin typeface="Goudy Old Style" pitchFamily="18" charset="0"/>
              </a:rPr>
              <a:t> data-data yang </a:t>
            </a:r>
            <a:r>
              <a:rPr lang="en-US" sz="2900" dirty="0" err="1" smtClean="0">
                <a:latin typeface="Goudy Old Style" pitchFamily="18" charset="0"/>
              </a:rPr>
              <a:t>terbaru</a:t>
            </a:r>
            <a:r>
              <a:rPr lang="en-US" sz="2900" dirty="0" smtClean="0">
                <a:latin typeface="Goudy Old Style" pitchFamily="18" charset="0"/>
              </a:rPr>
              <a:t> </a:t>
            </a:r>
            <a:r>
              <a:rPr lang="en-US" sz="2900" dirty="0" err="1" smtClean="0">
                <a:latin typeface="Goudy Old Style" pitchFamily="18" charset="0"/>
              </a:rPr>
              <a:t>atau</a:t>
            </a:r>
            <a:r>
              <a:rPr lang="en-US" sz="2900" dirty="0" smtClean="0">
                <a:latin typeface="Goudy Old Style" pitchFamily="18" charset="0"/>
              </a:rPr>
              <a:t> </a:t>
            </a:r>
            <a:r>
              <a:rPr lang="en-US" sz="2900" dirty="0" err="1" smtClean="0">
                <a:latin typeface="Goudy Old Style" pitchFamily="18" charset="0"/>
              </a:rPr>
              <a:t>terkini</a:t>
            </a:r>
            <a:endParaRPr lang="en-US" sz="2900" dirty="0" smtClean="0">
              <a:latin typeface="Goudy Old Style" pitchFamily="18" charset="0"/>
            </a:endParaRPr>
          </a:p>
          <a:p>
            <a:pPr indent="-365125" eaLnBrk="1" hangingPunct="1"/>
            <a:r>
              <a:rPr lang="en-US" sz="2900" b="1" dirty="0" smtClean="0">
                <a:latin typeface="Goudy Old Style" pitchFamily="18" charset="0"/>
              </a:rPr>
              <a:t>Terbuka </a:t>
            </a:r>
            <a:r>
              <a:rPr lang="en-US" sz="2900" dirty="0" smtClean="0">
                <a:latin typeface="Goudy Old Style" pitchFamily="18" charset="0"/>
              </a:rPr>
              <a:t> </a:t>
            </a:r>
            <a:r>
              <a:rPr lang="en-US" sz="2900" dirty="0" smtClean="0">
                <a:latin typeface="Goudy Old Style" pitchFamily="18" charset="0"/>
                <a:sym typeface="Wingdings" pitchFamily="2" charset="2"/>
              </a:rPr>
              <a:t>  </a:t>
            </a:r>
            <a:r>
              <a:rPr lang="en-US" sz="2900" dirty="0" err="1" smtClean="0">
                <a:latin typeface="Goudy Old Style" pitchFamily="18" charset="0"/>
              </a:rPr>
              <a:t>pihak-pihak</a:t>
            </a:r>
            <a:r>
              <a:rPr lang="en-US" sz="2900" dirty="0" smtClean="0">
                <a:latin typeface="Goudy Old Style" pitchFamily="18" charset="0"/>
              </a:rPr>
              <a:t> yang </a:t>
            </a:r>
            <a:r>
              <a:rPr lang="en-US" sz="2900" dirty="0" err="1" smtClean="0">
                <a:latin typeface="Goudy Old Style" pitchFamily="18" charset="0"/>
              </a:rPr>
              <a:t>memerlukan</a:t>
            </a:r>
            <a:r>
              <a:rPr lang="en-US" sz="2900" dirty="0" smtClean="0">
                <a:latin typeface="Goudy Old Style" pitchFamily="18" charset="0"/>
              </a:rPr>
              <a:t> </a:t>
            </a:r>
            <a:r>
              <a:rPr lang="en-US" sz="2900" dirty="0" err="1" smtClean="0">
                <a:latin typeface="Goudy Old Style" pitchFamily="18" charset="0"/>
              </a:rPr>
              <a:t>dapat</a:t>
            </a:r>
            <a:r>
              <a:rPr lang="en-US" sz="2900" dirty="0" smtClean="0">
                <a:latin typeface="Goudy Old Style" pitchFamily="18" charset="0"/>
              </a:rPr>
              <a:t> </a:t>
            </a:r>
            <a:r>
              <a:rPr lang="en-US" sz="2900" dirty="0" err="1" smtClean="0">
                <a:latin typeface="Goudy Old Style" pitchFamily="18" charset="0"/>
              </a:rPr>
              <a:t>memperoleh</a:t>
            </a:r>
            <a:r>
              <a:rPr lang="en-US" sz="2900" dirty="0" smtClean="0">
                <a:latin typeface="Goudy Old Style" pitchFamily="18" charset="0"/>
              </a:rPr>
              <a:t> </a:t>
            </a:r>
            <a:r>
              <a:rPr lang="en-US" sz="2900" dirty="0" err="1" smtClean="0">
                <a:latin typeface="Goudy Old Style" pitchFamily="18" charset="0"/>
              </a:rPr>
              <a:t>keterangan</a:t>
            </a:r>
            <a:r>
              <a:rPr lang="en-US" sz="2900" dirty="0" smtClean="0">
                <a:latin typeface="Goudy Old Style" pitchFamily="18" charset="0"/>
              </a:rPr>
              <a:t> </a:t>
            </a:r>
            <a:r>
              <a:rPr lang="en-US" sz="2900" dirty="0" err="1" smtClean="0">
                <a:latin typeface="Goudy Old Style" pitchFamily="18" charset="0"/>
              </a:rPr>
              <a:t>mengenai</a:t>
            </a:r>
            <a:r>
              <a:rPr lang="en-US" sz="2900" dirty="0" smtClean="0">
                <a:latin typeface="Goudy Old Style" pitchFamily="18" charset="0"/>
              </a:rPr>
              <a:t> data-data yang </a:t>
            </a:r>
            <a:r>
              <a:rPr lang="en-US" sz="2900" dirty="0" err="1" smtClean="0">
                <a:latin typeface="Goudy Old Style" pitchFamily="18" charset="0"/>
              </a:rPr>
              <a:t>telah</a:t>
            </a:r>
            <a:r>
              <a:rPr lang="en-US" sz="2900" dirty="0" smtClean="0">
                <a:latin typeface="Goudy Old Style" pitchFamily="18" charset="0"/>
              </a:rPr>
              <a:t> </a:t>
            </a:r>
            <a:r>
              <a:rPr lang="en-US" sz="2900" dirty="0" err="1" smtClean="0">
                <a:latin typeface="Goudy Old Style" pitchFamily="18" charset="0"/>
              </a:rPr>
              <a:t>terdaftar</a:t>
            </a:r>
            <a:endParaRPr lang="en-US" sz="2900" dirty="0" smtClean="0">
              <a:latin typeface="Goudy Old Style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8153400" cy="9906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sz="3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OBYEK PENDAFTARAN TANAH</a:t>
            </a:r>
            <a:r>
              <a:rPr lang="en-US" sz="3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32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850" cy="5334000"/>
          </a:xfrm>
        </p:spPr>
        <p:txBody>
          <a:bodyPr rtlCol="0">
            <a:normAutofit lnSpcReduction="10000"/>
          </a:bodyPr>
          <a:lstStyle/>
          <a:p>
            <a:pPr indent="-365125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400" dirty="0" err="1" smtClean="0">
                <a:ea typeface="+mn-ea"/>
                <a:cs typeface="+mn-cs"/>
              </a:rPr>
              <a:t>Meliputi</a:t>
            </a:r>
            <a:r>
              <a:rPr lang="en-US" sz="3400" dirty="0" smtClean="0">
                <a:ea typeface="+mn-ea"/>
                <a:cs typeface="+mn-cs"/>
              </a:rPr>
              <a:t> :</a:t>
            </a:r>
          </a:p>
          <a:p>
            <a:pPr marL="450850" indent="-450850" eaLnBrk="1" fontAlgn="auto" hangingPunct="1">
              <a:spcAft>
                <a:spcPts val="0"/>
              </a:spcAft>
              <a:buSzPct val="85000"/>
              <a:buFont typeface="+mj-lt"/>
              <a:buAutoNum type="alphaLcPeriod"/>
              <a:defRPr/>
            </a:pPr>
            <a:r>
              <a:rPr lang="en-US" sz="3400" dirty="0" err="1" smtClean="0">
                <a:ea typeface="+mn-ea"/>
                <a:cs typeface="+mn-cs"/>
              </a:rPr>
              <a:t>Bidang-bidang</a:t>
            </a:r>
            <a:r>
              <a:rPr lang="en-US" sz="3400" dirty="0" smtClean="0">
                <a:ea typeface="+mn-ea"/>
                <a:cs typeface="+mn-cs"/>
              </a:rPr>
              <a:t> </a:t>
            </a:r>
            <a:r>
              <a:rPr lang="en-US" sz="3400" dirty="0" err="1" smtClean="0">
                <a:ea typeface="+mn-ea"/>
                <a:cs typeface="+mn-cs"/>
              </a:rPr>
              <a:t>tanah</a:t>
            </a:r>
            <a:r>
              <a:rPr lang="en-US" sz="3400" dirty="0" smtClean="0">
                <a:ea typeface="+mn-ea"/>
                <a:cs typeface="+mn-cs"/>
              </a:rPr>
              <a:t> yang </a:t>
            </a:r>
            <a:r>
              <a:rPr lang="en-US" sz="3400" dirty="0" err="1" smtClean="0">
                <a:ea typeface="+mn-ea"/>
                <a:cs typeface="+mn-cs"/>
              </a:rPr>
              <a:t>dipunyai</a:t>
            </a:r>
            <a:r>
              <a:rPr lang="en-US" sz="3400" dirty="0" smtClean="0">
                <a:ea typeface="+mn-ea"/>
                <a:cs typeface="+mn-cs"/>
              </a:rPr>
              <a:t> </a:t>
            </a:r>
            <a:r>
              <a:rPr lang="en-US" sz="3400" dirty="0" err="1" smtClean="0">
                <a:ea typeface="+mn-ea"/>
                <a:cs typeface="+mn-cs"/>
              </a:rPr>
              <a:t>dengan</a:t>
            </a:r>
            <a:r>
              <a:rPr lang="en-US" sz="3400" dirty="0" smtClean="0">
                <a:ea typeface="+mn-ea"/>
                <a:cs typeface="+mn-cs"/>
              </a:rPr>
              <a:t> HM, HGU, HGB </a:t>
            </a:r>
            <a:r>
              <a:rPr lang="en-US" sz="3400" dirty="0" err="1" smtClean="0">
                <a:ea typeface="+mn-ea"/>
                <a:cs typeface="+mn-cs"/>
              </a:rPr>
              <a:t>dan</a:t>
            </a:r>
            <a:r>
              <a:rPr lang="en-US" sz="3400" dirty="0" smtClean="0">
                <a:ea typeface="+mn-ea"/>
                <a:cs typeface="+mn-cs"/>
              </a:rPr>
              <a:t> </a:t>
            </a:r>
            <a:r>
              <a:rPr lang="en-US" sz="3400" dirty="0" err="1" smtClean="0">
                <a:ea typeface="+mn-ea"/>
                <a:cs typeface="+mn-cs"/>
              </a:rPr>
              <a:t>Hak</a:t>
            </a:r>
            <a:r>
              <a:rPr lang="en-US" sz="3400" dirty="0" smtClean="0">
                <a:ea typeface="+mn-ea"/>
                <a:cs typeface="+mn-cs"/>
              </a:rPr>
              <a:t> </a:t>
            </a:r>
            <a:r>
              <a:rPr lang="en-US" sz="3400" dirty="0" err="1" smtClean="0">
                <a:ea typeface="+mn-ea"/>
                <a:cs typeface="+mn-cs"/>
              </a:rPr>
              <a:t>Pakai</a:t>
            </a:r>
            <a:endParaRPr lang="en-US" sz="3400" dirty="0" smtClean="0">
              <a:ea typeface="+mn-ea"/>
              <a:cs typeface="+mn-cs"/>
            </a:endParaRPr>
          </a:p>
          <a:p>
            <a:pPr marL="450850" indent="-450850" eaLnBrk="1" fontAlgn="auto" hangingPunct="1">
              <a:spcAft>
                <a:spcPts val="0"/>
              </a:spcAft>
              <a:buSzPct val="85000"/>
              <a:buFont typeface="+mj-lt"/>
              <a:buAutoNum type="alphaLcPeriod"/>
              <a:defRPr/>
            </a:pPr>
            <a:r>
              <a:rPr lang="en-US" sz="3400" dirty="0" smtClean="0">
                <a:ea typeface="+mn-ea"/>
                <a:cs typeface="+mn-cs"/>
              </a:rPr>
              <a:t>Tanah </a:t>
            </a:r>
            <a:r>
              <a:rPr lang="en-US" sz="3400" dirty="0" err="1" smtClean="0">
                <a:ea typeface="+mn-ea"/>
                <a:cs typeface="+mn-cs"/>
              </a:rPr>
              <a:t>Hak</a:t>
            </a:r>
            <a:r>
              <a:rPr lang="en-US" sz="3400" dirty="0" smtClean="0">
                <a:ea typeface="+mn-ea"/>
                <a:cs typeface="+mn-cs"/>
              </a:rPr>
              <a:t> </a:t>
            </a:r>
            <a:r>
              <a:rPr lang="en-US" sz="3400" dirty="0" err="1" smtClean="0">
                <a:ea typeface="+mn-ea"/>
                <a:cs typeface="+mn-cs"/>
              </a:rPr>
              <a:t>Pengelolaan</a:t>
            </a:r>
            <a:endParaRPr lang="en-US" sz="3400" dirty="0" smtClean="0">
              <a:ea typeface="+mn-ea"/>
              <a:cs typeface="+mn-cs"/>
            </a:endParaRPr>
          </a:p>
          <a:p>
            <a:pPr marL="450850" indent="-450850" eaLnBrk="1" fontAlgn="auto" hangingPunct="1">
              <a:spcAft>
                <a:spcPts val="0"/>
              </a:spcAft>
              <a:buSzPct val="85000"/>
              <a:buFont typeface="+mj-lt"/>
              <a:buAutoNum type="alphaLcPeriod"/>
              <a:defRPr/>
            </a:pPr>
            <a:r>
              <a:rPr lang="en-US" sz="3400" dirty="0" smtClean="0">
                <a:ea typeface="+mn-ea"/>
                <a:cs typeface="+mn-cs"/>
              </a:rPr>
              <a:t>Tanah </a:t>
            </a:r>
            <a:r>
              <a:rPr lang="en-US" sz="3400" dirty="0" err="1" smtClean="0">
                <a:ea typeface="+mn-ea"/>
                <a:cs typeface="+mn-cs"/>
              </a:rPr>
              <a:t>Wakaf</a:t>
            </a:r>
            <a:endParaRPr lang="en-US" sz="3400" dirty="0" smtClean="0">
              <a:ea typeface="+mn-ea"/>
              <a:cs typeface="+mn-cs"/>
            </a:endParaRPr>
          </a:p>
          <a:p>
            <a:pPr marL="450850" indent="-450850" eaLnBrk="1" fontAlgn="auto" hangingPunct="1">
              <a:spcAft>
                <a:spcPts val="0"/>
              </a:spcAft>
              <a:buSzPct val="85000"/>
              <a:buFont typeface="+mj-lt"/>
              <a:buAutoNum type="alphaLcPeriod"/>
              <a:defRPr/>
            </a:pPr>
            <a:r>
              <a:rPr lang="en-US" sz="3400" dirty="0" err="1" smtClean="0">
                <a:ea typeface="+mn-ea"/>
                <a:cs typeface="+mn-cs"/>
              </a:rPr>
              <a:t>Hak</a:t>
            </a:r>
            <a:r>
              <a:rPr lang="en-US" sz="3400" dirty="0" smtClean="0">
                <a:ea typeface="+mn-ea"/>
                <a:cs typeface="+mn-cs"/>
              </a:rPr>
              <a:t> </a:t>
            </a:r>
            <a:r>
              <a:rPr lang="en-US" sz="3400" dirty="0" err="1" smtClean="0">
                <a:ea typeface="+mn-ea"/>
                <a:cs typeface="+mn-cs"/>
              </a:rPr>
              <a:t>Milik</a:t>
            </a:r>
            <a:r>
              <a:rPr lang="en-US" sz="3400" dirty="0" smtClean="0">
                <a:ea typeface="+mn-ea"/>
                <a:cs typeface="+mn-cs"/>
              </a:rPr>
              <a:t> </a:t>
            </a:r>
            <a:r>
              <a:rPr lang="en-US" sz="3400" dirty="0" err="1" smtClean="0">
                <a:ea typeface="+mn-ea"/>
                <a:cs typeface="+mn-cs"/>
              </a:rPr>
              <a:t>atas</a:t>
            </a:r>
            <a:r>
              <a:rPr lang="en-US" sz="3400" dirty="0" smtClean="0">
                <a:ea typeface="+mn-ea"/>
                <a:cs typeface="+mn-cs"/>
              </a:rPr>
              <a:t> </a:t>
            </a:r>
            <a:r>
              <a:rPr lang="en-US" sz="3400" dirty="0" err="1" smtClean="0">
                <a:ea typeface="+mn-ea"/>
                <a:cs typeface="+mn-cs"/>
              </a:rPr>
              <a:t>Satuan</a:t>
            </a:r>
            <a:r>
              <a:rPr lang="en-US" sz="3400" dirty="0" smtClean="0">
                <a:ea typeface="+mn-ea"/>
                <a:cs typeface="+mn-cs"/>
              </a:rPr>
              <a:t> </a:t>
            </a:r>
            <a:r>
              <a:rPr lang="en-US" sz="3400" dirty="0" err="1" smtClean="0">
                <a:ea typeface="+mn-ea"/>
                <a:cs typeface="+mn-cs"/>
              </a:rPr>
              <a:t>Rumah</a:t>
            </a:r>
            <a:r>
              <a:rPr lang="en-US" sz="3400" dirty="0" smtClean="0">
                <a:ea typeface="+mn-ea"/>
                <a:cs typeface="+mn-cs"/>
              </a:rPr>
              <a:t> </a:t>
            </a:r>
            <a:r>
              <a:rPr lang="en-US" sz="3400" dirty="0" err="1" smtClean="0">
                <a:ea typeface="+mn-ea"/>
                <a:cs typeface="+mn-cs"/>
              </a:rPr>
              <a:t>Susun</a:t>
            </a:r>
            <a:endParaRPr lang="en-US" sz="3400" dirty="0" smtClean="0">
              <a:ea typeface="+mn-ea"/>
              <a:cs typeface="+mn-cs"/>
            </a:endParaRPr>
          </a:p>
          <a:p>
            <a:pPr marL="450850" indent="-450850" eaLnBrk="1" fontAlgn="auto" hangingPunct="1">
              <a:spcAft>
                <a:spcPts val="0"/>
              </a:spcAft>
              <a:buSzPct val="85000"/>
              <a:buFont typeface="+mj-lt"/>
              <a:buAutoNum type="alphaLcPeriod"/>
              <a:defRPr/>
            </a:pPr>
            <a:r>
              <a:rPr lang="en-US" sz="3400" dirty="0" err="1" smtClean="0">
                <a:ea typeface="+mn-ea"/>
                <a:cs typeface="+mn-cs"/>
              </a:rPr>
              <a:t>Hak</a:t>
            </a:r>
            <a:r>
              <a:rPr lang="en-US" sz="3400" dirty="0" smtClean="0">
                <a:ea typeface="+mn-ea"/>
                <a:cs typeface="+mn-cs"/>
              </a:rPr>
              <a:t> </a:t>
            </a:r>
            <a:r>
              <a:rPr lang="en-US" sz="3400" dirty="0" err="1" smtClean="0">
                <a:ea typeface="+mn-ea"/>
                <a:cs typeface="+mn-cs"/>
              </a:rPr>
              <a:t>Tanggungan</a:t>
            </a:r>
            <a:endParaRPr lang="en-US" sz="3400" dirty="0" smtClean="0">
              <a:ea typeface="+mn-ea"/>
              <a:cs typeface="+mn-cs"/>
            </a:endParaRPr>
          </a:p>
          <a:p>
            <a:pPr marL="450850" indent="-450850" eaLnBrk="1" fontAlgn="auto" hangingPunct="1">
              <a:spcAft>
                <a:spcPts val="0"/>
              </a:spcAft>
              <a:buSzPct val="85000"/>
              <a:buFont typeface="+mj-lt"/>
              <a:buAutoNum type="alphaLcPeriod"/>
              <a:defRPr/>
            </a:pPr>
            <a:r>
              <a:rPr lang="en-US" sz="3400" dirty="0" smtClean="0">
                <a:ea typeface="+mn-ea"/>
                <a:cs typeface="+mn-cs"/>
              </a:rPr>
              <a:t>Tanah Negara</a:t>
            </a:r>
          </a:p>
          <a:p>
            <a:pPr marL="0" indent="0" eaLnBrk="1" fontAlgn="auto" hangingPunct="1">
              <a:spcAft>
                <a:spcPts val="0"/>
              </a:spcAft>
              <a:buSzPct val="85000"/>
              <a:buFont typeface="Wingdings 2"/>
              <a:buNone/>
              <a:defRPr/>
            </a:pPr>
            <a:endParaRPr lang="en-US" sz="2000" dirty="0" smtClean="0">
              <a:ea typeface="+mn-ea"/>
              <a:cs typeface="+mn-cs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400" i="1" dirty="0">
                <a:latin typeface="Goudy Old Style"/>
                <a:ea typeface="+mn-ea"/>
                <a:cs typeface="Goudy Old Style"/>
              </a:rPr>
              <a:t>(</a:t>
            </a:r>
            <a:r>
              <a:rPr lang="en-US" sz="3400" i="1" dirty="0" err="1">
                <a:latin typeface="Goudy Old Style"/>
                <a:ea typeface="+mn-ea"/>
                <a:cs typeface="Goudy Old Style"/>
              </a:rPr>
              <a:t>Pasal</a:t>
            </a:r>
            <a:r>
              <a:rPr lang="en-US" sz="3400" i="1" dirty="0">
                <a:latin typeface="Goudy Old Style"/>
                <a:ea typeface="+mn-ea"/>
                <a:cs typeface="Goudy Old Style"/>
              </a:rPr>
              <a:t> 9 PP No. 24 </a:t>
            </a:r>
            <a:r>
              <a:rPr lang="en-US" sz="3400" i="1" dirty="0" err="1">
                <a:latin typeface="Goudy Old Style"/>
                <a:ea typeface="+mn-ea"/>
                <a:cs typeface="Goudy Old Style"/>
              </a:rPr>
              <a:t>Tahun</a:t>
            </a:r>
            <a:r>
              <a:rPr lang="en-US" sz="3400" i="1" dirty="0">
                <a:latin typeface="Goudy Old Style"/>
                <a:ea typeface="+mn-ea"/>
                <a:cs typeface="Goudy Old Style"/>
              </a:rPr>
              <a:t> 1997)</a:t>
            </a:r>
            <a:r>
              <a:rPr lang="en-US" dirty="0" smtClean="0">
                <a:latin typeface="Goudy Old Style"/>
                <a:ea typeface="+mn-ea"/>
                <a:cs typeface="Goudy Old Style"/>
              </a:rPr>
              <a:t>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371600"/>
            <a:ext cx="7008813" cy="23622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POKOK-POKOK PENYELENGGARAAN PENDAFTARAN TANAH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8153400" cy="10366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SISTEM PENDAFTARAN TANAH</a:t>
            </a:r>
            <a:endParaRPr lang="en-US" dirty="0">
              <a:solidFill>
                <a:schemeClr val="tx2">
                  <a:satMod val="13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943850" cy="4343400"/>
          </a:xfrm>
        </p:spPr>
        <p:txBody>
          <a:bodyPr>
            <a:normAutofit/>
          </a:bodyPr>
          <a:lstStyle/>
          <a:p>
            <a:pPr indent="-365125" eaLnBrk="1" hangingPunct="1">
              <a:spcBef>
                <a:spcPts val="1200"/>
              </a:spcBef>
              <a:buFontTx/>
              <a:buNone/>
            </a:pPr>
            <a:r>
              <a:rPr lang="en-US" sz="4000" dirty="0" err="1" smtClean="0"/>
              <a:t>Ada</a:t>
            </a:r>
            <a:r>
              <a:rPr lang="en-US" sz="4000" dirty="0" smtClean="0"/>
              <a:t> 2 </a:t>
            </a:r>
            <a:r>
              <a:rPr lang="en-US" sz="4000" dirty="0" err="1" smtClean="0"/>
              <a:t>macam</a:t>
            </a:r>
            <a:r>
              <a:rPr lang="en-US" sz="4000" dirty="0" smtClean="0"/>
              <a:t> :</a:t>
            </a:r>
          </a:p>
          <a:p>
            <a:pPr indent="-365125" eaLnBrk="1" hangingPunct="1">
              <a:spcBef>
                <a:spcPts val="1200"/>
              </a:spcBef>
              <a:buFont typeface="Gill Sans MT" pitchFamily="34" charset="0"/>
              <a:buAutoNum type="arabicPeriod"/>
            </a:pPr>
            <a:r>
              <a:rPr lang="en-US" sz="4000" dirty="0" err="1" smtClean="0"/>
              <a:t>Sistem</a:t>
            </a:r>
            <a:r>
              <a:rPr lang="en-US" sz="4000" dirty="0" smtClean="0"/>
              <a:t> </a:t>
            </a:r>
            <a:r>
              <a:rPr lang="en-US" sz="4000" dirty="0" err="1" smtClean="0"/>
              <a:t>Pendaftaran</a:t>
            </a:r>
            <a:r>
              <a:rPr lang="en-US" sz="4000" dirty="0" smtClean="0"/>
              <a:t> </a:t>
            </a:r>
            <a:r>
              <a:rPr lang="en-US" sz="4000" dirty="0" err="1" smtClean="0"/>
              <a:t>Akta</a:t>
            </a:r>
            <a:r>
              <a:rPr lang="en-US" sz="4000" dirty="0" smtClean="0"/>
              <a:t> </a:t>
            </a:r>
            <a:r>
              <a:rPr lang="en-US" sz="4000" dirty="0" smtClean="0">
                <a:latin typeface="Goudy Old Style" pitchFamily="18" charset="0"/>
              </a:rPr>
              <a:t>(</a:t>
            </a:r>
            <a:r>
              <a:rPr lang="en-US" altLang="en-US" sz="4000" dirty="0" smtClean="0">
                <a:latin typeface="Goudy Old Style" pitchFamily="18" charset="0"/>
              </a:rPr>
              <a:t>“</a:t>
            </a:r>
            <a:r>
              <a:rPr lang="en-US" sz="4000" dirty="0" smtClean="0">
                <a:latin typeface="Goudy Old Style" pitchFamily="18" charset="0"/>
              </a:rPr>
              <a:t>registration of deeds</a:t>
            </a:r>
            <a:r>
              <a:rPr lang="en-US" altLang="en-US" sz="4000" dirty="0" smtClean="0">
                <a:latin typeface="Goudy Old Style" pitchFamily="18" charset="0"/>
              </a:rPr>
              <a:t>”</a:t>
            </a:r>
            <a:r>
              <a:rPr lang="en-US" sz="4000" dirty="0" smtClean="0">
                <a:latin typeface="Goudy Old Style" pitchFamily="18" charset="0"/>
              </a:rPr>
              <a:t>)</a:t>
            </a:r>
          </a:p>
          <a:p>
            <a:pPr indent="-365125" eaLnBrk="1" hangingPunct="1">
              <a:spcBef>
                <a:spcPts val="1200"/>
              </a:spcBef>
              <a:buFont typeface="Gill Sans MT" pitchFamily="34" charset="0"/>
              <a:buAutoNum type="arabicPeriod"/>
            </a:pPr>
            <a:r>
              <a:rPr lang="en-US" sz="4000" dirty="0" err="1" smtClean="0"/>
              <a:t>Sistem</a:t>
            </a:r>
            <a:r>
              <a:rPr lang="en-US" sz="4000" dirty="0" smtClean="0"/>
              <a:t> </a:t>
            </a:r>
            <a:r>
              <a:rPr lang="en-US" sz="4000" dirty="0" err="1" smtClean="0"/>
              <a:t>Pendaftaran</a:t>
            </a:r>
            <a:r>
              <a:rPr lang="en-US" sz="4000" dirty="0" smtClean="0"/>
              <a:t> </a:t>
            </a:r>
            <a:r>
              <a:rPr lang="en-US" sz="4000" dirty="0" err="1" smtClean="0"/>
              <a:t>Hak</a:t>
            </a:r>
            <a:r>
              <a:rPr lang="en-US" sz="4000" dirty="0" smtClean="0"/>
              <a:t> </a:t>
            </a:r>
            <a:r>
              <a:rPr lang="en-US" sz="4000" dirty="0" smtClean="0">
                <a:latin typeface="Goudy Old Style" pitchFamily="18" charset="0"/>
              </a:rPr>
              <a:t>(</a:t>
            </a:r>
            <a:r>
              <a:rPr lang="en-US" altLang="en-US" sz="4000" dirty="0" smtClean="0">
                <a:latin typeface="Goudy Old Style" pitchFamily="18" charset="0"/>
              </a:rPr>
              <a:t>“</a:t>
            </a:r>
            <a:r>
              <a:rPr lang="en-US" sz="4000" dirty="0" smtClean="0">
                <a:latin typeface="Goudy Old Style" pitchFamily="18" charset="0"/>
              </a:rPr>
              <a:t>registration of title</a:t>
            </a:r>
            <a:r>
              <a:rPr lang="en-US" altLang="en-US" sz="4000" dirty="0" smtClean="0">
                <a:latin typeface="Goudy Old Style" pitchFamily="18" charset="0"/>
              </a:rPr>
              <a:t>”</a:t>
            </a:r>
            <a:r>
              <a:rPr lang="en-US" sz="4000" dirty="0" smtClean="0">
                <a:latin typeface="Goudy Old Style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943850" cy="6858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Sistem</a:t>
            </a: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 </a:t>
            </a:r>
            <a:r>
              <a:rPr lang="en-US" b="1" dirty="0" err="1" smtClean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Pendaftaran</a:t>
            </a: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 AKTA :</a:t>
            </a:r>
            <a:endParaRPr lang="en-US" dirty="0">
              <a:solidFill>
                <a:schemeClr val="tx2">
                  <a:satMod val="13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943850" cy="5410200"/>
          </a:xfrm>
        </p:spPr>
        <p:txBody>
          <a:bodyPr rtlCol="0">
            <a:normAutofit fontScale="92500" lnSpcReduction="10000"/>
          </a:bodyPr>
          <a:lstStyle/>
          <a:p>
            <a:pPr indent="-365125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Yang </a:t>
            </a:r>
            <a:r>
              <a:rPr lang="en-US" dirty="0" err="1" smtClean="0">
                <a:ea typeface="+mn-ea"/>
                <a:cs typeface="+mn-cs"/>
              </a:rPr>
              <a:t>didaftar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adalah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Akta</a:t>
            </a:r>
            <a:r>
              <a:rPr lang="en-US" dirty="0" smtClean="0">
                <a:ea typeface="+mn-ea"/>
                <a:cs typeface="+mn-cs"/>
              </a:rPr>
              <a:t>,                           </a:t>
            </a:r>
            <a:r>
              <a:rPr lang="en-US" dirty="0" err="1" smtClean="0">
                <a:ea typeface="+mn-ea"/>
                <a:cs typeface="+mn-cs"/>
              </a:rPr>
              <a:t>yaitu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akta</a:t>
            </a:r>
            <a:r>
              <a:rPr lang="en-US" dirty="0" smtClean="0">
                <a:ea typeface="+mn-ea"/>
                <a:cs typeface="+mn-cs"/>
              </a:rPr>
              <a:t> yang </a:t>
            </a:r>
            <a:r>
              <a:rPr lang="en-US" dirty="0" err="1" smtClean="0">
                <a:ea typeface="+mn-ea"/>
                <a:cs typeface="+mn-cs"/>
              </a:rPr>
              <a:t>menciptakan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hak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baru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maupun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akta</a:t>
            </a:r>
            <a:r>
              <a:rPr lang="en-US" dirty="0" smtClean="0">
                <a:ea typeface="+mn-ea"/>
                <a:cs typeface="+mn-cs"/>
              </a:rPr>
              <a:t> yang </a:t>
            </a:r>
            <a:r>
              <a:rPr lang="en-US" dirty="0" err="1" smtClean="0">
                <a:ea typeface="+mn-ea"/>
                <a:cs typeface="+mn-cs"/>
              </a:rPr>
              <a:t>membuktikan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adanya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pemindahan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hak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atau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pembebanan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hak</a:t>
            </a:r>
            <a:r>
              <a:rPr lang="en-US" dirty="0" smtClean="0">
                <a:ea typeface="+mn-ea"/>
                <a:cs typeface="+mn-cs"/>
              </a:rPr>
              <a:t>.</a:t>
            </a:r>
          </a:p>
          <a:p>
            <a:pPr indent="-365125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ea typeface="+mn-ea"/>
                <a:cs typeface="+mn-cs"/>
              </a:rPr>
              <a:t>Didaftar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dalam</a:t>
            </a:r>
            <a:r>
              <a:rPr lang="en-US" dirty="0" smtClean="0">
                <a:ea typeface="+mn-ea"/>
                <a:cs typeface="+mn-cs"/>
              </a:rPr>
              <a:t> Register </a:t>
            </a:r>
            <a:r>
              <a:rPr lang="en-US" dirty="0" err="1" smtClean="0">
                <a:ea typeface="+mn-ea"/>
                <a:cs typeface="+mn-cs"/>
              </a:rPr>
              <a:t>Akta</a:t>
            </a:r>
            <a:r>
              <a:rPr lang="en-US" dirty="0" smtClean="0">
                <a:ea typeface="+mn-ea"/>
                <a:cs typeface="+mn-cs"/>
              </a:rPr>
              <a:t> (</a:t>
            </a:r>
            <a:r>
              <a:rPr lang="en-US" dirty="0" err="1" smtClean="0">
                <a:ea typeface="+mn-ea"/>
                <a:cs typeface="+mn-cs"/>
              </a:rPr>
              <a:t>Daftar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Isian</a:t>
            </a:r>
            <a:r>
              <a:rPr lang="en-US" dirty="0" smtClean="0">
                <a:ea typeface="+mn-ea"/>
                <a:cs typeface="+mn-cs"/>
              </a:rPr>
              <a:t>)</a:t>
            </a:r>
          </a:p>
          <a:p>
            <a:pPr indent="-365125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Data </a:t>
            </a:r>
            <a:r>
              <a:rPr lang="en-US" dirty="0" err="1" smtClean="0">
                <a:ea typeface="+mn-ea"/>
                <a:cs typeface="+mn-cs"/>
              </a:rPr>
              <a:t>yuridis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disimpan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dan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disajikan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dalam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bentuk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Akta</a:t>
            </a:r>
            <a:r>
              <a:rPr lang="en-US" dirty="0" smtClean="0">
                <a:ea typeface="+mn-ea"/>
                <a:cs typeface="+mn-cs"/>
              </a:rPr>
              <a:t>, </a:t>
            </a:r>
            <a:r>
              <a:rPr lang="en-US" dirty="0" err="1" smtClean="0">
                <a:ea typeface="+mn-ea"/>
                <a:cs typeface="+mn-cs"/>
              </a:rPr>
              <a:t>sedangkan</a:t>
            </a:r>
            <a:r>
              <a:rPr lang="en-US" dirty="0" smtClean="0">
                <a:ea typeface="+mn-ea"/>
                <a:cs typeface="+mn-cs"/>
              </a:rPr>
              <a:t> Data </a:t>
            </a:r>
            <a:r>
              <a:rPr lang="en-US" dirty="0" err="1" smtClean="0">
                <a:ea typeface="+mn-ea"/>
                <a:cs typeface="+mn-cs"/>
              </a:rPr>
              <a:t>fisik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disimpan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dan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disajikan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dalam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bentuk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Surat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Ukur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dan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Peta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Pendaftaran</a:t>
            </a:r>
            <a:r>
              <a:rPr lang="en-US" dirty="0" smtClean="0">
                <a:ea typeface="+mn-ea"/>
                <a:cs typeface="+mn-cs"/>
              </a:rPr>
              <a:t>.</a:t>
            </a:r>
          </a:p>
          <a:p>
            <a:pPr indent="-365125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ea typeface="+mn-ea"/>
                <a:cs typeface="+mn-cs"/>
              </a:rPr>
              <a:t>Tanda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bukti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haknya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adalah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Akta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dan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Surat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Ukur</a:t>
            </a:r>
            <a:endParaRPr lang="en-US" dirty="0" smtClean="0">
              <a:ea typeface="+mn-ea"/>
              <a:cs typeface="+mn-cs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8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Sistem</a:t>
            </a: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 </a:t>
            </a:r>
            <a:r>
              <a:rPr lang="en-US" b="1" dirty="0" err="1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Pendaftaran</a:t>
            </a:r>
            <a:r>
              <a:rPr lang="en-US" b="1" dirty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 </a:t>
            </a: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HAK </a:t>
            </a:r>
            <a:r>
              <a:rPr lang="en-US" b="1" dirty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:</a:t>
            </a:r>
            <a:endParaRPr lang="en-US" dirty="0">
              <a:solidFill>
                <a:schemeClr val="tx2">
                  <a:satMod val="13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8077200" cy="5410200"/>
          </a:xfrm>
        </p:spPr>
        <p:txBody>
          <a:bodyPr rtlCol="0">
            <a:normAutofit fontScale="92500" lnSpcReduction="20000"/>
          </a:bodyPr>
          <a:lstStyle/>
          <a:p>
            <a:pPr indent="-365125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Yang </a:t>
            </a:r>
            <a:r>
              <a:rPr lang="en-US" dirty="0" err="1" smtClean="0">
                <a:ea typeface="+mn-ea"/>
                <a:cs typeface="+mn-cs"/>
              </a:rPr>
              <a:t>didaftar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adalah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Haknya</a:t>
            </a:r>
            <a:r>
              <a:rPr lang="en-US" dirty="0" smtClean="0">
                <a:ea typeface="+mn-ea"/>
                <a:cs typeface="+mn-cs"/>
              </a:rPr>
              <a:t>,                        </a:t>
            </a:r>
            <a:r>
              <a:rPr lang="en-US" dirty="0" err="1" smtClean="0">
                <a:ea typeface="+mn-ea"/>
                <a:cs typeface="+mn-cs"/>
              </a:rPr>
              <a:t>yaitu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hak</a:t>
            </a:r>
            <a:r>
              <a:rPr lang="en-US" dirty="0" smtClean="0">
                <a:ea typeface="+mn-ea"/>
                <a:cs typeface="+mn-cs"/>
              </a:rPr>
              <a:t> yang </a:t>
            </a:r>
            <a:r>
              <a:rPr lang="en-US" dirty="0" err="1" smtClean="0">
                <a:ea typeface="+mn-ea"/>
                <a:cs typeface="+mn-cs"/>
              </a:rPr>
              <a:t>diciptakan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dan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perubahan-perubahannya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kemudian</a:t>
            </a:r>
            <a:r>
              <a:rPr lang="en-US" dirty="0" smtClean="0">
                <a:ea typeface="+mn-ea"/>
                <a:cs typeface="+mn-cs"/>
              </a:rPr>
              <a:t>.  </a:t>
            </a:r>
            <a:r>
              <a:rPr lang="en-US" dirty="0" err="1" smtClean="0">
                <a:ea typeface="+mn-ea"/>
                <a:cs typeface="+mn-cs"/>
              </a:rPr>
              <a:t>Akta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merupakan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sumber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datanya</a:t>
            </a:r>
            <a:r>
              <a:rPr lang="en-US" dirty="0" smtClean="0">
                <a:ea typeface="+mn-ea"/>
                <a:cs typeface="+mn-cs"/>
              </a:rPr>
              <a:t>.</a:t>
            </a:r>
          </a:p>
          <a:p>
            <a:pPr indent="-365125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ea typeface="+mn-ea"/>
                <a:cs typeface="+mn-cs"/>
              </a:rPr>
              <a:t>Didaftar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dalam</a:t>
            </a:r>
            <a:r>
              <a:rPr lang="en-US" dirty="0" smtClean="0">
                <a:ea typeface="+mn-ea"/>
                <a:cs typeface="+mn-cs"/>
              </a:rPr>
              <a:t> Register (</a:t>
            </a:r>
            <a:r>
              <a:rPr lang="en-US" dirty="0" err="1" smtClean="0">
                <a:ea typeface="+mn-ea"/>
                <a:cs typeface="+mn-cs"/>
              </a:rPr>
              <a:t>Buku</a:t>
            </a:r>
            <a:r>
              <a:rPr lang="en-US" dirty="0" smtClean="0">
                <a:ea typeface="+mn-ea"/>
                <a:cs typeface="+mn-cs"/>
              </a:rPr>
              <a:t> Tanah)</a:t>
            </a:r>
          </a:p>
          <a:p>
            <a:pPr indent="-365125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Data </a:t>
            </a:r>
            <a:r>
              <a:rPr lang="en-US" dirty="0" err="1" smtClean="0">
                <a:ea typeface="+mn-ea"/>
                <a:cs typeface="+mn-cs"/>
              </a:rPr>
              <a:t>yuridis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disimpan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dan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disajikan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dalam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bentuk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Buku</a:t>
            </a:r>
            <a:r>
              <a:rPr lang="en-US" dirty="0" smtClean="0">
                <a:ea typeface="+mn-ea"/>
                <a:cs typeface="+mn-cs"/>
              </a:rPr>
              <a:t> Tanah, </a:t>
            </a:r>
            <a:r>
              <a:rPr lang="en-US" dirty="0" err="1" smtClean="0">
                <a:ea typeface="+mn-ea"/>
                <a:cs typeface="+mn-cs"/>
              </a:rPr>
              <a:t>sedangkan</a:t>
            </a:r>
            <a:r>
              <a:rPr lang="en-US" dirty="0" smtClean="0">
                <a:ea typeface="+mn-ea"/>
                <a:cs typeface="+mn-cs"/>
              </a:rPr>
              <a:t> Data </a:t>
            </a:r>
            <a:r>
              <a:rPr lang="en-US" dirty="0" err="1" smtClean="0">
                <a:ea typeface="+mn-ea"/>
                <a:cs typeface="+mn-cs"/>
              </a:rPr>
              <a:t>fisik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disimpan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dan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disajikan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dalam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bentuk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Surat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Ukur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dan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Peta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Pendaftaran</a:t>
            </a:r>
            <a:r>
              <a:rPr lang="en-US" dirty="0" smtClean="0">
                <a:ea typeface="+mn-ea"/>
                <a:cs typeface="+mn-cs"/>
              </a:rPr>
              <a:t>.</a:t>
            </a:r>
          </a:p>
          <a:p>
            <a:pPr indent="-365125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ea typeface="+mn-ea"/>
                <a:cs typeface="+mn-cs"/>
              </a:rPr>
              <a:t>Tanda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bukti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haknya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adalah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Sertipikat</a:t>
            </a:r>
            <a:r>
              <a:rPr lang="en-US" dirty="0" smtClean="0">
                <a:ea typeface="+mn-ea"/>
                <a:cs typeface="+mn-cs"/>
              </a:rPr>
              <a:t> / </a:t>
            </a:r>
            <a:r>
              <a:rPr lang="en-US" dirty="0" err="1" smtClean="0">
                <a:ea typeface="+mn-ea"/>
                <a:cs typeface="+mn-cs"/>
              </a:rPr>
              <a:t>Salinan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dari</a:t>
            </a:r>
            <a:r>
              <a:rPr lang="en-US" dirty="0" smtClean="0">
                <a:ea typeface="+mn-ea"/>
                <a:cs typeface="+mn-cs"/>
              </a:rPr>
              <a:t> Register (</a:t>
            </a:r>
            <a:r>
              <a:rPr lang="en-US" dirty="0" err="1" smtClean="0">
                <a:ea typeface="+mn-ea"/>
                <a:cs typeface="+mn-cs"/>
              </a:rPr>
              <a:t>Buku</a:t>
            </a:r>
            <a:r>
              <a:rPr lang="en-US" dirty="0" smtClean="0">
                <a:ea typeface="+mn-ea"/>
                <a:cs typeface="+mn-cs"/>
              </a:rPr>
              <a:t> Tanah) </a:t>
            </a:r>
            <a:r>
              <a:rPr lang="en-US" dirty="0" err="1" smtClean="0">
                <a:ea typeface="+mn-ea"/>
                <a:cs typeface="+mn-cs"/>
              </a:rPr>
              <a:t>dan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Surat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Ukur</a:t>
            </a:r>
            <a:r>
              <a:rPr lang="en-US" dirty="0" smtClean="0">
                <a:ea typeface="+mn-ea"/>
                <a:cs typeface="+mn-cs"/>
              </a:rPr>
              <a:t>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160963"/>
            <a:ext cx="82296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n-US" sz="35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PERSAMAANNYA</a:t>
            </a:r>
            <a:br>
              <a:rPr lang="en-US" sz="35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500" b="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Akta</a:t>
            </a:r>
            <a:r>
              <a:rPr lang="en-US" sz="3500" b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500" b="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merupakan</a:t>
            </a:r>
            <a:r>
              <a:rPr lang="en-US" sz="3500" b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500" b="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sumber</a:t>
            </a:r>
            <a:r>
              <a:rPr lang="en-US" sz="3500" b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data </a:t>
            </a:r>
            <a:r>
              <a:rPr lang="en-US" sz="3500" b="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y</a:t>
            </a:r>
            <a:r>
              <a:rPr lang="en-US" sz="3500" b="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uridis</a:t>
            </a:r>
            <a:endParaRPr lang="en-US" sz="3500" b="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770" name="Text Placeholder 12"/>
          <p:cNvSpPr>
            <a:spLocks noGrp="1"/>
          </p:cNvSpPr>
          <p:nvPr>
            <p:ph type="body" idx="1"/>
          </p:nvPr>
        </p:nvSpPr>
        <p:spPr>
          <a:xfrm>
            <a:off x="457200" y="328613"/>
            <a:ext cx="4022725" cy="639762"/>
          </a:xfrm>
        </p:spPr>
        <p:txBody>
          <a:bodyPr/>
          <a:lstStyle/>
          <a:p>
            <a:pPr marL="63500" algn="ctr" eaLnBrk="1" hangingPunct="1"/>
            <a:r>
              <a:rPr lang="en-US" sz="2500" b="1" smtClean="0"/>
              <a:t>PENDAFTARAN HAK</a:t>
            </a:r>
          </a:p>
        </p:txBody>
      </p:sp>
      <p:sp>
        <p:nvSpPr>
          <p:cNvPr id="32771" name="Text Placeholder 14"/>
          <p:cNvSpPr>
            <a:spLocks noGrp="1"/>
          </p:cNvSpPr>
          <p:nvPr>
            <p:ph type="body" sz="half" idx="3"/>
          </p:nvPr>
        </p:nvSpPr>
        <p:spPr>
          <a:xfrm>
            <a:off x="4664075" y="328613"/>
            <a:ext cx="4022725" cy="639762"/>
          </a:xfrm>
        </p:spPr>
        <p:txBody>
          <a:bodyPr/>
          <a:lstStyle/>
          <a:p>
            <a:pPr marL="63500" algn="ctr" eaLnBrk="1" hangingPunct="1"/>
            <a:r>
              <a:rPr lang="en-US" sz="2500" b="1" smtClean="0"/>
              <a:t>PENDAFTARAN AKTA</a:t>
            </a:r>
          </a:p>
        </p:txBody>
      </p:sp>
      <p:sp>
        <p:nvSpPr>
          <p:cNvPr id="32772" name="Content Placeholder 13"/>
          <p:cNvSpPr>
            <a:spLocks noGrp="1"/>
          </p:cNvSpPr>
          <p:nvPr>
            <p:ph sz="quarter" idx="2"/>
          </p:nvPr>
        </p:nvSpPr>
        <p:spPr>
          <a:xfrm>
            <a:off x="457200" y="990600"/>
            <a:ext cx="4022725" cy="4114800"/>
          </a:xfrm>
        </p:spPr>
        <p:txBody>
          <a:bodyPr/>
          <a:lstStyle/>
          <a:p>
            <a:pPr marL="392113" indent="-392113" eaLnBrk="1" hangingPunct="1"/>
            <a:r>
              <a:rPr lang="en-US" smtClean="0"/>
              <a:t>Yang didaftar Hak yang diciptakan dan Perubahan-Perubahannya</a:t>
            </a:r>
          </a:p>
          <a:p>
            <a:pPr marL="392113" indent="-392113" eaLnBrk="1" hangingPunct="1"/>
            <a:r>
              <a:rPr lang="en-US" smtClean="0"/>
              <a:t>Ada Daftar Isian/Buku Tanah</a:t>
            </a:r>
          </a:p>
          <a:p>
            <a:pPr marL="392113" indent="-392113" eaLnBrk="1" hangingPunct="1"/>
            <a:r>
              <a:rPr lang="en-US" smtClean="0"/>
              <a:t>Pejabat Pertanahan Aktif melakukan pengujian kebenaran data</a:t>
            </a:r>
          </a:p>
          <a:p>
            <a:pPr marL="392113" indent="-392113" eaLnBrk="1" hangingPunct="1"/>
            <a:r>
              <a:rPr lang="en-US" smtClean="0"/>
              <a:t>Tanda bukti hak adalah Sertipikat </a:t>
            </a:r>
          </a:p>
        </p:txBody>
      </p:sp>
      <p:sp>
        <p:nvSpPr>
          <p:cNvPr id="32773" name="Content Placeholder 15"/>
          <p:cNvSpPr>
            <a:spLocks noGrp="1"/>
          </p:cNvSpPr>
          <p:nvPr>
            <p:ph sz="quarter" idx="4"/>
          </p:nvPr>
        </p:nvSpPr>
        <p:spPr>
          <a:xfrm>
            <a:off x="4664075" y="969963"/>
            <a:ext cx="4022725" cy="4114800"/>
          </a:xfrm>
        </p:spPr>
        <p:txBody>
          <a:bodyPr/>
          <a:lstStyle/>
          <a:p>
            <a:pPr marL="392113" indent="-273050" eaLnBrk="1" hangingPunct="1"/>
            <a:r>
              <a:rPr lang="en-US" dirty="0" smtClean="0"/>
              <a:t>Yang </a:t>
            </a:r>
            <a:r>
              <a:rPr lang="en-US" dirty="0" err="1" smtClean="0"/>
              <a:t>didaftar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dibubuhi</a:t>
            </a:r>
            <a:r>
              <a:rPr lang="en-US" dirty="0" smtClean="0"/>
              <a:t> cap, </a:t>
            </a:r>
            <a:r>
              <a:rPr lang="en-US" dirty="0" err="1" smtClean="0"/>
              <a:t>tanggal</a:t>
            </a:r>
            <a:r>
              <a:rPr lang="en-US" dirty="0" smtClean="0"/>
              <a:t>,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endParaRPr lang="en-US" dirty="0" smtClean="0"/>
          </a:p>
          <a:p>
            <a:pPr marL="392113" indent="-273050" eaLnBrk="1" hangingPunct="1"/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Pertanahan</a:t>
            </a:r>
            <a:r>
              <a:rPr lang="en-US" dirty="0" smtClean="0"/>
              <a:t> </a:t>
            </a:r>
            <a:r>
              <a:rPr lang="en-US" dirty="0" err="1" smtClean="0"/>
              <a:t>Pasif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data</a:t>
            </a:r>
          </a:p>
          <a:p>
            <a:pPr marL="392113" indent="-273050" eaLnBrk="1" hangingPunct="1"/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didaftar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850" cy="11128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Sistem</a:t>
            </a: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 yang </a:t>
            </a:r>
            <a:r>
              <a:rPr lang="en-US" b="1" dirty="0" err="1" smtClean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dianut</a:t>
            </a: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 </a:t>
            </a:r>
            <a:r>
              <a:rPr lang="en-US" b="1" dirty="0" err="1" smtClean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oleh</a:t>
            </a: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  </a:t>
            </a:r>
            <a:br>
              <a:rPr lang="en-US" b="1" dirty="0" smtClean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</a:b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PP 24 </a:t>
            </a:r>
            <a:r>
              <a:rPr lang="en-US" b="1" dirty="0" err="1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t</a:t>
            </a:r>
            <a:r>
              <a:rPr lang="en-US" b="1" dirty="0" err="1" smtClean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ahun</a:t>
            </a: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 </a:t>
            </a: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  <a:latin typeface="Arial Unicode MS"/>
                <a:ea typeface="+mj-ea"/>
                <a:cs typeface="Arial Unicode MS"/>
              </a:rPr>
              <a:t>1</a:t>
            </a: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997</a:t>
            </a:r>
            <a:endParaRPr lang="en-US" dirty="0">
              <a:solidFill>
                <a:schemeClr val="tx2">
                  <a:satMod val="13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943850" cy="4724400"/>
          </a:xfrm>
        </p:spPr>
        <p:txBody>
          <a:bodyPr>
            <a:normAutofit lnSpcReduction="10000"/>
          </a:bodyPr>
          <a:lstStyle/>
          <a:p>
            <a:pPr algn="ctr" eaLnBrk="1" hangingPunct="1">
              <a:buFontTx/>
              <a:buNone/>
            </a:pPr>
            <a:r>
              <a:rPr lang="en-US" sz="3400" b="1" dirty="0" err="1" smtClean="0">
                <a:latin typeface="Goudy Old Style" pitchFamily="18" charset="0"/>
              </a:rPr>
              <a:t>Sistem</a:t>
            </a:r>
            <a:r>
              <a:rPr lang="en-US" sz="3400" b="1" dirty="0" smtClean="0">
                <a:latin typeface="Goudy Old Style" pitchFamily="18" charset="0"/>
              </a:rPr>
              <a:t> </a:t>
            </a:r>
            <a:r>
              <a:rPr lang="en-US" sz="3400" b="1" dirty="0" err="1" smtClean="0">
                <a:latin typeface="Goudy Old Style" pitchFamily="18" charset="0"/>
              </a:rPr>
              <a:t>Pendaftaran</a:t>
            </a:r>
            <a:r>
              <a:rPr lang="en-US" sz="3400" b="1" dirty="0" smtClean="0">
                <a:latin typeface="Goudy Old Style" pitchFamily="18" charset="0"/>
              </a:rPr>
              <a:t> </a:t>
            </a:r>
            <a:r>
              <a:rPr lang="en-US" sz="3400" b="1" dirty="0" err="1" smtClean="0">
                <a:latin typeface="Goudy Old Style" pitchFamily="18" charset="0"/>
              </a:rPr>
              <a:t>Hak</a:t>
            </a:r>
            <a:r>
              <a:rPr lang="en-US" sz="3400" b="1" dirty="0" smtClean="0">
                <a:latin typeface="Goudy Old Style" pitchFamily="18" charset="0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US" sz="3400" b="1" dirty="0" smtClean="0">
                <a:latin typeface="Goudy Old Style" pitchFamily="18" charset="0"/>
              </a:rPr>
              <a:t>(</a:t>
            </a:r>
            <a:r>
              <a:rPr lang="en-US" altLang="en-US" sz="3400" b="1" dirty="0" smtClean="0">
                <a:latin typeface="Goudy Old Style" pitchFamily="18" charset="0"/>
              </a:rPr>
              <a:t>“</a:t>
            </a:r>
            <a:r>
              <a:rPr lang="en-US" sz="3400" b="1" dirty="0" smtClean="0">
                <a:latin typeface="Goudy Old Style" pitchFamily="18" charset="0"/>
              </a:rPr>
              <a:t>registration of title</a:t>
            </a:r>
            <a:r>
              <a:rPr lang="en-US" altLang="en-US" sz="3400" b="1" dirty="0" smtClean="0">
                <a:latin typeface="Goudy Old Style" pitchFamily="18" charset="0"/>
              </a:rPr>
              <a:t>”</a:t>
            </a:r>
            <a:r>
              <a:rPr lang="en-US" altLang="ja-JP" sz="3400" b="1" dirty="0" smtClean="0">
                <a:latin typeface="Goudy Old Style" pitchFamily="18" charset="0"/>
              </a:rPr>
              <a:t>)</a:t>
            </a:r>
          </a:p>
          <a:p>
            <a:pPr algn="ctr" eaLnBrk="1" hangingPunct="1">
              <a:lnSpc>
                <a:spcPct val="90000"/>
              </a:lnSpc>
              <a:spcBef>
                <a:spcPts val="1200"/>
              </a:spcBef>
              <a:buFontTx/>
              <a:buNone/>
            </a:pPr>
            <a:endParaRPr lang="en-US" sz="100" b="1" dirty="0" smtClean="0">
              <a:latin typeface="Goudy Old Style" pitchFamily="18" charset="0"/>
            </a:endParaRPr>
          </a:p>
          <a:p>
            <a:pPr marL="117475" indent="-117475" eaLnBrk="1" hangingPunct="1">
              <a:lnSpc>
                <a:spcPct val="90000"/>
              </a:lnSpc>
              <a:spcBef>
                <a:spcPts val="1200"/>
              </a:spcBef>
              <a:buFontTx/>
              <a:buNone/>
            </a:pPr>
            <a:r>
              <a:rPr lang="en-US" dirty="0" smtClean="0">
                <a:latin typeface="Goudy Old Style" pitchFamily="18" charset="0"/>
              </a:rPr>
              <a:t> 	</a:t>
            </a:r>
            <a:r>
              <a:rPr lang="en-US" sz="3400" dirty="0" err="1" smtClean="0"/>
              <a:t>Dapat</a:t>
            </a:r>
            <a:r>
              <a:rPr lang="en-US" sz="3400" dirty="0" smtClean="0"/>
              <a:t> </a:t>
            </a:r>
            <a:r>
              <a:rPr lang="en-US" sz="3400" dirty="0" err="1" smtClean="0"/>
              <a:t>diketahui</a:t>
            </a:r>
            <a:r>
              <a:rPr lang="en-US" sz="3400" dirty="0" smtClean="0"/>
              <a:t> </a:t>
            </a:r>
            <a:r>
              <a:rPr lang="en-US" sz="3400" dirty="0" err="1" smtClean="0"/>
              <a:t>dari</a:t>
            </a:r>
            <a:r>
              <a:rPr lang="en-US" sz="3400" dirty="0" smtClean="0"/>
              <a:t> </a:t>
            </a:r>
            <a:r>
              <a:rPr lang="en-US" sz="3400" dirty="0" err="1" smtClean="0"/>
              <a:t>adanya</a:t>
            </a:r>
            <a:r>
              <a:rPr lang="en-US" sz="3400" dirty="0" smtClean="0"/>
              <a:t> </a:t>
            </a:r>
            <a:r>
              <a:rPr lang="en-US" sz="3400" dirty="0" err="1" smtClean="0"/>
              <a:t>Buku</a:t>
            </a:r>
            <a:r>
              <a:rPr lang="en-US" sz="3400" dirty="0" smtClean="0"/>
              <a:t> Tanah (Register) </a:t>
            </a:r>
            <a:r>
              <a:rPr lang="en-US" sz="3400" dirty="0" err="1" smtClean="0"/>
              <a:t>sebagai</a:t>
            </a:r>
            <a:r>
              <a:rPr lang="en-US" sz="3400" dirty="0" smtClean="0"/>
              <a:t> </a:t>
            </a:r>
            <a:r>
              <a:rPr lang="en-US" sz="3400" dirty="0" err="1" smtClean="0"/>
              <a:t>dokumen</a:t>
            </a:r>
            <a:r>
              <a:rPr lang="en-US" sz="3400" dirty="0" smtClean="0"/>
              <a:t> yang </a:t>
            </a:r>
            <a:r>
              <a:rPr lang="en-US" sz="3400" dirty="0" err="1" smtClean="0"/>
              <a:t>memuat</a:t>
            </a:r>
            <a:r>
              <a:rPr lang="en-US" sz="3400" dirty="0" smtClean="0"/>
              <a:t> data </a:t>
            </a:r>
            <a:r>
              <a:rPr lang="en-US" sz="3400" dirty="0" err="1" smtClean="0"/>
              <a:t>yuridis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data </a:t>
            </a:r>
            <a:r>
              <a:rPr lang="en-US" sz="3400" dirty="0" err="1" smtClean="0"/>
              <a:t>fisik</a:t>
            </a:r>
            <a:r>
              <a:rPr lang="en-US" sz="3400" dirty="0" smtClean="0"/>
              <a:t> yang </a:t>
            </a:r>
            <a:r>
              <a:rPr lang="en-US" sz="3400" dirty="0" err="1" smtClean="0"/>
              <a:t>dihimpun</a:t>
            </a:r>
            <a:r>
              <a:rPr lang="en-US" sz="3400" dirty="0" smtClean="0"/>
              <a:t> </a:t>
            </a:r>
            <a:r>
              <a:rPr lang="en-US" sz="3400" dirty="0" err="1" smtClean="0"/>
              <a:t>menjadi</a:t>
            </a:r>
            <a:r>
              <a:rPr lang="en-US" sz="3400" dirty="0" smtClean="0"/>
              <a:t> </a:t>
            </a:r>
            <a:r>
              <a:rPr lang="en-US" sz="3400" dirty="0" err="1" smtClean="0"/>
              <a:t>satu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disajikan</a:t>
            </a:r>
            <a:r>
              <a:rPr lang="en-US" sz="3400" dirty="0" smtClean="0"/>
              <a:t> </a:t>
            </a:r>
            <a:r>
              <a:rPr lang="en-US" sz="3400" dirty="0" err="1" smtClean="0"/>
              <a:t>serta</a:t>
            </a:r>
            <a:r>
              <a:rPr lang="en-US" sz="3400" dirty="0" smtClean="0"/>
              <a:t> </a:t>
            </a:r>
            <a:r>
              <a:rPr lang="en-US" sz="3400" dirty="0" err="1" smtClean="0"/>
              <a:t>diterbitkan</a:t>
            </a:r>
            <a:r>
              <a:rPr lang="en-US" sz="3400" dirty="0" smtClean="0"/>
              <a:t> </a:t>
            </a:r>
            <a:r>
              <a:rPr lang="en-US" sz="3400" dirty="0" err="1" smtClean="0"/>
              <a:t>dalam</a:t>
            </a:r>
            <a:r>
              <a:rPr lang="en-US" sz="3400" dirty="0" smtClean="0"/>
              <a:t> </a:t>
            </a:r>
            <a:r>
              <a:rPr lang="en-US" sz="3400" dirty="0" err="1" smtClean="0"/>
              <a:t>bentuk</a:t>
            </a:r>
            <a:r>
              <a:rPr lang="en-US" sz="3400" dirty="0" smtClean="0"/>
              <a:t> </a:t>
            </a:r>
            <a:r>
              <a:rPr lang="en-US" sz="3400" dirty="0" err="1" smtClean="0"/>
              <a:t>Sertifikat</a:t>
            </a:r>
            <a:r>
              <a:rPr lang="en-US" sz="3400" dirty="0" smtClean="0"/>
              <a:t> </a:t>
            </a:r>
            <a:r>
              <a:rPr lang="en-US" sz="3400" dirty="0" smtClean="0"/>
              <a:t>(</a:t>
            </a:r>
            <a:r>
              <a:rPr lang="en-US" altLang="en-US" sz="3400" dirty="0" smtClean="0"/>
              <a:t>“</a:t>
            </a:r>
            <a:r>
              <a:rPr lang="en-US" sz="3400" dirty="0" smtClean="0"/>
              <a:t>Certificate of Title</a:t>
            </a:r>
            <a:r>
              <a:rPr lang="en-US" altLang="en-US" sz="3400" dirty="0" smtClean="0"/>
              <a:t>”</a:t>
            </a:r>
            <a:r>
              <a:rPr lang="en-US" sz="3400" dirty="0" smtClean="0"/>
              <a:t>) </a:t>
            </a:r>
            <a:r>
              <a:rPr lang="en-US" sz="3400" dirty="0" err="1" smtClean="0"/>
              <a:t>sebagai</a:t>
            </a:r>
            <a:r>
              <a:rPr lang="en-US" sz="3400" dirty="0" smtClean="0"/>
              <a:t> </a:t>
            </a:r>
            <a:r>
              <a:rPr lang="en-US" sz="3400" dirty="0" err="1" smtClean="0"/>
              <a:t>Tanda</a:t>
            </a:r>
            <a:r>
              <a:rPr lang="en-US" sz="3400" dirty="0" smtClean="0"/>
              <a:t> </a:t>
            </a:r>
            <a:r>
              <a:rPr lang="en-US" sz="3400" dirty="0" err="1" smtClean="0"/>
              <a:t>Bukti</a:t>
            </a:r>
            <a:r>
              <a:rPr lang="en-US" sz="3400" dirty="0" smtClean="0"/>
              <a:t> </a:t>
            </a:r>
            <a:r>
              <a:rPr lang="en-US" sz="3400" dirty="0" err="1" smtClean="0"/>
              <a:t>Hak</a:t>
            </a:r>
            <a:r>
              <a:rPr lang="en-US" sz="3400" dirty="0" smtClean="0"/>
              <a:t> yang </a:t>
            </a:r>
            <a:r>
              <a:rPr lang="en-US" sz="3400" dirty="0" err="1" smtClean="0"/>
              <a:t>didaftar</a:t>
            </a:r>
            <a:r>
              <a:rPr lang="en-US" sz="3400" dirty="0" smtClean="0"/>
              <a:t>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8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satMod val="130000"/>
                  </a:schemeClr>
                </a:solidFill>
                <a:ea typeface="+mj-ea"/>
                <a:cs typeface="Gill Sans MT"/>
              </a:rPr>
              <a:t>SISTEM PUBLIKASI TANAH</a:t>
            </a:r>
            <a:endParaRPr lang="en-US" dirty="0">
              <a:solidFill>
                <a:schemeClr val="tx2">
                  <a:satMod val="130000"/>
                </a:schemeClr>
              </a:solidFill>
              <a:ea typeface="+mj-ea"/>
              <a:cs typeface="Gill Sans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850" cy="5257800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1800"/>
              </a:spcAft>
              <a:buFontTx/>
              <a:buNone/>
              <a:defRPr/>
            </a:pPr>
            <a:r>
              <a:rPr lang="en-US" sz="3600" dirty="0" err="1" smtClean="0">
                <a:ea typeface="+mn-ea"/>
                <a:cs typeface="+mn-cs"/>
              </a:rPr>
              <a:t>Dikenal</a:t>
            </a:r>
            <a:r>
              <a:rPr lang="en-US" sz="3600" dirty="0" smtClean="0">
                <a:ea typeface="+mn-ea"/>
                <a:cs typeface="+mn-cs"/>
              </a:rPr>
              <a:t> 2 </a:t>
            </a:r>
            <a:r>
              <a:rPr lang="en-US" sz="3600" dirty="0" err="1" smtClean="0">
                <a:ea typeface="+mn-ea"/>
                <a:cs typeface="+mn-cs"/>
              </a:rPr>
              <a:t>sistem</a:t>
            </a:r>
            <a:r>
              <a:rPr lang="en-US" sz="3600" dirty="0" smtClean="0">
                <a:ea typeface="+mn-ea"/>
                <a:cs typeface="+mn-cs"/>
              </a:rPr>
              <a:t> :</a:t>
            </a:r>
          </a:p>
          <a:p>
            <a:pPr marL="514350" indent="-514350" eaLnBrk="1" fontAlgn="auto" hangingPunct="1">
              <a:spcAft>
                <a:spcPts val="1800"/>
              </a:spcAft>
              <a:buFont typeface="+mj-lt"/>
              <a:buAutoNum type="arabicPeriod"/>
              <a:defRPr/>
            </a:pPr>
            <a:r>
              <a:rPr lang="en-US" sz="3600" b="1" dirty="0" err="1" smtClean="0">
                <a:ea typeface="+mn-ea"/>
                <a:cs typeface="+mn-cs"/>
              </a:rPr>
              <a:t>Sistem</a:t>
            </a:r>
            <a:r>
              <a:rPr lang="en-US" sz="3600" b="1" dirty="0" smtClean="0">
                <a:ea typeface="+mn-ea"/>
                <a:cs typeface="+mn-cs"/>
              </a:rPr>
              <a:t> </a:t>
            </a:r>
            <a:r>
              <a:rPr lang="en-US" sz="3600" b="1" dirty="0" err="1" smtClean="0">
                <a:ea typeface="+mn-ea"/>
                <a:cs typeface="+mn-cs"/>
              </a:rPr>
              <a:t>Publikasi</a:t>
            </a:r>
            <a:r>
              <a:rPr lang="en-US" sz="3600" b="1" dirty="0" smtClean="0">
                <a:ea typeface="+mn-ea"/>
                <a:cs typeface="+mn-cs"/>
              </a:rPr>
              <a:t> </a:t>
            </a:r>
            <a:r>
              <a:rPr lang="en-US" sz="3600" b="1" dirty="0" err="1" smtClean="0">
                <a:ea typeface="+mn-ea"/>
                <a:cs typeface="+mn-cs"/>
              </a:rPr>
              <a:t>Positif</a:t>
            </a:r>
            <a:r>
              <a:rPr lang="en-US" sz="3600" b="1" dirty="0" smtClean="0">
                <a:ea typeface="+mn-ea"/>
                <a:cs typeface="+mn-cs"/>
              </a:rPr>
              <a:t>  </a:t>
            </a:r>
            <a:r>
              <a:rPr lang="en-US" sz="3600" dirty="0" smtClean="0">
                <a:ea typeface="+mn-ea"/>
                <a:cs typeface="+mn-cs"/>
                <a:sym typeface="Wingdings" pitchFamily="2" charset="2"/>
              </a:rPr>
              <a:t>      </a:t>
            </a:r>
            <a:r>
              <a:rPr lang="en-US" sz="3600" dirty="0" err="1" smtClean="0">
                <a:ea typeface="+mn-ea"/>
                <a:cs typeface="+mn-cs"/>
              </a:rPr>
              <a:t>selalu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menggunakan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sistem</a:t>
            </a:r>
            <a:r>
              <a:rPr lang="en-US" sz="3600" dirty="0" smtClean="0">
                <a:ea typeface="+mn-ea"/>
                <a:cs typeface="+mn-cs"/>
              </a:rPr>
              <a:t>  </a:t>
            </a:r>
            <a:r>
              <a:rPr lang="en-US" sz="3600" dirty="0" err="1" smtClean="0">
                <a:ea typeface="+mn-ea"/>
                <a:cs typeface="+mn-cs"/>
              </a:rPr>
              <a:t>Pendaftaran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Hak</a:t>
            </a:r>
            <a:endParaRPr lang="en-US" sz="3600" dirty="0" smtClean="0">
              <a:ea typeface="+mn-ea"/>
              <a:cs typeface="+mn-cs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600" b="1" dirty="0" err="1" smtClean="0">
                <a:ea typeface="+mn-ea"/>
                <a:cs typeface="+mn-cs"/>
              </a:rPr>
              <a:t>Sistem</a:t>
            </a:r>
            <a:r>
              <a:rPr lang="en-US" sz="3600" b="1" dirty="0" smtClean="0">
                <a:ea typeface="+mn-ea"/>
                <a:cs typeface="+mn-cs"/>
              </a:rPr>
              <a:t> </a:t>
            </a:r>
            <a:r>
              <a:rPr lang="en-US" sz="3600" b="1" dirty="0" err="1" smtClean="0">
                <a:ea typeface="+mn-ea"/>
                <a:cs typeface="+mn-cs"/>
              </a:rPr>
              <a:t>Publikasi</a:t>
            </a:r>
            <a:r>
              <a:rPr lang="en-US" sz="3600" b="1" dirty="0" smtClean="0">
                <a:ea typeface="+mn-ea"/>
                <a:cs typeface="+mn-cs"/>
              </a:rPr>
              <a:t> </a:t>
            </a:r>
            <a:r>
              <a:rPr lang="en-US" sz="3600" b="1" dirty="0" err="1" smtClean="0">
                <a:ea typeface="+mn-ea"/>
                <a:cs typeface="+mn-cs"/>
              </a:rPr>
              <a:t>Negatif</a:t>
            </a:r>
            <a:r>
              <a:rPr lang="en-US" sz="3600" b="1" dirty="0" smtClean="0">
                <a:ea typeface="+mn-ea"/>
                <a:cs typeface="+mn-cs"/>
              </a:rPr>
              <a:t>  </a:t>
            </a:r>
            <a:r>
              <a:rPr lang="en-US" sz="3600" dirty="0" smtClean="0">
                <a:ea typeface="+mn-ea"/>
                <a:cs typeface="+mn-cs"/>
                <a:sym typeface="Wingdings" pitchFamily="2" charset="2"/>
              </a:rPr>
              <a:t>    </a:t>
            </a:r>
            <a:r>
              <a:rPr lang="en-US" sz="3600" dirty="0" err="1" smtClean="0">
                <a:ea typeface="+mn-ea"/>
                <a:cs typeface="+mn-cs"/>
              </a:rPr>
              <a:t>selalu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menggunakan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sistem</a:t>
            </a:r>
            <a:r>
              <a:rPr lang="en-US" sz="3600" dirty="0" smtClean="0">
                <a:ea typeface="+mn-ea"/>
                <a:cs typeface="+mn-cs"/>
              </a:rPr>
              <a:t>  </a:t>
            </a:r>
            <a:r>
              <a:rPr lang="en-US" sz="3600" dirty="0" err="1" smtClean="0">
                <a:ea typeface="+mn-ea"/>
                <a:cs typeface="+mn-cs"/>
              </a:rPr>
              <a:t>Pendaftaran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Akta</a:t>
            </a:r>
            <a:endParaRPr lang="en-US" sz="3600" dirty="0" smtClean="0">
              <a:ea typeface="+mn-ea"/>
              <a:cs typeface="+mn-cs"/>
            </a:endParaRPr>
          </a:p>
          <a:p>
            <a:pPr marL="365760" indent="-283464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850" cy="12954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9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Menunjukkan</a:t>
            </a:r>
            <a:r>
              <a:rPr lang="en-US" sz="3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9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Suatu</a:t>
            </a:r>
            <a:r>
              <a:rPr lang="en-US" sz="3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Negara </a:t>
            </a:r>
            <a:r>
              <a:rPr lang="en-US" sz="39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Menggunakan</a:t>
            </a:r>
            <a:r>
              <a:rPr lang="en-US" sz="3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9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Sistem</a:t>
            </a:r>
            <a:r>
              <a:rPr lang="en-US" sz="3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9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Positif</a:t>
            </a:r>
            <a:r>
              <a:rPr lang="en-US" sz="3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: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8001000" cy="4572000"/>
          </a:xfrm>
        </p:spPr>
        <p:txBody>
          <a:bodyPr/>
          <a:lstStyle/>
          <a:p>
            <a:pPr marL="339725" indent="-339725" eaLnBrk="1" hangingPunct="1"/>
            <a:r>
              <a:rPr lang="en-US" sz="3400" dirty="0" err="1" smtClean="0"/>
              <a:t>menggunakan</a:t>
            </a:r>
            <a:r>
              <a:rPr lang="en-US" sz="3400" dirty="0" smtClean="0"/>
              <a:t> </a:t>
            </a:r>
            <a:r>
              <a:rPr lang="en-US" sz="3400" dirty="0" err="1" smtClean="0"/>
              <a:t>sistem</a:t>
            </a:r>
            <a:r>
              <a:rPr lang="en-US" sz="3400" dirty="0" smtClean="0"/>
              <a:t> </a:t>
            </a:r>
            <a:r>
              <a:rPr lang="en-US" sz="3400" dirty="0" err="1" smtClean="0"/>
              <a:t>Pendaftaran</a:t>
            </a:r>
            <a:r>
              <a:rPr lang="en-US" sz="3400" dirty="0" smtClean="0"/>
              <a:t> </a:t>
            </a:r>
            <a:r>
              <a:rPr lang="en-US" sz="3400" dirty="0" err="1" smtClean="0"/>
              <a:t>Hak</a:t>
            </a:r>
            <a:endParaRPr lang="en-US" sz="3400" dirty="0" smtClean="0"/>
          </a:p>
          <a:p>
            <a:pPr marL="339725" indent="-339725" eaLnBrk="1" hangingPunct="1"/>
            <a:r>
              <a:rPr lang="en-US" sz="3400" dirty="0" err="1" smtClean="0"/>
              <a:t>ada</a:t>
            </a:r>
            <a:r>
              <a:rPr lang="en-US" sz="3400" dirty="0" smtClean="0"/>
              <a:t> </a:t>
            </a:r>
            <a:r>
              <a:rPr lang="en-US" sz="3400" dirty="0" err="1" smtClean="0"/>
              <a:t>Buku</a:t>
            </a:r>
            <a:r>
              <a:rPr lang="en-US" sz="3400" dirty="0" smtClean="0"/>
              <a:t> Tanah </a:t>
            </a:r>
            <a:r>
              <a:rPr lang="en-US" sz="3400" dirty="0" err="1" smtClean="0"/>
              <a:t>sebagai</a:t>
            </a:r>
            <a:r>
              <a:rPr lang="en-US" sz="3400" dirty="0" smtClean="0"/>
              <a:t> </a:t>
            </a:r>
            <a:r>
              <a:rPr lang="en-US" sz="3400" dirty="0" err="1" smtClean="0"/>
              <a:t>bentuk</a:t>
            </a:r>
            <a:r>
              <a:rPr lang="en-US" sz="3400" dirty="0" smtClean="0"/>
              <a:t> </a:t>
            </a:r>
            <a:r>
              <a:rPr lang="en-US" sz="3400" dirty="0" err="1" smtClean="0"/>
              <a:t>penyimpanan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penyajian</a:t>
            </a:r>
            <a:r>
              <a:rPr lang="en-US" sz="3400" dirty="0" smtClean="0"/>
              <a:t> data </a:t>
            </a:r>
            <a:r>
              <a:rPr lang="en-US" sz="3400" dirty="0" err="1" smtClean="0"/>
              <a:t>yuridis</a:t>
            </a:r>
            <a:endParaRPr lang="en-US" sz="3400" dirty="0" smtClean="0"/>
          </a:p>
          <a:p>
            <a:pPr marL="339725" indent="-339725" eaLnBrk="1" hangingPunct="1"/>
            <a:r>
              <a:rPr lang="en-US" sz="3400" dirty="0" err="1" smtClean="0"/>
              <a:t>ada</a:t>
            </a:r>
            <a:r>
              <a:rPr lang="en-US" sz="3400" dirty="0" smtClean="0"/>
              <a:t> </a:t>
            </a:r>
            <a:r>
              <a:rPr lang="en-US" sz="3400" dirty="0" err="1" smtClean="0"/>
              <a:t>Sertipikat</a:t>
            </a:r>
            <a:r>
              <a:rPr lang="en-US" sz="3400" dirty="0" smtClean="0"/>
              <a:t> </a:t>
            </a:r>
            <a:r>
              <a:rPr lang="en-US" sz="3400" dirty="0" err="1" smtClean="0"/>
              <a:t>Hak</a:t>
            </a:r>
            <a:endParaRPr lang="en-US" sz="3400" dirty="0" smtClean="0"/>
          </a:p>
          <a:p>
            <a:pPr marL="339725" indent="-339725" eaLnBrk="1" hangingPunct="1"/>
            <a:r>
              <a:rPr lang="en-US" sz="3400" dirty="0" err="1" smtClean="0"/>
              <a:t>Pendaftaran</a:t>
            </a:r>
            <a:r>
              <a:rPr lang="en-US" sz="3400" dirty="0" smtClean="0"/>
              <a:t> </a:t>
            </a:r>
            <a:r>
              <a:rPr lang="en-US" sz="3400" dirty="0" err="1" smtClean="0"/>
              <a:t>nama</a:t>
            </a:r>
            <a:r>
              <a:rPr lang="en-US" sz="3400" dirty="0" smtClean="0"/>
              <a:t> </a:t>
            </a:r>
            <a:r>
              <a:rPr lang="en-US" sz="3400" dirty="0" err="1" smtClean="0"/>
              <a:t>seseorang</a:t>
            </a:r>
            <a:r>
              <a:rPr lang="en-US" sz="3400" dirty="0" smtClean="0"/>
              <a:t> </a:t>
            </a:r>
            <a:r>
              <a:rPr lang="en-US" sz="3400" dirty="0" err="1" smtClean="0"/>
              <a:t>dalam</a:t>
            </a:r>
            <a:r>
              <a:rPr lang="en-US" sz="3400" dirty="0" smtClean="0"/>
              <a:t> Register </a:t>
            </a:r>
            <a:r>
              <a:rPr lang="en-US" sz="3400" dirty="0" err="1" smtClean="0"/>
              <a:t>membuat</a:t>
            </a:r>
            <a:r>
              <a:rPr lang="en-US" sz="3400" dirty="0" smtClean="0"/>
              <a:t> </a:t>
            </a:r>
            <a:r>
              <a:rPr lang="en-US" sz="3400" dirty="0" err="1" smtClean="0"/>
              <a:t>orang</a:t>
            </a:r>
            <a:r>
              <a:rPr lang="en-US" sz="3400" dirty="0" smtClean="0"/>
              <a:t> </a:t>
            </a:r>
            <a:r>
              <a:rPr lang="en-US" sz="3400" dirty="0" err="1" smtClean="0"/>
              <a:t>tersebut</a:t>
            </a:r>
            <a:r>
              <a:rPr lang="en-US" sz="3400" dirty="0" smtClean="0"/>
              <a:t> </a:t>
            </a:r>
            <a:r>
              <a:rPr lang="en-US" sz="3400" dirty="0" err="1" smtClean="0"/>
              <a:t>menjadi</a:t>
            </a:r>
            <a:r>
              <a:rPr lang="en-US" sz="3400" dirty="0" smtClean="0"/>
              <a:t> </a:t>
            </a:r>
            <a:r>
              <a:rPr lang="en-US" sz="3400" dirty="0" err="1" smtClean="0"/>
              <a:t>pemegang</a:t>
            </a:r>
            <a:r>
              <a:rPr lang="en-US" sz="3400" dirty="0" smtClean="0"/>
              <a:t> </a:t>
            </a:r>
            <a:r>
              <a:rPr lang="en-US" sz="3400" dirty="0" err="1" smtClean="0"/>
              <a:t>hak</a:t>
            </a:r>
            <a:r>
              <a:rPr lang="en-US" sz="3400" dirty="0" smtClean="0"/>
              <a:t> </a:t>
            </a:r>
            <a:r>
              <a:rPr lang="en-US" sz="3400" dirty="0" err="1" smtClean="0"/>
              <a:t>atas</a:t>
            </a:r>
            <a:r>
              <a:rPr lang="en-US" sz="3400" dirty="0" smtClean="0"/>
              <a:t> </a:t>
            </a:r>
            <a:r>
              <a:rPr lang="en-US" sz="3400" dirty="0" err="1" smtClean="0"/>
              <a:t>tanah</a:t>
            </a:r>
            <a:r>
              <a:rPr lang="en-US" sz="3400" dirty="0" smtClean="0"/>
              <a:t> </a:t>
            </a:r>
            <a:r>
              <a:rPr lang="en-US" sz="3400" dirty="0" err="1" smtClean="0"/>
              <a:t>ybs</a:t>
            </a:r>
            <a:r>
              <a:rPr lang="en-US" sz="3400" dirty="0" smtClean="0"/>
              <a:t>, </a:t>
            </a:r>
            <a:r>
              <a:rPr lang="en-US" sz="3400" dirty="0" err="1" smtClean="0"/>
              <a:t>bukan</a:t>
            </a:r>
            <a:r>
              <a:rPr lang="en-US" sz="3400" dirty="0" smtClean="0"/>
              <a:t> </a:t>
            </a:r>
            <a:r>
              <a:rPr lang="en-US" sz="3400" dirty="0" err="1" smtClean="0"/>
              <a:t>pemindahan</a:t>
            </a:r>
            <a:r>
              <a:rPr lang="en-US" sz="3400" dirty="0" smtClean="0"/>
              <a:t> </a:t>
            </a:r>
            <a:r>
              <a:rPr lang="en-US" sz="3400" dirty="0" err="1" smtClean="0"/>
              <a:t>hak</a:t>
            </a:r>
            <a:r>
              <a:rPr lang="en-US" sz="3400" dirty="0" smtClean="0">
                <a:latin typeface="Goudy Old Style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8153400" cy="1189038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n-US" sz="35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Menunjukkan Suatu Negara Menggunakan Sistem Positif : </a:t>
            </a:r>
            <a:r>
              <a:rPr lang="en-US" sz="35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(lanjutan)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001000" cy="5105400"/>
          </a:xfrm>
        </p:spPr>
        <p:txBody>
          <a:bodyPr/>
          <a:lstStyle/>
          <a:p>
            <a:pPr marL="339725" indent="-339725" eaLnBrk="1" hangingPunct="1"/>
            <a:r>
              <a:rPr lang="en-US" sz="3400" dirty="0" smtClean="0"/>
              <a:t>Negara </a:t>
            </a:r>
            <a:r>
              <a:rPr lang="en-US" sz="3400" dirty="0" err="1" smtClean="0"/>
              <a:t>menjamin</a:t>
            </a:r>
            <a:r>
              <a:rPr lang="en-US" sz="3400" dirty="0" smtClean="0"/>
              <a:t> </a:t>
            </a:r>
            <a:r>
              <a:rPr lang="en-US" sz="3400" dirty="0" err="1" smtClean="0"/>
              <a:t>kebenaran</a:t>
            </a:r>
            <a:r>
              <a:rPr lang="en-US" sz="3400" dirty="0" smtClean="0"/>
              <a:t> data </a:t>
            </a:r>
            <a:r>
              <a:rPr lang="en-US" sz="3400" dirty="0" err="1" smtClean="0"/>
              <a:t>yuridis</a:t>
            </a:r>
            <a:r>
              <a:rPr lang="en-US" sz="3400" dirty="0" smtClean="0"/>
              <a:t> yang </a:t>
            </a:r>
            <a:r>
              <a:rPr lang="en-US" sz="3400" dirty="0" err="1" smtClean="0"/>
              <a:t>disajikan</a:t>
            </a:r>
            <a:r>
              <a:rPr lang="en-US" sz="3400" dirty="0" smtClean="0"/>
              <a:t> </a:t>
            </a:r>
            <a:r>
              <a:rPr lang="en-US" sz="3400" dirty="0" err="1" smtClean="0"/>
              <a:t>dalam</a:t>
            </a:r>
            <a:r>
              <a:rPr lang="en-US" sz="3400" dirty="0" smtClean="0"/>
              <a:t> </a:t>
            </a:r>
            <a:r>
              <a:rPr lang="en-US" sz="3400" dirty="0" err="1" smtClean="0"/>
              <a:t>pendaftaran</a:t>
            </a:r>
            <a:r>
              <a:rPr lang="en-US" sz="3400" dirty="0" smtClean="0"/>
              <a:t> </a:t>
            </a:r>
            <a:r>
              <a:rPr lang="en-US" sz="3400" dirty="0" err="1" smtClean="0"/>
              <a:t>tanah</a:t>
            </a:r>
            <a:endParaRPr lang="en-US" sz="3400" dirty="0" smtClean="0"/>
          </a:p>
          <a:p>
            <a:pPr marL="339725" indent="-339725" eaLnBrk="1" hangingPunct="1"/>
            <a:r>
              <a:rPr lang="en-US" sz="3400" dirty="0" err="1" smtClean="0"/>
              <a:t>orang</a:t>
            </a:r>
            <a:r>
              <a:rPr lang="en-US" sz="3400" dirty="0" smtClean="0"/>
              <a:t> </a:t>
            </a:r>
            <a:r>
              <a:rPr lang="en-US" sz="3400" dirty="0" err="1" smtClean="0"/>
              <a:t>boleh</a:t>
            </a:r>
            <a:r>
              <a:rPr lang="en-US" sz="3400" dirty="0" smtClean="0"/>
              <a:t> </a:t>
            </a:r>
            <a:r>
              <a:rPr lang="en-US" sz="3400" dirty="0" err="1" smtClean="0"/>
              <a:t>mempercayai</a:t>
            </a:r>
            <a:r>
              <a:rPr lang="en-US" sz="3400" dirty="0" smtClean="0"/>
              <a:t> </a:t>
            </a:r>
            <a:r>
              <a:rPr lang="en-US" sz="3400" dirty="0" err="1" smtClean="0"/>
              <a:t>penuh</a:t>
            </a:r>
            <a:r>
              <a:rPr lang="en-US" sz="3400" dirty="0" smtClean="0"/>
              <a:t> data yang </a:t>
            </a:r>
            <a:r>
              <a:rPr lang="en-US" sz="3400" dirty="0" err="1" smtClean="0"/>
              <a:t>disajikan</a:t>
            </a:r>
            <a:r>
              <a:rPr lang="en-US" sz="3400" dirty="0" smtClean="0"/>
              <a:t> </a:t>
            </a:r>
            <a:r>
              <a:rPr lang="en-US" sz="3400" dirty="0" err="1" smtClean="0"/>
              <a:t>dalam</a:t>
            </a:r>
            <a:r>
              <a:rPr lang="en-US" sz="3400" dirty="0" smtClean="0"/>
              <a:t> Register</a:t>
            </a:r>
          </a:p>
          <a:p>
            <a:pPr marL="339725" indent="-339725" eaLnBrk="1" hangingPunct="1"/>
            <a:r>
              <a:rPr lang="en-US" sz="3400" dirty="0" err="1" smtClean="0"/>
              <a:t>orang</a:t>
            </a:r>
            <a:r>
              <a:rPr lang="en-US" sz="3400" dirty="0" smtClean="0"/>
              <a:t> yang </a:t>
            </a:r>
            <a:r>
              <a:rPr lang="en-US" sz="3400" dirty="0" err="1" smtClean="0"/>
              <a:t>dengan</a:t>
            </a:r>
            <a:r>
              <a:rPr lang="en-US" sz="3400" dirty="0" smtClean="0"/>
              <a:t> </a:t>
            </a:r>
            <a:r>
              <a:rPr lang="en-US" sz="3400" dirty="0" err="1" smtClean="0"/>
              <a:t>itikad</a:t>
            </a:r>
            <a:r>
              <a:rPr lang="en-US" sz="3400" dirty="0" smtClean="0"/>
              <a:t> </a:t>
            </a:r>
            <a:r>
              <a:rPr lang="en-US" sz="3400" dirty="0" err="1" smtClean="0"/>
              <a:t>baik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dengan</a:t>
            </a:r>
            <a:r>
              <a:rPr lang="en-US" sz="3400" dirty="0" smtClean="0"/>
              <a:t> </a:t>
            </a:r>
            <a:r>
              <a:rPr lang="en-US" sz="3400" dirty="0" err="1" smtClean="0"/>
              <a:t>pembayaran</a:t>
            </a:r>
            <a:r>
              <a:rPr lang="en-US" sz="3400" dirty="0" smtClean="0"/>
              <a:t>, </a:t>
            </a:r>
            <a:r>
              <a:rPr lang="en-US" sz="3400" dirty="0" err="1" smtClean="0"/>
              <a:t>memperoleh</a:t>
            </a:r>
            <a:r>
              <a:rPr lang="en-US" sz="3400" dirty="0" smtClean="0"/>
              <a:t> </a:t>
            </a:r>
            <a:r>
              <a:rPr lang="en-US" sz="3400" dirty="0" err="1" smtClean="0"/>
              <a:t>hak</a:t>
            </a:r>
            <a:r>
              <a:rPr lang="en-US" sz="3400" dirty="0" smtClean="0"/>
              <a:t> </a:t>
            </a:r>
            <a:r>
              <a:rPr lang="en-US" sz="3400" dirty="0" err="1" smtClean="0"/>
              <a:t>dari</a:t>
            </a:r>
            <a:r>
              <a:rPr lang="en-US" sz="3400" dirty="0" smtClean="0"/>
              <a:t> </a:t>
            </a:r>
            <a:r>
              <a:rPr lang="en-US" sz="3400" dirty="0" err="1" smtClean="0"/>
              <a:t>orang</a:t>
            </a:r>
            <a:r>
              <a:rPr lang="en-US" sz="3400" dirty="0" smtClean="0"/>
              <a:t> yang </a:t>
            </a:r>
            <a:r>
              <a:rPr lang="en-US" sz="3400" dirty="0" err="1" smtClean="0"/>
              <a:t>namanya</a:t>
            </a:r>
            <a:r>
              <a:rPr lang="en-US" sz="3400" dirty="0" smtClean="0"/>
              <a:t> </a:t>
            </a:r>
            <a:r>
              <a:rPr lang="en-US" sz="3400" dirty="0" err="1" smtClean="0"/>
              <a:t>terdaftar</a:t>
            </a:r>
            <a:r>
              <a:rPr lang="en-US" sz="3400" dirty="0" smtClean="0"/>
              <a:t> </a:t>
            </a:r>
            <a:r>
              <a:rPr lang="en-US" sz="3400" dirty="0" err="1" smtClean="0"/>
              <a:t>sebagai</a:t>
            </a:r>
            <a:r>
              <a:rPr lang="en-US" sz="3400" dirty="0" smtClean="0"/>
              <a:t> </a:t>
            </a:r>
            <a:r>
              <a:rPr lang="en-US" sz="3400" dirty="0" err="1" smtClean="0"/>
              <a:t>pemegang</a:t>
            </a:r>
            <a:r>
              <a:rPr lang="en-US" sz="3400" dirty="0" smtClean="0"/>
              <a:t> </a:t>
            </a:r>
            <a:r>
              <a:rPr lang="en-US" sz="3400" dirty="0" err="1" smtClean="0"/>
              <a:t>hak</a:t>
            </a:r>
            <a:r>
              <a:rPr lang="en-US" sz="3400" dirty="0" smtClean="0"/>
              <a:t> </a:t>
            </a:r>
            <a:r>
              <a:rPr lang="en-US" sz="3400" dirty="0" err="1" smtClean="0"/>
              <a:t>dalam</a:t>
            </a:r>
            <a:r>
              <a:rPr lang="en-US" sz="3400" dirty="0" smtClean="0"/>
              <a:t> Register </a:t>
            </a:r>
            <a:r>
              <a:rPr lang="en-US" sz="3400" dirty="0" err="1" smtClean="0"/>
              <a:t>memperoleh</a:t>
            </a:r>
            <a:r>
              <a:rPr lang="en-US" sz="3400" dirty="0" smtClean="0"/>
              <a:t> </a:t>
            </a:r>
            <a:r>
              <a:rPr lang="en-US" sz="3400" dirty="0" err="1" smtClean="0"/>
              <a:t>hak</a:t>
            </a:r>
            <a:r>
              <a:rPr lang="en-US" sz="3400" dirty="0" smtClean="0"/>
              <a:t> yang </a:t>
            </a:r>
            <a:r>
              <a:rPr lang="en-US" sz="3400" dirty="0" err="1" smtClean="0"/>
              <a:t>tidak</a:t>
            </a:r>
            <a:r>
              <a:rPr lang="en-US" sz="3400" dirty="0" smtClean="0"/>
              <a:t> </a:t>
            </a:r>
            <a:r>
              <a:rPr lang="en-US" sz="3400" dirty="0" err="1" smtClean="0"/>
              <a:t>dapat</a:t>
            </a:r>
            <a:r>
              <a:rPr lang="en-US" sz="3400" dirty="0" smtClean="0"/>
              <a:t> </a:t>
            </a:r>
            <a:r>
              <a:rPr lang="en-US" sz="3400" dirty="0" err="1" smtClean="0"/>
              <a:t>diganggu</a:t>
            </a:r>
            <a:r>
              <a:rPr lang="en-US" sz="3400" dirty="0" smtClean="0"/>
              <a:t> </a:t>
            </a:r>
            <a:r>
              <a:rPr lang="en-US" sz="3400" dirty="0" err="1" smtClean="0"/>
              <a:t>gugat</a:t>
            </a:r>
            <a:r>
              <a:rPr lang="en-US" dirty="0" smtClean="0">
                <a:latin typeface="Goudy Old Style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57200"/>
            <a:ext cx="8077200" cy="6019800"/>
          </a:xfrm>
        </p:spPr>
        <p:txBody>
          <a:bodyPr rtlCol="0">
            <a:normAutofit lnSpcReduction="10000"/>
          </a:bodyPr>
          <a:lstStyle/>
          <a:p>
            <a:pPr marL="0" indent="3175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r>
              <a:rPr lang="en-US" sz="3600" dirty="0" smtClean="0">
                <a:ea typeface="+mn-ea"/>
                <a:cs typeface="+mn-cs"/>
              </a:rPr>
              <a:t>Yang </a:t>
            </a:r>
            <a:r>
              <a:rPr lang="en-US" sz="3600" dirty="0" err="1" smtClean="0">
                <a:ea typeface="+mn-ea"/>
                <a:cs typeface="+mn-cs"/>
              </a:rPr>
              <a:t>dapat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dilakukan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oleh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pemegang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hak</a:t>
            </a:r>
            <a:r>
              <a:rPr lang="en-US" sz="3600" dirty="0" smtClean="0">
                <a:ea typeface="+mn-ea"/>
                <a:cs typeface="+mn-cs"/>
              </a:rPr>
              <a:t> yang </a:t>
            </a:r>
            <a:r>
              <a:rPr lang="en-US" sz="3600" dirty="0" err="1" smtClean="0">
                <a:ea typeface="+mn-ea"/>
                <a:cs typeface="+mn-cs"/>
              </a:rPr>
              <a:t>sebenarnya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jika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tanahnya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didaftar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atas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nama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pihak</a:t>
            </a:r>
            <a:r>
              <a:rPr lang="en-US" sz="3600" dirty="0" smtClean="0">
                <a:ea typeface="+mn-ea"/>
                <a:cs typeface="+mn-cs"/>
              </a:rPr>
              <a:t> lain :</a:t>
            </a:r>
          </a:p>
          <a:p>
            <a:pPr marL="365760" indent="-283464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600" dirty="0" err="1" smtClean="0">
                <a:ea typeface="+mn-ea"/>
                <a:cs typeface="+mn-cs"/>
              </a:rPr>
              <a:t>Menuntut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ganti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kerugian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kepada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pihak</a:t>
            </a:r>
            <a:r>
              <a:rPr lang="en-US" sz="3600" dirty="0" smtClean="0">
                <a:ea typeface="+mn-ea"/>
                <a:cs typeface="+mn-cs"/>
              </a:rPr>
              <a:t> yang </a:t>
            </a:r>
            <a:r>
              <a:rPr lang="en-US" sz="3600" dirty="0" err="1" smtClean="0">
                <a:ea typeface="+mn-ea"/>
                <a:cs typeface="+mn-cs"/>
              </a:rPr>
              <a:t>menjual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tanah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ybs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kepada</a:t>
            </a:r>
            <a:r>
              <a:rPr lang="en-US" sz="3600" dirty="0" smtClean="0">
                <a:ea typeface="+mn-ea"/>
                <a:cs typeface="+mn-cs"/>
              </a:rPr>
              <a:t> yang </a:t>
            </a:r>
            <a:r>
              <a:rPr lang="en-US" sz="3600" dirty="0" err="1" smtClean="0">
                <a:ea typeface="+mn-ea"/>
                <a:cs typeface="+mn-cs"/>
              </a:rPr>
              <a:t>terdaftar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dalam</a:t>
            </a:r>
            <a:r>
              <a:rPr lang="en-US" sz="3600" dirty="0" smtClean="0">
                <a:ea typeface="+mn-ea"/>
                <a:cs typeface="+mn-cs"/>
              </a:rPr>
              <a:t> Register </a:t>
            </a:r>
            <a:r>
              <a:rPr lang="en-US" sz="3600" dirty="0" err="1" smtClean="0">
                <a:ea typeface="+mn-ea"/>
                <a:cs typeface="+mn-cs"/>
              </a:rPr>
              <a:t>sebagai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pemegang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hak</a:t>
            </a:r>
            <a:r>
              <a:rPr lang="en-US" sz="3600" dirty="0" smtClean="0">
                <a:ea typeface="+mn-ea"/>
                <a:cs typeface="+mn-cs"/>
              </a:rPr>
              <a:t>.</a:t>
            </a:r>
          </a:p>
          <a:p>
            <a:pPr marL="365760" indent="-283464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600" dirty="0" err="1" smtClean="0">
                <a:ea typeface="+mn-ea"/>
                <a:cs typeface="+mn-cs"/>
              </a:rPr>
              <a:t>Dalam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hal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kekeliruannya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disebabkan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karena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kesalahan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Pejabat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maka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dia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dapat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menuntut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ganti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kerugian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kepada</a:t>
            </a:r>
            <a:r>
              <a:rPr lang="en-US" sz="3600" dirty="0" smtClean="0">
                <a:ea typeface="+mn-ea"/>
                <a:cs typeface="+mn-cs"/>
              </a:rPr>
              <a:t> Negara.</a:t>
            </a:r>
            <a:endParaRPr lang="en-US" sz="3600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850" cy="9906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sz="39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Menunjukkan Suatu Negara Menggunakan Sistem Negatif :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8001000" cy="5029200"/>
          </a:xfrm>
        </p:spPr>
        <p:txBody>
          <a:bodyPr/>
          <a:lstStyle/>
          <a:p>
            <a:pPr marL="339725" indent="-339725" eaLnBrk="1" hangingPunct="1"/>
            <a:r>
              <a:rPr lang="en-US" sz="3400" dirty="0" err="1" smtClean="0"/>
              <a:t>Menggunakan</a:t>
            </a:r>
            <a:r>
              <a:rPr lang="en-US" sz="3400" dirty="0" smtClean="0"/>
              <a:t> </a:t>
            </a:r>
            <a:r>
              <a:rPr lang="en-US" sz="3400" dirty="0" err="1" smtClean="0"/>
              <a:t>sistem</a:t>
            </a:r>
            <a:r>
              <a:rPr lang="en-US" sz="3400" dirty="0" smtClean="0"/>
              <a:t> </a:t>
            </a:r>
            <a:r>
              <a:rPr lang="en-US" sz="3400" dirty="0" err="1" smtClean="0"/>
              <a:t>Pendaftaran</a:t>
            </a:r>
            <a:r>
              <a:rPr lang="en-US" sz="3400" dirty="0" smtClean="0"/>
              <a:t> </a:t>
            </a:r>
            <a:r>
              <a:rPr lang="en-US" sz="3400" dirty="0" err="1" smtClean="0"/>
              <a:t>Akta</a:t>
            </a:r>
            <a:endParaRPr lang="en-US" sz="3400" dirty="0" smtClean="0"/>
          </a:p>
          <a:p>
            <a:pPr marL="339725" indent="-339725" eaLnBrk="1" hangingPunct="1"/>
            <a:r>
              <a:rPr lang="en-US" sz="3400" dirty="0" err="1" smtClean="0"/>
              <a:t>Bukan</a:t>
            </a:r>
            <a:r>
              <a:rPr lang="en-US" sz="3400" dirty="0" smtClean="0"/>
              <a:t> </a:t>
            </a:r>
            <a:r>
              <a:rPr lang="en-US" sz="3400" dirty="0" err="1" smtClean="0"/>
              <a:t>pendaftarannya</a:t>
            </a:r>
            <a:r>
              <a:rPr lang="en-US" sz="3400" dirty="0" smtClean="0"/>
              <a:t> yang </a:t>
            </a:r>
            <a:r>
              <a:rPr lang="en-US" sz="3400" dirty="0" err="1" smtClean="0"/>
              <a:t>diperhatikan</a:t>
            </a:r>
            <a:r>
              <a:rPr lang="en-US" sz="3400" dirty="0" smtClean="0"/>
              <a:t>, </a:t>
            </a:r>
            <a:r>
              <a:rPr lang="en-US" sz="3400" dirty="0" err="1" smtClean="0"/>
              <a:t>tetapi</a:t>
            </a:r>
            <a:r>
              <a:rPr lang="en-US" sz="3400" dirty="0" smtClean="0"/>
              <a:t> </a:t>
            </a:r>
            <a:r>
              <a:rPr lang="en-US" sz="3400" dirty="0" err="1" smtClean="0"/>
              <a:t>sahnya</a:t>
            </a:r>
            <a:r>
              <a:rPr lang="en-US" sz="3400" dirty="0" smtClean="0"/>
              <a:t> </a:t>
            </a:r>
            <a:r>
              <a:rPr lang="en-US" sz="3400" dirty="0" err="1" smtClean="0"/>
              <a:t>perbuatan</a:t>
            </a:r>
            <a:r>
              <a:rPr lang="en-US" sz="3400" dirty="0" smtClean="0"/>
              <a:t> </a:t>
            </a:r>
            <a:r>
              <a:rPr lang="en-US" sz="3400" dirty="0" err="1" smtClean="0"/>
              <a:t>hukum</a:t>
            </a:r>
            <a:r>
              <a:rPr lang="en-US" sz="3400" dirty="0" smtClean="0"/>
              <a:t> yang </a:t>
            </a:r>
            <a:r>
              <a:rPr lang="en-US" sz="3400" dirty="0" err="1" smtClean="0"/>
              <a:t>dilakukan</a:t>
            </a:r>
            <a:r>
              <a:rPr lang="en-US" sz="3400" dirty="0" smtClean="0"/>
              <a:t> yang </a:t>
            </a:r>
            <a:r>
              <a:rPr lang="en-US" sz="3400" dirty="0" err="1" smtClean="0"/>
              <a:t>menentukan</a:t>
            </a:r>
            <a:r>
              <a:rPr lang="en-US" sz="3400" dirty="0" smtClean="0"/>
              <a:t> </a:t>
            </a:r>
            <a:r>
              <a:rPr lang="en-US" sz="3400" dirty="0" err="1" smtClean="0"/>
              <a:t>berpindahnya</a:t>
            </a:r>
            <a:r>
              <a:rPr lang="en-US" sz="3400" dirty="0" smtClean="0"/>
              <a:t> </a:t>
            </a:r>
            <a:r>
              <a:rPr lang="en-US" sz="3400" dirty="0" err="1" smtClean="0"/>
              <a:t>hak</a:t>
            </a:r>
            <a:r>
              <a:rPr lang="en-US" sz="3400" dirty="0" smtClean="0"/>
              <a:t> </a:t>
            </a:r>
            <a:r>
              <a:rPr lang="en-US" sz="3400" dirty="0" err="1" smtClean="0"/>
              <a:t>kepada</a:t>
            </a:r>
            <a:r>
              <a:rPr lang="en-US" sz="3400" dirty="0" smtClean="0"/>
              <a:t> </a:t>
            </a:r>
            <a:r>
              <a:rPr lang="en-US" sz="3400" dirty="0" err="1" smtClean="0"/>
              <a:t>pembeli</a:t>
            </a:r>
            <a:endParaRPr lang="en-US" sz="3400" dirty="0" smtClean="0"/>
          </a:p>
          <a:p>
            <a:pPr marL="339725" indent="-339725" eaLnBrk="1" hangingPunct="1"/>
            <a:r>
              <a:rPr lang="en-US" sz="3400" dirty="0" err="1" smtClean="0"/>
              <a:t>Pendaftaran</a:t>
            </a:r>
            <a:r>
              <a:rPr lang="en-US" sz="3400" dirty="0" smtClean="0"/>
              <a:t> </a:t>
            </a:r>
            <a:r>
              <a:rPr lang="en-US" sz="3400" dirty="0" err="1" smtClean="0"/>
              <a:t>tidak</a:t>
            </a:r>
            <a:r>
              <a:rPr lang="en-US" sz="3400" dirty="0" smtClean="0"/>
              <a:t> </a:t>
            </a:r>
            <a:r>
              <a:rPr lang="en-US" sz="3400" dirty="0" err="1" smtClean="0"/>
              <a:t>membuat</a:t>
            </a:r>
            <a:r>
              <a:rPr lang="en-US" sz="3400" dirty="0" smtClean="0"/>
              <a:t> </a:t>
            </a:r>
            <a:r>
              <a:rPr lang="en-US" sz="3400" dirty="0" err="1" smtClean="0"/>
              <a:t>seseorang</a:t>
            </a:r>
            <a:r>
              <a:rPr lang="en-US" sz="3400" dirty="0" smtClean="0"/>
              <a:t> yang </a:t>
            </a:r>
            <a:r>
              <a:rPr lang="en-US" sz="3400" dirty="0" err="1" smtClean="0"/>
              <a:t>tidak</a:t>
            </a:r>
            <a:r>
              <a:rPr lang="en-US" sz="3400" dirty="0" smtClean="0"/>
              <a:t> </a:t>
            </a:r>
            <a:r>
              <a:rPr lang="en-US" sz="3400" dirty="0" err="1" smtClean="0"/>
              <a:t>berhak</a:t>
            </a:r>
            <a:r>
              <a:rPr lang="en-US" sz="3400" dirty="0" smtClean="0"/>
              <a:t> </a:t>
            </a:r>
            <a:r>
              <a:rPr lang="en-US" sz="3400" dirty="0" err="1" smtClean="0"/>
              <a:t>menjadi</a:t>
            </a:r>
            <a:r>
              <a:rPr lang="en-US" sz="3400" dirty="0" smtClean="0"/>
              <a:t> </a:t>
            </a:r>
            <a:r>
              <a:rPr lang="en-US" sz="3400" dirty="0" err="1" smtClean="0"/>
              <a:t>berhak</a:t>
            </a:r>
            <a:r>
              <a:rPr lang="en-US" sz="3400" dirty="0" smtClean="0"/>
              <a:t>, </a:t>
            </a:r>
            <a:r>
              <a:rPr lang="en-US" sz="3400" dirty="0" err="1" smtClean="0"/>
              <a:t>apabila</a:t>
            </a:r>
            <a:r>
              <a:rPr lang="en-US" sz="3400" dirty="0" smtClean="0"/>
              <a:t> </a:t>
            </a:r>
            <a:r>
              <a:rPr lang="en-US" sz="3400" dirty="0" err="1" smtClean="0"/>
              <a:t>ia</a:t>
            </a:r>
            <a:r>
              <a:rPr lang="en-US" sz="3400" dirty="0" smtClean="0"/>
              <a:t> </a:t>
            </a:r>
            <a:r>
              <a:rPr lang="en-US" sz="3400" dirty="0" err="1" smtClean="0"/>
              <a:t>memperoleh</a:t>
            </a:r>
            <a:r>
              <a:rPr lang="en-US" sz="3400" dirty="0" smtClean="0"/>
              <a:t> </a:t>
            </a:r>
            <a:r>
              <a:rPr lang="en-US" sz="3400" dirty="0" err="1" smtClean="0"/>
              <a:t>tanah</a:t>
            </a:r>
            <a:r>
              <a:rPr lang="en-US" sz="3400" dirty="0" smtClean="0"/>
              <a:t> </a:t>
            </a:r>
            <a:r>
              <a:rPr lang="en-US" sz="3400" dirty="0" err="1" smtClean="0"/>
              <a:t>dari</a:t>
            </a:r>
            <a:r>
              <a:rPr lang="en-US" sz="3400" dirty="0" smtClean="0"/>
              <a:t> </a:t>
            </a:r>
            <a:r>
              <a:rPr lang="en-US" sz="3400" dirty="0" err="1" smtClean="0"/>
              <a:t>pihak</a:t>
            </a:r>
            <a:r>
              <a:rPr lang="en-US" sz="3400" dirty="0" smtClean="0"/>
              <a:t> yang </a:t>
            </a:r>
            <a:r>
              <a:rPr lang="en-US" sz="3400" dirty="0" err="1" smtClean="0"/>
              <a:t>tidak</a:t>
            </a:r>
            <a:r>
              <a:rPr lang="en-US" sz="3400" dirty="0" smtClean="0"/>
              <a:t> </a:t>
            </a:r>
            <a:r>
              <a:rPr lang="en-US" sz="3400" dirty="0" err="1" smtClean="0"/>
              <a:t>berhak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696200" cy="1371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LATAR BELAKANG </a:t>
            </a:r>
            <a:br>
              <a:rPr lang="en-US" b="1" dirty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</a:br>
            <a:r>
              <a:rPr lang="en-US" b="1" dirty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PENDAFTARAN TANAH</a:t>
            </a:r>
            <a:endParaRPr lang="en-US" dirty="0">
              <a:solidFill>
                <a:schemeClr val="tx2">
                  <a:satMod val="13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990600" y="2362200"/>
            <a:ext cx="7848600" cy="3763963"/>
          </a:xfrm>
        </p:spPr>
        <p:txBody>
          <a:bodyPr/>
          <a:lstStyle/>
          <a:p>
            <a:pPr indent="-365125" eaLnBrk="1" hangingPunct="1"/>
            <a:r>
              <a:rPr lang="en-US" sz="4400" dirty="0" err="1" smtClean="0">
                <a:cs typeface="Arial" pitchFamily="34" charset="0"/>
              </a:rPr>
              <a:t>Belum</a:t>
            </a:r>
            <a:r>
              <a:rPr lang="en-US" sz="4400" dirty="0" smtClean="0">
                <a:cs typeface="Arial" pitchFamily="34" charset="0"/>
              </a:rPr>
              <a:t> </a:t>
            </a:r>
            <a:r>
              <a:rPr lang="en-US" sz="4400" dirty="0" err="1" smtClean="0">
                <a:cs typeface="Arial" pitchFamily="34" charset="0"/>
              </a:rPr>
              <a:t>tersedia</a:t>
            </a:r>
            <a:r>
              <a:rPr lang="en-US" sz="4400" dirty="0" smtClean="0">
                <a:cs typeface="Arial" pitchFamily="34" charset="0"/>
              </a:rPr>
              <a:t> </a:t>
            </a:r>
            <a:r>
              <a:rPr lang="en-US" sz="4400" dirty="0" err="1" smtClean="0">
                <a:cs typeface="Arial" pitchFamily="34" charset="0"/>
              </a:rPr>
              <a:t>perangkat</a:t>
            </a:r>
            <a:r>
              <a:rPr lang="en-US" sz="4400" dirty="0" smtClean="0">
                <a:cs typeface="Arial" pitchFamily="34" charset="0"/>
              </a:rPr>
              <a:t> </a:t>
            </a:r>
            <a:r>
              <a:rPr lang="en-US" sz="4400" dirty="0" err="1" smtClean="0">
                <a:cs typeface="Arial" pitchFamily="34" charset="0"/>
              </a:rPr>
              <a:t>Hukum</a:t>
            </a:r>
            <a:r>
              <a:rPr lang="en-US" sz="4400" dirty="0" smtClean="0">
                <a:cs typeface="Arial" pitchFamily="34" charset="0"/>
              </a:rPr>
              <a:t> Tanah </a:t>
            </a:r>
            <a:r>
              <a:rPr lang="en-US" sz="4400" dirty="0" err="1" smtClean="0">
                <a:cs typeface="Arial" pitchFamily="34" charset="0"/>
              </a:rPr>
              <a:t>Tertulis</a:t>
            </a:r>
            <a:r>
              <a:rPr lang="en-US" sz="4400" dirty="0" smtClean="0">
                <a:cs typeface="Arial" pitchFamily="34" charset="0"/>
              </a:rPr>
              <a:t> yang </a:t>
            </a:r>
            <a:r>
              <a:rPr lang="en-US" sz="4400" dirty="0" err="1" smtClean="0">
                <a:cs typeface="Arial" pitchFamily="34" charset="0"/>
              </a:rPr>
              <a:t>Lengkap</a:t>
            </a:r>
            <a:r>
              <a:rPr lang="en-US" sz="4400" dirty="0" smtClean="0">
                <a:cs typeface="Arial" pitchFamily="34" charset="0"/>
              </a:rPr>
              <a:t> </a:t>
            </a:r>
            <a:r>
              <a:rPr lang="en-US" sz="4400" dirty="0" err="1" smtClean="0">
                <a:cs typeface="Arial" pitchFamily="34" charset="0"/>
              </a:rPr>
              <a:t>dan</a:t>
            </a:r>
            <a:r>
              <a:rPr lang="en-US" sz="4400" dirty="0" smtClean="0">
                <a:cs typeface="Arial" pitchFamily="34" charset="0"/>
              </a:rPr>
              <a:t> </a:t>
            </a:r>
            <a:r>
              <a:rPr lang="en-US" sz="4400" dirty="0" err="1" smtClean="0">
                <a:cs typeface="Arial" pitchFamily="34" charset="0"/>
              </a:rPr>
              <a:t>Jelas</a:t>
            </a:r>
            <a:endParaRPr lang="en-US" sz="4400" dirty="0" smtClean="0">
              <a:cs typeface="Arial" pitchFamily="34" charset="0"/>
            </a:endParaRPr>
          </a:p>
          <a:p>
            <a:pPr indent="-365125" eaLnBrk="1" hangingPunct="1"/>
            <a:r>
              <a:rPr lang="en-US" sz="4400" dirty="0" err="1" smtClean="0">
                <a:cs typeface="Arial" pitchFamily="34" charset="0"/>
              </a:rPr>
              <a:t>Belum</a:t>
            </a:r>
            <a:r>
              <a:rPr lang="en-US" sz="4400" dirty="0" smtClean="0">
                <a:cs typeface="Arial" pitchFamily="34" charset="0"/>
              </a:rPr>
              <a:t> </a:t>
            </a:r>
            <a:r>
              <a:rPr lang="en-US" sz="4400" dirty="0" err="1" smtClean="0">
                <a:cs typeface="Arial" pitchFamily="34" charset="0"/>
              </a:rPr>
              <a:t>terselenggaranya</a:t>
            </a:r>
            <a:r>
              <a:rPr lang="en-US" sz="4400" dirty="0" smtClean="0">
                <a:cs typeface="Arial" pitchFamily="34" charset="0"/>
              </a:rPr>
              <a:t> </a:t>
            </a:r>
            <a:r>
              <a:rPr lang="en-US" sz="4400" dirty="0" err="1" smtClean="0">
                <a:cs typeface="Arial" pitchFamily="34" charset="0"/>
              </a:rPr>
              <a:t>Pendaftaran</a:t>
            </a:r>
            <a:r>
              <a:rPr lang="en-US" sz="4400" dirty="0" smtClean="0">
                <a:cs typeface="Arial" pitchFamily="34" charset="0"/>
              </a:rPr>
              <a:t> Tanah yang </a:t>
            </a:r>
            <a:r>
              <a:rPr lang="en-US" sz="4400" dirty="0" err="1" smtClean="0">
                <a:cs typeface="Arial" pitchFamily="34" charset="0"/>
              </a:rPr>
              <a:t>Efektif</a:t>
            </a:r>
            <a:endParaRPr lang="en-US" sz="4400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8229600" cy="1189038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n-US" sz="35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Menunjukkan Suatu Negara </a:t>
            </a:r>
            <a:br>
              <a:rPr lang="en-US" sz="35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5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Menggunakan Sistem Negatif: </a:t>
            </a:r>
            <a:r>
              <a:rPr lang="en-US" sz="35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(lanjutan)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8001000" cy="4953000"/>
          </a:xfrm>
        </p:spPr>
        <p:txBody>
          <a:bodyPr/>
          <a:lstStyle/>
          <a:p>
            <a:pPr marL="339725" indent="-339725" eaLnBrk="1" hangingPunct="1"/>
            <a:r>
              <a:rPr lang="en-US" sz="3400" dirty="0" err="1" smtClean="0"/>
              <a:t>Berhaknya</a:t>
            </a:r>
            <a:r>
              <a:rPr lang="en-US" sz="3400" dirty="0" smtClean="0"/>
              <a:t> </a:t>
            </a:r>
            <a:r>
              <a:rPr lang="en-US" sz="3400" dirty="0" err="1" smtClean="0"/>
              <a:t>seseorang</a:t>
            </a:r>
            <a:r>
              <a:rPr lang="en-US" sz="3400" dirty="0" smtClean="0"/>
              <a:t> </a:t>
            </a:r>
            <a:r>
              <a:rPr lang="en-US" sz="3400" dirty="0" err="1" smtClean="0"/>
              <a:t>ditentukan</a:t>
            </a:r>
            <a:r>
              <a:rPr lang="en-US" sz="3400" dirty="0" smtClean="0"/>
              <a:t> </a:t>
            </a:r>
            <a:r>
              <a:rPr lang="en-US" sz="3400" dirty="0" err="1" smtClean="0"/>
              <a:t>dari</a:t>
            </a:r>
            <a:r>
              <a:rPr lang="en-US" sz="3400" dirty="0" smtClean="0"/>
              <a:t> </a:t>
            </a:r>
            <a:r>
              <a:rPr lang="en-US" sz="3400" dirty="0" err="1" smtClean="0"/>
              <a:t>sahnya</a:t>
            </a:r>
            <a:r>
              <a:rPr lang="en-US" sz="3400" dirty="0" smtClean="0"/>
              <a:t> </a:t>
            </a:r>
            <a:r>
              <a:rPr lang="en-US" sz="3400" dirty="0" err="1" smtClean="0"/>
              <a:t>perbuatan</a:t>
            </a:r>
            <a:r>
              <a:rPr lang="en-US" sz="3400" dirty="0" smtClean="0"/>
              <a:t> </a:t>
            </a:r>
            <a:r>
              <a:rPr lang="en-US" sz="3400" dirty="0" err="1" smtClean="0"/>
              <a:t>hukum</a:t>
            </a:r>
            <a:r>
              <a:rPr lang="en-US" sz="3400" dirty="0" smtClean="0"/>
              <a:t> yang </a:t>
            </a:r>
            <a:r>
              <a:rPr lang="en-US" sz="3400" dirty="0" err="1" smtClean="0"/>
              <a:t>dilakukan</a:t>
            </a:r>
            <a:r>
              <a:rPr lang="en-US" sz="3400" dirty="0" smtClean="0"/>
              <a:t> </a:t>
            </a:r>
          </a:p>
          <a:p>
            <a:pPr marL="339725" indent="-339725" eaLnBrk="1" hangingPunct="1"/>
            <a:r>
              <a:rPr lang="en-US" sz="3400" dirty="0" err="1" smtClean="0"/>
              <a:t>Walaupun</a:t>
            </a:r>
            <a:r>
              <a:rPr lang="en-US" sz="3400" dirty="0" smtClean="0"/>
              <a:t> </a:t>
            </a:r>
            <a:r>
              <a:rPr lang="en-US" sz="3400" dirty="0" err="1" smtClean="0"/>
              <a:t>sudah</a:t>
            </a:r>
            <a:r>
              <a:rPr lang="en-US" sz="3400" dirty="0" smtClean="0"/>
              <a:t> </a:t>
            </a:r>
            <a:r>
              <a:rPr lang="en-US" sz="3400" dirty="0" err="1" smtClean="0"/>
              <a:t>dilakukan</a:t>
            </a:r>
            <a:r>
              <a:rPr lang="en-US" sz="3400" dirty="0" smtClean="0"/>
              <a:t> </a:t>
            </a:r>
            <a:r>
              <a:rPr lang="en-US" sz="3400" dirty="0" err="1" smtClean="0"/>
              <a:t>pendaftaran</a:t>
            </a:r>
            <a:r>
              <a:rPr lang="en-US" sz="3400" dirty="0" smtClean="0"/>
              <a:t>, </a:t>
            </a:r>
            <a:r>
              <a:rPr lang="en-US" sz="3400" dirty="0" err="1" smtClean="0"/>
              <a:t>pembeli</a:t>
            </a:r>
            <a:r>
              <a:rPr lang="en-US" sz="3400" dirty="0" smtClean="0"/>
              <a:t> </a:t>
            </a:r>
            <a:r>
              <a:rPr lang="en-US" sz="3400" dirty="0" err="1" smtClean="0"/>
              <a:t>selalu</a:t>
            </a:r>
            <a:r>
              <a:rPr lang="en-US" sz="3400" dirty="0" smtClean="0"/>
              <a:t> </a:t>
            </a:r>
            <a:r>
              <a:rPr lang="en-US" sz="3400" dirty="0" err="1" smtClean="0"/>
              <a:t>masih</a:t>
            </a:r>
            <a:r>
              <a:rPr lang="en-US" sz="3400" dirty="0" smtClean="0"/>
              <a:t> </a:t>
            </a:r>
            <a:r>
              <a:rPr lang="en-US" sz="3400" dirty="0" err="1" smtClean="0"/>
              <a:t>menghadapi</a:t>
            </a:r>
            <a:r>
              <a:rPr lang="en-US" sz="3400" dirty="0" smtClean="0"/>
              <a:t> </a:t>
            </a:r>
            <a:r>
              <a:rPr lang="en-US" sz="3400" dirty="0" err="1" smtClean="0"/>
              <a:t>kemungkinan</a:t>
            </a:r>
            <a:r>
              <a:rPr lang="en-US" sz="3400" dirty="0" smtClean="0"/>
              <a:t> </a:t>
            </a:r>
            <a:r>
              <a:rPr lang="en-US" sz="3400" dirty="0" err="1" smtClean="0"/>
              <a:t>gugatan</a:t>
            </a:r>
            <a:r>
              <a:rPr lang="en-US" sz="3400" dirty="0" smtClean="0"/>
              <a:t> </a:t>
            </a:r>
            <a:r>
              <a:rPr lang="en-US" sz="3400" dirty="0" err="1" smtClean="0"/>
              <a:t>dari</a:t>
            </a:r>
            <a:r>
              <a:rPr lang="en-US" sz="3400" dirty="0" smtClean="0"/>
              <a:t> </a:t>
            </a:r>
            <a:r>
              <a:rPr lang="en-US" sz="3400" dirty="0" err="1" smtClean="0"/>
              <a:t>orang</a:t>
            </a:r>
            <a:r>
              <a:rPr lang="en-US" sz="3400" dirty="0" smtClean="0"/>
              <a:t> yang </a:t>
            </a:r>
            <a:r>
              <a:rPr lang="en-US" sz="3400" dirty="0" err="1" smtClean="0"/>
              <a:t>dapat</a:t>
            </a:r>
            <a:r>
              <a:rPr lang="en-US" sz="3400" dirty="0" smtClean="0"/>
              <a:t> </a:t>
            </a:r>
            <a:r>
              <a:rPr lang="en-US" sz="3400" dirty="0" err="1" smtClean="0"/>
              <a:t>membuktikan</a:t>
            </a:r>
            <a:r>
              <a:rPr lang="en-US" sz="3400" dirty="0" smtClean="0"/>
              <a:t> </a:t>
            </a:r>
            <a:r>
              <a:rPr lang="en-US" sz="3400" dirty="0" err="1" smtClean="0"/>
              <a:t>bahwa</a:t>
            </a:r>
            <a:r>
              <a:rPr lang="en-US" sz="3400" dirty="0" smtClean="0"/>
              <a:t> </a:t>
            </a:r>
            <a:r>
              <a:rPr lang="en-US" sz="3400" dirty="0" err="1" smtClean="0"/>
              <a:t>dialah</a:t>
            </a:r>
            <a:r>
              <a:rPr lang="en-US" sz="3400" dirty="0" smtClean="0"/>
              <a:t> </a:t>
            </a:r>
            <a:r>
              <a:rPr lang="en-US" sz="3400" dirty="0" err="1" smtClean="0"/>
              <a:t>pemegang</a:t>
            </a:r>
            <a:r>
              <a:rPr lang="en-US" sz="3400" dirty="0" smtClean="0"/>
              <a:t> </a:t>
            </a:r>
            <a:r>
              <a:rPr lang="en-US" sz="3400" dirty="0" err="1" smtClean="0"/>
              <a:t>hak</a:t>
            </a:r>
            <a:r>
              <a:rPr lang="en-US" sz="3400" dirty="0" smtClean="0"/>
              <a:t> </a:t>
            </a:r>
            <a:r>
              <a:rPr lang="en-US" sz="3400" dirty="0" err="1" smtClean="0"/>
              <a:t>sebenarnya</a:t>
            </a:r>
            <a:r>
              <a:rPr lang="en-US" sz="3400" dirty="0" smtClean="0"/>
              <a:t>.</a:t>
            </a:r>
          </a:p>
          <a:p>
            <a:pPr marL="339725" indent="-339725" eaLnBrk="1" hangingPunct="1"/>
            <a:r>
              <a:rPr lang="en-US" sz="3400" dirty="0" err="1" smtClean="0"/>
              <a:t>Jika</a:t>
            </a:r>
            <a:r>
              <a:rPr lang="en-US" sz="3400" dirty="0" smtClean="0"/>
              <a:t> </a:t>
            </a:r>
            <a:r>
              <a:rPr lang="en-US" sz="3400" dirty="0" err="1" smtClean="0"/>
              <a:t>ada</a:t>
            </a:r>
            <a:r>
              <a:rPr lang="en-US" sz="3400" dirty="0" smtClean="0"/>
              <a:t> </a:t>
            </a:r>
            <a:r>
              <a:rPr lang="en-US" sz="3400" dirty="0" err="1" smtClean="0"/>
              <a:t>kesalahan</a:t>
            </a:r>
            <a:r>
              <a:rPr lang="en-US" sz="3400" dirty="0" smtClean="0"/>
              <a:t> </a:t>
            </a:r>
            <a:r>
              <a:rPr lang="en-US" sz="3400" dirty="0" err="1" smtClean="0"/>
              <a:t>dalam</a:t>
            </a:r>
            <a:r>
              <a:rPr lang="en-US" sz="3400" dirty="0" smtClean="0"/>
              <a:t> </a:t>
            </a:r>
            <a:r>
              <a:rPr lang="en-US" sz="3400" dirty="0" err="1" smtClean="0"/>
              <a:t>pendaftarannya</a:t>
            </a:r>
            <a:r>
              <a:rPr lang="en-US" sz="3400" dirty="0" smtClean="0"/>
              <a:t> </a:t>
            </a:r>
            <a:r>
              <a:rPr lang="en-US" sz="3400" dirty="0" err="1" smtClean="0"/>
              <a:t>maka</a:t>
            </a:r>
            <a:r>
              <a:rPr lang="en-US" sz="3400" dirty="0" smtClean="0"/>
              <a:t> </a:t>
            </a:r>
            <a:r>
              <a:rPr lang="en-US" sz="3400" dirty="0" err="1" smtClean="0"/>
              <a:t>dapat</a:t>
            </a:r>
            <a:r>
              <a:rPr lang="en-US" sz="3400" dirty="0" smtClean="0"/>
              <a:t> </a:t>
            </a:r>
            <a:r>
              <a:rPr lang="en-US" sz="3400" dirty="0" err="1" smtClean="0"/>
              <a:t>diperbaiki</a:t>
            </a:r>
            <a:endParaRPr lang="en-US" sz="3400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850" cy="1112838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oudy Old Style" pitchFamily="18" charset="0"/>
              </a:rPr>
              <a:t>Kelemahan</a:t>
            </a:r>
            <a:r>
              <a:rPr lang="en-US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oudy Old Style" pitchFamily="18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oudy Old Style" pitchFamily="18" charset="0"/>
              </a:rPr>
              <a:t>Sistem</a:t>
            </a:r>
            <a:r>
              <a:rPr lang="en-US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oudy Old Style" pitchFamily="18" charset="0"/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oudy Old Style" pitchFamily="18" charset="0"/>
              </a:rPr>
              <a:t>Negatif</a:t>
            </a:r>
            <a:r>
              <a:rPr lang="en-US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oudy Old Style" pitchFamily="18" charset="0"/>
              </a:rPr>
              <a:t> :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8001000" cy="4648200"/>
          </a:xfrm>
        </p:spPr>
        <p:txBody>
          <a:bodyPr/>
          <a:lstStyle/>
          <a:p>
            <a:pPr marL="234950" indent="-234950" eaLnBrk="1" hangingPunct="1">
              <a:buFontTx/>
              <a:buNone/>
            </a:pPr>
            <a:r>
              <a:rPr lang="en-US" dirty="0" smtClean="0">
                <a:latin typeface="Goudy Old Style" pitchFamily="18" charset="0"/>
              </a:rPr>
              <a:t>	</a:t>
            </a:r>
            <a:r>
              <a:rPr lang="en-US" sz="4000" dirty="0" err="1" smtClean="0"/>
              <a:t>Pihak</a:t>
            </a:r>
            <a:r>
              <a:rPr lang="en-US" sz="4000" dirty="0" smtClean="0"/>
              <a:t> yang </a:t>
            </a:r>
            <a:r>
              <a:rPr lang="en-US" sz="4000" dirty="0" err="1" smtClean="0"/>
              <a:t>namanya</a:t>
            </a:r>
            <a:r>
              <a:rPr lang="en-US" sz="4000" dirty="0" smtClean="0"/>
              <a:t> </a:t>
            </a:r>
            <a:r>
              <a:rPr lang="en-US" sz="4000" dirty="0" err="1" smtClean="0"/>
              <a:t>tercantum</a:t>
            </a:r>
            <a:r>
              <a:rPr lang="en-US" sz="4000" dirty="0" smtClean="0"/>
              <a:t> </a:t>
            </a:r>
            <a:r>
              <a:rPr lang="en-US" sz="4000" dirty="0" err="1" smtClean="0"/>
              <a:t>sebagai</a:t>
            </a:r>
            <a:r>
              <a:rPr lang="en-US" sz="4000" dirty="0" smtClean="0"/>
              <a:t> </a:t>
            </a:r>
            <a:r>
              <a:rPr lang="en-US" sz="4000" dirty="0" err="1" smtClean="0"/>
              <a:t>pemegang</a:t>
            </a:r>
            <a:r>
              <a:rPr lang="en-US" sz="4000" dirty="0" smtClean="0"/>
              <a:t> </a:t>
            </a:r>
            <a:r>
              <a:rPr lang="en-US" sz="4000" dirty="0" err="1" smtClean="0"/>
              <a:t>hak</a:t>
            </a:r>
            <a:r>
              <a:rPr lang="en-US" sz="4000" dirty="0" smtClean="0"/>
              <a:t> </a:t>
            </a:r>
            <a:r>
              <a:rPr lang="en-US" sz="4000" dirty="0" err="1" smtClean="0"/>
              <a:t>dalam</a:t>
            </a:r>
            <a:r>
              <a:rPr lang="en-US" sz="4000" dirty="0" smtClean="0"/>
              <a:t> </a:t>
            </a:r>
            <a:r>
              <a:rPr lang="en-US" sz="4000" dirty="0" err="1" smtClean="0"/>
              <a:t>daftar</a:t>
            </a:r>
            <a:r>
              <a:rPr lang="en-US" sz="4000" dirty="0" smtClean="0"/>
              <a:t> </a:t>
            </a:r>
            <a:r>
              <a:rPr lang="en-US" sz="4000" dirty="0" err="1" smtClean="0"/>
              <a:t>kadaster</a:t>
            </a:r>
            <a:r>
              <a:rPr lang="en-US" sz="4000" dirty="0" smtClean="0"/>
              <a:t> </a:t>
            </a:r>
            <a:r>
              <a:rPr lang="en-US" sz="4000" dirty="0" err="1" smtClean="0"/>
              <a:t>selalu</a:t>
            </a:r>
            <a:r>
              <a:rPr lang="en-US" sz="4000" dirty="0" smtClean="0"/>
              <a:t> </a:t>
            </a:r>
            <a:r>
              <a:rPr lang="en-US" sz="4000" dirty="0" err="1" smtClean="0"/>
              <a:t>menghadapi</a:t>
            </a:r>
            <a:r>
              <a:rPr lang="en-US" sz="4000" dirty="0" smtClean="0"/>
              <a:t> </a:t>
            </a:r>
            <a:r>
              <a:rPr lang="en-US" sz="4000" dirty="0" err="1" smtClean="0"/>
              <a:t>kemungkinan</a:t>
            </a:r>
            <a:r>
              <a:rPr lang="en-US" sz="4000" dirty="0" smtClean="0"/>
              <a:t> </a:t>
            </a:r>
            <a:r>
              <a:rPr lang="en-US" sz="4000" dirty="0" err="1" smtClean="0"/>
              <a:t>gugatan</a:t>
            </a:r>
            <a:r>
              <a:rPr lang="en-US" sz="4000" dirty="0" smtClean="0"/>
              <a:t> </a:t>
            </a:r>
            <a:r>
              <a:rPr lang="en-US" sz="4000" dirty="0" err="1" smtClean="0"/>
              <a:t>dari</a:t>
            </a:r>
            <a:r>
              <a:rPr lang="en-US" sz="4000" dirty="0" smtClean="0"/>
              <a:t> </a:t>
            </a:r>
            <a:r>
              <a:rPr lang="en-US" sz="4000" dirty="0" err="1" smtClean="0"/>
              <a:t>pihak</a:t>
            </a:r>
            <a:r>
              <a:rPr lang="en-US" sz="4000" dirty="0" smtClean="0"/>
              <a:t> lain yang </a:t>
            </a:r>
            <a:r>
              <a:rPr lang="en-US" sz="4000" dirty="0" err="1" smtClean="0"/>
              <a:t>merasa</a:t>
            </a:r>
            <a:r>
              <a:rPr lang="en-US" sz="4000" dirty="0" smtClean="0"/>
              <a:t> </a:t>
            </a:r>
            <a:r>
              <a:rPr lang="en-US" sz="4000" dirty="0" err="1" smtClean="0"/>
              <a:t>mempunyai</a:t>
            </a:r>
            <a:r>
              <a:rPr lang="en-US" sz="4000" dirty="0" smtClean="0"/>
              <a:t> </a:t>
            </a:r>
            <a:r>
              <a:rPr lang="en-US" sz="4000" dirty="0" err="1" smtClean="0"/>
              <a:t>tanah</a:t>
            </a:r>
            <a:r>
              <a:rPr lang="en-US" sz="4000" dirty="0" smtClean="0"/>
              <a:t> </a:t>
            </a:r>
            <a:r>
              <a:rPr lang="en-US" sz="4000" dirty="0" err="1" smtClean="0"/>
              <a:t>itu</a:t>
            </a:r>
            <a:r>
              <a:rPr lang="en-US" sz="4000" dirty="0" smtClean="0">
                <a:latin typeface="Goudy Old Style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477000"/>
            <a:ext cx="8229600" cy="228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2">
                  <a:satMod val="13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41986" name="Text Placeholder 7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4022725" cy="639763"/>
          </a:xfrm>
        </p:spPr>
        <p:txBody>
          <a:bodyPr/>
          <a:lstStyle/>
          <a:p>
            <a:pPr marL="63500" algn="ctr" eaLnBrk="1" hangingPunct="1"/>
            <a:r>
              <a:rPr lang="en-US" sz="2800" b="1" smtClean="0"/>
              <a:t>PUBLIKASI POSITIF</a:t>
            </a:r>
          </a:p>
        </p:txBody>
      </p:sp>
      <p:sp>
        <p:nvSpPr>
          <p:cNvPr id="41987" name="Text Placeholder 9"/>
          <p:cNvSpPr>
            <a:spLocks noGrp="1"/>
          </p:cNvSpPr>
          <p:nvPr>
            <p:ph type="body" sz="half" idx="3"/>
          </p:nvPr>
        </p:nvSpPr>
        <p:spPr>
          <a:xfrm>
            <a:off x="4664075" y="328613"/>
            <a:ext cx="4022725" cy="639762"/>
          </a:xfrm>
        </p:spPr>
        <p:txBody>
          <a:bodyPr/>
          <a:lstStyle/>
          <a:p>
            <a:pPr marL="63500" algn="ctr" eaLnBrk="1" hangingPunct="1"/>
            <a:r>
              <a:rPr lang="en-US" sz="2800" b="1" smtClean="0"/>
              <a:t>PUBLIKASI NEGATIF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>
          <a:xfrm>
            <a:off x="457200" y="1066800"/>
            <a:ext cx="4022725" cy="5181600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Negara </a:t>
            </a:r>
            <a:r>
              <a:rPr lang="en-US" dirty="0" err="1" smtClean="0">
                <a:ea typeface="+mn-ea"/>
                <a:cs typeface="+mn-cs"/>
              </a:rPr>
              <a:t>menjamin</a:t>
            </a:r>
            <a:r>
              <a:rPr lang="en-US" dirty="0" smtClean="0">
                <a:ea typeface="+mn-ea"/>
                <a:cs typeface="+mn-cs"/>
              </a:rPr>
              <a:t> data yang </a:t>
            </a:r>
            <a:r>
              <a:rPr lang="en-US" dirty="0" err="1" smtClean="0">
                <a:ea typeface="+mn-ea"/>
                <a:cs typeface="+mn-cs"/>
              </a:rPr>
              <a:t>disajikan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mutlak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kebenarannya</a:t>
            </a: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ea typeface="+mn-ea"/>
                <a:cs typeface="+mn-cs"/>
              </a:rPr>
              <a:t>Menggunakan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sistem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Pendaftaran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Hak</a:t>
            </a: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Ada Register </a:t>
            </a:r>
            <a:r>
              <a:rPr lang="en-US" dirty="0" err="1" smtClean="0">
                <a:ea typeface="+mn-ea"/>
                <a:cs typeface="+mn-cs"/>
              </a:rPr>
              <a:t>Buku</a:t>
            </a:r>
            <a:r>
              <a:rPr lang="en-US" dirty="0" smtClean="0">
                <a:ea typeface="+mn-ea"/>
                <a:cs typeface="+mn-cs"/>
              </a:rPr>
              <a:t> Tanah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ea typeface="+mn-ea"/>
                <a:cs typeface="+mn-cs"/>
              </a:rPr>
              <a:t>Pendaftaran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mengakibatkan</a:t>
            </a:r>
            <a:r>
              <a:rPr lang="en-US" dirty="0" smtClean="0">
                <a:ea typeface="+mn-ea"/>
                <a:cs typeface="+mn-cs"/>
              </a:rPr>
              <a:t> orang </a:t>
            </a:r>
            <a:r>
              <a:rPr lang="en-US" dirty="0" err="1" smtClean="0">
                <a:ea typeface="+mn-ea"/>
                <a:cs typeface="+mn-cs"/>
              </a:rPr>
              <a:t>menjadi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pemegang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hak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atas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tanah</a:t>
            </a: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Ada 3 </a:t>
            </a:r>
            <a:r>
              <a:rPr lang="en-US" dirty="0" err="1" smtClean="0">
                <a:ea typeface="+mn-ea"/>
                <a:cs typeface="+mn-cs"/>
              </a:rPr>
              <a:t>ungkapan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yaitu</a:t>
            </a:r>
            <a:r>
              <a:rPr lang="en-US" dirty="0" smtClean="0">
                <a:ea typeface="+mn-ea"/>
                <a:cs typeface="+mn-cs"/>
              </a:rPr>
              <a:t> :</a:t>
            </a:r>
          </a:p>
          <a:p>
            <a:pPr marL="576072" indent="-457200" eaLnBrk="1" fontAlgn="auto" hangingPunct="1">
              <a:spcAft>
                <a:spcPts val="0"/>
              </a:spcAft>
              <a:buFont typeface="Wingdings 2"/>
              <a:buAutoNum type="alphaLcPeriod"/>
              <a:defRPr/>
            </a:pPr>
            <a:r>
              <a:rPr lang="en-US" dirty="0" smtClean="0">
                <a:ea typeface="+mn-ea"/>
                <a:cs typeface="+mn-cs"/>
              </a:rPr>
              <a:t>Title by registration</a:t>
            </a:r>
          </a:p>
          <a:p>
            <a:pPr marL="576072" indent="-457200" eaLnBrk="1" fontAlgn="auto" hangingPunct="1">
              <a:spcAft>
                <a:spcPts val="0"/>
              </a:spcAft>
              <a:buFont typeface="Wingdings 2"/>
              <a:buAutoNum type="alphaLcPeriod"/>
              <a:defRPr/>
            </a:pPr>
            <a:r>
              <a:rPr lang="en-US" dirty="0" smtClean="0">
                <a:ea typeface="+mn-ea"/>
                <a:cs typeface="+mn-cs"/>
              </a:rPr>
              <a:t>The register is everything</a:t>
            </a:r>
          </a:p>
          <a:p>
            <a:pPr marL="576072" indent="-457200" eaLnBrk="1" fontAlgn="auto" hangingPunct="1">
              <a:spcAft>
                <a:spcPts val="0"/>
              </a:spcAft>
              <a:buFont typeface="Wingdings 2"/>
              <a:buAutoNum type="alphaLcPeriod"/>
              <a:defRPr/>
            </a:pPr>
            <a:r>
              <a:rPr lang="en-US" dirty="0" smtClean="0">
                <a:ea typeface="+mn-ea"/>
                <a:cs typeface="+mn-cs"/>
              </a:rPr>
              <a:t>Indefeasible Title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41989" name="Content Placeholder 10"/>
          <p:cNvSpPr>
            <a:spLocks noGrp="1"/>
          </p:cNvSpPr>
          <p:nvPr>
            <p:ph sz="quarter" idx="4"/>
          </p:nvPr>
        </p:nvSpPr>
        <p:spPr>
          <a:xfrm>
            <a:off x="4664075" y="1066800"/>
            <a:ext cx="4022725" cy="5181600"/>
          </a:xfrm>
        </p:spPr>
        <p:txBody>
          <a:bodyPr/>
          <a:lstStyle/>
          <a:p>
            <a:pPr marL="392113" indent="-273050" eaLnBrk="1" hangingPunct="1"/>
            <a:r>
              <a:rPr lang="en-US" smtClean="0"/>
              <a:t>Negara tidak menjamin kebenaran data yang disajikan</a:t>
            </a:r>
          </a:p>
          <a:p>
            <a:pPr marL="392113" indent="-273050" eaLnBrk="1" hangingPunct="1"/>
            <a:r>
              <a:rPr lang="en-US" smtClean="0"/>
              <a:t>Menggunakan sistem Pendaftaran Akta</a:t>
            </a:r>
          </a:p>
          <a:p>
            <a:pPr marL="392113" indent="-273050" eaLnBrk="1" hangingPunct="1"/>
            <a:r>
              <a:rPr lang="en-US" smtClean="0"/>
              <a:t>Menggunakan asas Nemo Plus Yuris</a:t>
            </a:r>
          </a:p>
          <a:p>
            <a:pPr marL="392113" indent="-273050" eaLnBrk="1" hangingPunct="1"/>
            <a:r>
              <a:rPr lang="en-US" smtClean="0"/>
              <a:t>Sahnya perbuatan hukum yang dilakukan menentukan berpindahnya hak dari penjual kepada pembeli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850" cy="762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PERTANYAANNYA :</a:t>
            </a:r>
            <a:endParaRPr lang="en-US" sz="4000" b="1" dirty="0"/>
          </a:p>
        </p:txBody>
      </p:sp>
      <p:sp>
        <p:nvSpPr>
          <p:cNvPr id="27649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7943850" cy="5334000"/>
          </a:xfrm>
        </p:spPr>
        <p:txBody>
          <a:bodyPr/>
          <a:lstStyle/>
          <a:p>
            <a:pPr marL="339725" indent="-339725" eaLnBrk="1" hangingPunct="1">
              <a:buFont typeface="Wingdings" pitchFamily="2" charset="2"/>
              <a:buChar char="Ø"/>
            </a:pPr>
            <a:r>
              <a:rPr lang="en-US" sz="3100" dirty="0" err="1" smtClean="0">
                <a:latin typeface="+mj-lt"/>
              </a:rPr>
              <a:t>Sejauh</a:t>
            </a:r>
            <a:r>
              <a:rPr lang="en-US" sz="3100" dirty="0" smtClean="0">
                <a:latin typeface="+mj-lt"/>
              </a:rPr>
              <a:t> </a:t>
            </a:r>
            <a:r>
              <a:rPr lang="en-US" sz="3100" dirty="0" err="1" smtClean="0">
                <a:latin typeface="+mj-lt"/>
              </a:rPr>
              <a:t>mana</a:t>
            </a:r>
            <a:r>
              <a:rPr lang="en-US" sz="3100" dirty="0" smtClean="0">
                <a:latin typeface="+mj-lt"/>
              </a:rPr>
              <a:t> </a:t>
            </a:r>
            <a:r>
              <a:rPr lang="en-US" sz="3100" dirty="0" err="1" smtClean="0">
                <a:latin typeface="+mj-lt"/>
              </a:rPr>
              <a:t>orang</a:t>
            </a:r>
            <a:r>
              <a:rPr lang="en-US" sz="3100" dirty="0" smtClean="0">
                <a:latin typeface="+mj-lt"/>
              </a:rPr>
              <a:t> </a:t>
            </a:r>
            <a:r>
              <a:rPr lang="en-US" sz="3100" dirty="0" err="1" smtClean="0">
                <a:latin typeface="+mj-lt"/>
              </a:rPr>
              <a:t>boleh</a:t>
            </a:r>
            <a:r>
              <a:rPr lang="en-US" sz="3100" dirty="0" smtClean="0">
                <a:latin typeface="+mj-lt"/>
              </a:rPr>
              <a:t> </a:t>
            </a:r>
            <a:r>
              <a:rPr lang="en-US" sz="3100" dirty="0" err="1" smtClean="0">
                <a:latin typeface="+mj-lt"/>
              </a:rPr>
              <a:t>mempercayai</a:t>
            </a:r>
            <a:r>
              <a:rPr lang="en-US" sz="3100" dirty="0" smtClean="0">
                <a:latin typeface="+mj-lt"/>
              </a:rPr>
              <a:t> </a:t>
            </a:r>
            <a:r>
              <a:rPr lang="en-US" sz="3100" dirty="0" err="1" smtClean="0">
                <a:latin typeface="+mj-lt"/>
              </a:rPr>
              <a:t>kebenaran</a:t>
            </a:r>
            <a:r>
              <a:rPr lang="en-US" sz="3100" dirty="0" smtClean="0">
                <a:latin typeface="+mj-lt"/>
              </a:rPr>
              <a:t> data yang </a:t>
            </a:r>
            <a:r>
              <a:rPr lang="en-US" sz="3100" dirty="0" err="1" smtClean="0">
                <a:latin typeface="+mj-lt"/>
              </a:rPr>
              <a:t>disajikan</a:t>
            </a:r>
            <a:r>
              <a:rPr lang="en-US" sz="3100" dirty="0" smtClean="0">
                <a:latin typeface="+mj-lt"/>
              </a:rPr>
              <a:t> </a:t>
            </a:r>
            <a:r>
              <a:rPr lang="en-US" sz="3100" dirty="0" smtClean="0">
                <a:latin typeface="+mj-lt"/>
              </a:rPr>
              <a:t>?</a:t>
            </a:r>
          </a:p>
          <a:p>
            <a:pPr marL="339725" indent="-339725" eaLnBrk="1" hangingPunct="1">
              <a:buFont typeface="Wingdings" pitchFamily="2" charset="2"/>
              <a:buChar char="Ø"/>
            </a:pPr>
            <a:r>
              <a:rPr lang="en-US" sz="3100" dirty="0" err="1" smtClean="0">
                <a:latin typeface="+mj-lt"/>
              </a:rPr>
              <a:t>Sejauh</a:t>
            </a:r>
            <a:r>
              <a:rPr lang="en-US" sz="3100" dirty="0" smtClean="0">
                <a:latin typeface="+mj-lt"/>
              </a:rPr>
              <a:t> </a:t>
            </a:r>
            <a:r>
              <a:rPr lang="en-US" sz="3100" dirty="0" err="1" smtClean="0">
                <a:latin typeface="+mj-lt"/>
              </a:rPr>
              <a:t>mana</a:t>
            </a:r>
            <a:r>
              <a:rPr lang="en-US" sz="3100" dirty="0" smtClean="0">
                <a:latin typeface="+mj-lt"/>
              </a:rPr>
              <a:t> </a:t>
            </a:r>
            <a:r>
              <a:rPr lang="en-US" sz="3100" dirty="0" err="1" smtClean="0">
                <a:latin typeface="+mj-lt"/>
              </a:rPr>
              <a:t>Hukum</a:t>
            </a:r>
            <a:r>
              <a:rPr lang="en-US" sz="3100" dirty="0" smtClean="0">
                <a:latin typeface="+mj-lt"/>
              </a:rPr>
              <a:t> </a:t>
            </a:r>
            <a:r>
              <a:rPr lang="en-US" sz="3100" dirty="0" err="1" smtClean="0">
                <a:latin typeface="+mj-lt"/>
              </a:rPr>
              <a:t>melindungi</a:t>
            </a:r>
            <a:r>
              <a:rPr lang="en-US" sz="3100" dirty="0" smtClean="0">
                <a:latin typeface="+mj-lt"/>
              </a:rPr>
              <a:t> </a:t>
            </a:r>
            <a:r>
              <a:rPr lang="en-US" sz="3100" dirty="0" err="1" smtClean="0">
                <a:latin typeface="+mj-lt"/>
              </a:rPr>
              <a:t>kepentingan</a:t>
            </a:r>
            <a:r>
              <a:rPr lang="en-US" sz="3100" dirty="0" smtClean="0">
                <a:latin typeface="+mj-lt"/>
              </a:rPr>
              <a:t> </a:t>
            </a:r>
            <a:r>
              <a:rPr lang="en-US" sz="3100" dirty="0" err="1" smtClean="0">
                <a:latin typeface="+mj-lt"/>
              </a:rPr>
              <a:t>orang</a:t>
            </a:r>
            <a:r>
              <a:rPr lang="en-US" sz="3100" dirty="0" smtClean="0">
                <a:latin typeface="+mj-lt"/>
              </a:rPr>
              <a:t> yang </a:t>
            </a:r>
            <a:r>
              <a:rPr lang="en-US" sz="3100" dirty="0" err="1" smtClean="0">
                <a:latin typeface="+mj-lt"/>
              </a:rPr>
              <a:t>melakukan</a:t>
            </a:r>
            <a:r>
              <a:rPr lang="en-US" sz="3100" dirty="0" smtClean="0">
                <a:latin typeface="+mj-lt"/>
              </a:rPr>
              <a:t> </a:t>
            </a:r>
            <a:r>
              <a:rPr lang="en-US" sz="3100" dirty="0" err="1" smtClean="0">
                <a:latin typeface="+mj-lt"/>
              </a:rPr>
              <a:t>perbuatan</a:t>
            </a:r>
            <a:r>
              <a:rPr lang="en-US" sz="3100" dirty="0" smtClean="0">
                <a:latin typeface="+mj-lt"/>
              </a:rPr>
              <a:t> </a:t>
            </a:r>
            <a:r>
              <a:rPr lang="en-US" sz="3100" dirty="0" err="1" smtClean="0">
                <a:latin typeface="+mj-lt"/>
              </a:rPr>
              <a:t>hukum</a:t>
            </a:r>
            <a:r>
              <a:rPr lang="en-US" sz="3100" dirty="0" smtClean="0">
                <a:latin typeface="+mj-lt"/>
              </a:rPr>
              <a:t> </a:t>
            </a:r>
            <a:r>
              <a:rPr lang="en-US" sz="3100" dirty="0" err="1" smtClean="0">
                <a:latin typeface="+mj-lt"/>
              </a:rPr>
              <a:t>mengenai</a:t>
            </a:r>
            <a:r>
              <a:rPr lang="en-US" sz="3100" dirty="0" smtClean="0">
                <a:latin typeface="+mj-lt"/>
              </a:rPr>
              <a:t> </a:t>
            </a:r>
            <a:r>
              <a:rPr lang="en-US" sz="3100" dirty="0" err="1" smtClean="0">
                <a:latin typeface="+mj-lt"/>
              </a:rPr>
              <a:t>tanah</a:t>
            </a:r>
            <a:r>
              <a:rPr lang="en-US" sz="3100" dirty="0" smtClean="0">
                <a:latin typeface="+mj-lt"/>
              </a:rPr>
              <a:t> yang </a:t>
            </a:r>
            <a:r>
              <a:rPr lang="en-US" sz="3100" dirty="0" err="1" smtClean="0">
                <a:latin typeface="+mj-lt"/>
              </a:rPr>
              <a:t>haknya</a:t>
            </a:r>
            <a:r>
              <a:rPr lang="en-US" sz="3100" dirty="0" smtClean="0">
                <a:latin typeface="+mj-lt"/>
              </a:rPr>
              <a:t> </a:t>
            </a:r>
            <a:r>
              <a:rPr lang="en-US" sz="3100" dirty="0" err="1" smtClean="0">
                <a:latin typeface="+mj-lt"/>
              </a:rPr>
              <a:t>sudah</a:t>
            </a:r>
            <a:r>
              <a:rPr lang="en-US" sz="3100" dirty="0" smtClean="0">
                <a:latin typeface="+mj-lt"/>
              </a:rPr>
              <a:t> </a:t>
            </a:r>
            <a:r>
              <a:rPr lang="en-US" sz="3100" dirty="0" err="1" smtClean="0">
                <a:latin typeface="+mj-lt"/>
              </a:rPr>
              <a:t>didaftar</a:t>
            </a:r>
            <a:r>
              <a:rPr lang="en-US" sz="3100" dirty="0" smtClean="0">
                <a:latin typeface="+mj-lt"/>
              </a:rPr>
              <a:t>, </a:t>
            </a:r>
            <a:r>
              <a:rPr lang="en-US" sz="3100" dirty="0" err="1" smtClean="0">
                <a:latin typeface="+mj-lt"/>
              </a:rPr>
              <a:t>berdasarkan</a:t>
            </a:r>
            <a:r>
              <a:rPr lang="en-US" sz="3100" dirty="0" smtClean="0">
                <a:latin typeface="+mj-lt"/>
              </a:rPr>
              <a:t> data yang </a:t>
            </a:r>
            <a:r>
              <a:rPr lang="en-US" sz="3100" dirty="0" err="1" smtClean="0">
                <a:latin typeface="+mj-lt"/>
              </a:rPr>
              <a:t>disajikan</a:t>
            </a:r>
            <a:r>
              <a:rPr lang="en-US" sz="3100" dirty="0" smtClean="0">
                <a:latin typeface="+mj-lt"/>
              </a:rPr>
              <a:t> </a:t>
            </a:r>
            <a:r>
              <a:rPr lang="en-US" sz="3100" dirty="0" err="1" smtClean="0">
                <a:latin typeface="+mj-lt"/>
              </a:rPr>
              <a:t>di</a:t>
            </a:r>
            <a:r>
              <a:rPr lang="en-US" sz="3100" dirty="0" smtClean="0">
                <a:latin typeface="+mj-lt"/>
              </a:rPr>
              <a:t> Kantor </a:t>
            </a:r>
            <a:r>
              <a:rPr lang="en-US" sz="3100" dirty="0" err="1" smtClean="0">
                <a:latin typeface="+mj-lt"/>
              </a:rPr>
              <a:t>Pejabat</a:t>
            </a:r>
            <a:r>
              <a:rPr lang="en-US" sz="3100" dirty="0" smtClean="0">
                <a:latin typeface="+mj-lt"/>
              </a:rPr>
              <a:t> </a:t>
            </a:r>
            <a:r>
              <a:rPr lang="en-US" sz="3100" dirty="0" err="1" smtClean="0">
                <a:latin typeface="+mj-lt"/>
              </a:rPr>
              <a:t>Pendaftaran</a:t>
            </a:r>
            <a:r>
              <a:rPr lang="en-US" sz="3100" dirty="0" smtClean="0">
                <a:latin typeface="+mj-lt"/>
              </a:rPr>
              <a:t> Tanah </a:t>
            </a:r>
            <a:r>
              <a:rPr lang="en-US" sz="3100" dirty="0" err="1" smtClean="0">
                <a:latin typeface="+mj-lt"/>
              </a:rPr>
              <a:t>atau</a:t>
            </a:r>
            <a:r>
              <a:rPr lang="en-US" sz="3100" dirty="0" smtClean="0">
                <a:latin typeface="+mj-lt"/>
              </a:rPr>
              <a:t> yang </a:t>
            </a:r>
            <a:r>
              <a:rPr lang="en-US" sz="3100" dirty="0" err="1" smtClean="0">
                <a:latin typeface="+mj-lt"/>
              </a:rPr>
              <a:t>tercantum</a:t>
            </a:r>
            <a:r>
              <a:rPr lang="en-US" sz="3100" dirty="0" smtClean="0">
                <a:latin typeface="+mj-lt"/>
              </a:rPr>
              <a:t> </a:t>
            </a:r>
            <a:r>
              <a:rPr lang="en-US" sz="3100" dirty="0" err="1" smtClean="0">
                <a:latin typeface="+mj-lt"/>
              </a:rPr>
              <a:t>dalam</a:t>
            </a:r>
            <a:r>
              <a:rPr lang="en-US" sz="3100" dirty="0" smtClean="0">
                <a:latin typeface="+mj-lt"/>
              </a:rPr>
              <a:t> </a:t>
            </a:r>
            <a:r>
              <a:rPr lang="en-US" sz="3100" dirty="0" err="1" smtClean="0">
                <a:latin typeface="+mj-lt"/>
              </a:rPr>
              <a:t>surat</a:t>
            </a:r>
            <a:r>
              <a:rPr lang="en-US" sz="3100" dirty="0" smtClean="0">
                <a:latin typeface="+mj-lt"/>
              </a:rPr>
              <a:t> </a:t>
            </a:r>
            <a:r>
              <a:rPr lang="en-US" sz="3100" dirty="0" err="1" smtClean="0">
                <a:latin typeface="+mj-lt"/>
              </a:rPr>
              <a:t>tanda</a:t>
            </a:r>
            <a:r>
              <a:rPr lang="en-US" sz="3100" dirty="0" err="1" smtClean="0">
                <a:latin typeface="+mj-lt"/>
              </a:rPr>
              <a:t>-</a:t>
            </a:r>
            <a:r>
              <a:rPr lang="en-US" sz="3100" dirty="0" err="1" smtClean="0">
                <a:latin typeface="+mj-lt"/>
              </a:rPr>
              <a:t>bukti</a:t>
            </a:r>
            <a:r>
              <a:rPr lang="en-US" sz="3100" dirty="0" smtClean="0">
                <a:latin typeface="+mj-lt"/>
              </a:rPr>
              <a:t> </a:t>
            </a:r>
            <a:r>
              <a:rPr lang="en-US" sz="3100" dirty="0" err="1" smtClean="0">
                <a:latin typeface="+mj-lt"/>
              </a:rPr>
              <a:t>hak</a:t>
            </a:r>
            <a:r>
              <a:rPr lang="en-US" sz="3100" dirty="0" smtClean="0">
                <a:latin typeface="+mj-lt"/>
              </a:rPr>
              <a:t> yang </a:t>
            </a:r>
            <a:r>
              <a:rPr lang="en-US" sz="3100" dirty="0" err="1" smtClean="0">
                <a:latin typeface="+mj-lt"/>
              </a:rPr>
              <a:t>diterbitkan</a:t>
            </a:r>
            <a:r>
              <a:rPr lang="en-US" sz="3100" dirty="0" smtClean="0">
                <a:latin typeface="+mj-lt"/>
              </a:rPr>
              <a:t> </a:t>
            </a:r>
            <a:r>
              <a:rPr lang="en-US" sz="3100" dirty="0" err="1" smtClean="0">
                <a:latin typeface="+mj-lt"/>
              </a:rPr>
              <a:t>atau</a:t>
            </a:r>
            <a:r>
              <a:rPr lang="en-US" sz="3100" dirty="0" smtClean="0">
                <a:latin typeface="+mj-lt"/>
              </a:rPr>
              <a:t> </a:t>
            </a:r>
            <a:r>
              <a:rPr lang="en-US" sz="3100" dirty="0" err="1" smtClean="0">
                <a:latin typeface="+mj-lt"/>
              </a:rPr>
              <a:t>didaftar</a:t>
            </a:r>
            <a:r>
              <a:rPr lang="en-US" sz="3100" dirty="0" smtClean="0">
                <a:latin typeface="+mj-lt"/>
              </a:rPr>
              <a:t> </a:t>
            </a:r>
            <a:r>
              <a:rPr lang="en-US" sz="3100" dirty="0" err="1" smtClean="0">
                <a:latin typeface="+mj-lt"/>
              </a:rPr>
              <a:t>oleh</a:t>
            </a:r>
            <a:r>
              <a:rPr lang="en-US" sz="3100" dirty="0" smtClean="0">
                <a:latin typeface="+mj-lt"/>
              </a:rPr>
              <a:t> </a:t>
            </a:r>
            <a:r>
              <a:rPr lang="en-US" sz="3100" dirty="0" err="1" smtClean="0">
                <a:latin typeface="+mj-lt"/>
              </a:rPr>
              <a:t>Pejabat</a:t>
            </a:r>
            <a:r>
              <a:rPr lang="en-US" sz="3100" dirty="0" smtClean="0">
                <a:latin typeface="+mj-lt"/>
              </a:rPr>
              <a:t> </a:t>
            </a:r>
            <a:r>
              <a:rPr lang="en-US" sz="3100" dirty="0" err="1" smtClean="0">
                <a:latin typeface="+mj-lt"/>
              </a:rPr>
              <a:t>Pendaftaran</a:t>
            </a:r>
            <a:r>
              <a:rPr lang="en-US" sz="3100" dirty="0" smtClean="0">
                <a:latin typeface="+mj-lt"/>
              </a:rPr>
              <a:t> Tanah, </a:t>
            </a:r>
            <a:r>
              <a:rPr lang="en-US" sz="3100" dirty="0" err="1" smtClean="0">
                <a:latin typeface="+mj-lt"/>
              </a:rPr>
              <a:t>jika</a:t>
            </a:r>
            <a:r>
              <a:rPr lang="en-US" sz="3100" dirty="0" smtClean="0">
                <a:latin typeface="+mj-lt"/>
              </a:rPr>
              <a:t> </a:t>
            </a:r>
            <a:r>
              <a:rPr lang="en-US" sz="3100" dirty="0" err="1" smtClean="0">
                <a:latin typeface="+mj-lt"/>
              </a:rPr>
              <a:t>kemudian</a:t>
            </a:r>
            <a:r>
              <a:rPr lang="en-US" sz="3100" dirty="0" smtClean="0">
                <a:latin typeface="+mj-lt"/>
              </a:rPr>
              <a:t> </a:t>
            </a:r>
            <a:r>
              <a:rPr lang="en-US" sz="3100" dirty="0" err="1" smtClean="0">
                <a:latin typeface="+mj-lt"/>
              </a:rPr>
              <a:t>ternyata</a:t>
            </a:r>
            <a:r>
              <a:rPr lang="en-US" sz="3100" dirty="0" smtClean="0">
                <a:latin typeface="+mj-lt"/>
              </a:rPr>
              <a:t> data </a:t>
            </a:r>
            <a:r>
              <a:rPr lang="en-US" sz="3100" dirty="0" err="1" smtClean="0">
                <a:latin typeface="+mj-lt"/>
              </a:rPr>
              <a:t>tersebut</a:t>
            </a:r>
            <a:r>
              <a:rPr lang="en-US" sz="3100" dirty="0" smtClean="0">
                <a:latin typeface="+mj-lt"/>
              </a:rPr>
              <a:t> </a:t>
            </a:r>
            <a:r>
              <a:rPr lang="en-US" sz="3100" dirty="0" err="1" smtClean="0">
                <a:latin typeface="+mj-lt"/>
              </a:rPr>
              <a:t>tidak</a:t>
            </a:r>
            <a:r>
              <a:rPr lang="en-US" sz="3100" dirty="0" smtClean="0">
                <a:latin typeface="+mj-lt"/>
              </a:rPr>
              <a:t> </a:t>
            </a:r>
            <a:r>
              <a:rPr lang="en-US" sz="3100" dirty="0" err="1" smtClean="0">
                <a:latin typeface="+mj-lt"/>
              </a:rPr>
              <a:t>benar</a:t>
            </a:r>
            <a:r>
              <a:rPr lang="en-US" sz="3100" dirty="0" smtClean="0">
                <a:latin typeface="+mj-lt"/>
              </a:rPr>
              <a:t> ?</a:t>
            </a:r>
          </a:p>
          <a:p>
            <a:pPr marL="339725" indent="-339725" eaLnBrk="1" hangingPunct="1">
              <a:buNone/>
            </a:pPr>
            <a:endParaRPr lang="en-US" sz="2800" b="1" dirty="0" smtClean="0">
              <a:latin typeface="+mj-lt"/>
            </a:endParaRPr>
          </a:p>
          <a:p>
            <a:pPr marL="339725" indent="-339725" eaLnBrk="1" hangingPunct="1">
              <a:buNone/>
            </a:pPr>
            <a:endParaRPr lang="en-US" sz="2800" b="1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457200"/>
            <a:ext cx="7943850" cy="9906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JAWABANNYA :</a:t>
            </a:r>
            <a:endParaRPr lang="en-US" sz="4000" b="1" dirty="0"/>
          </a:p>
        </p:txBody>
      </p:sp>
      <p:sp>
        <p:nvSpPr>
          <p:cNvPr id="27649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943850" cy="4724400"/>
          </a:xfrm>
        </p:spPr>
        <p:txBody>
          <a:bodyPr/>
          <a:lstStyle/>
          <a:p>
            <a:pPr marL="339725" indent="-339725" eaLnBrk="1" hangingPunct="1">
              <a:buNone/>
            </a:pPr>
            <a:r>
              <a:rPr lang="en-US" sz="3600" dirty="0" err="1" smtClean="0">
                <a:latin typeface="+mj-lt"/>
              </a:rPr>
              <a:t>Adalah</a:t>
            </a:r>
            <a:r>
              <a:rPr lang="en-US" sz="3600" dirty="0" smtClean="0">
                <a:latin typeface="+mj-lt"/>
              </a:rPr>
              <a:t> : </a:t>
            </a:r>
          </a:p>
          <a:p>
            <a:pPr marL="339725" indent="0" eaLnBrk="1" hangingPunct="1">
              <a:buNone/>
            </a:pPr>
            <a:r>
              <a:rPr lang="en-US" sz="3600" dirty="0" err="1" smtClean="0">
                <a:latin typeface="+mj-lt"/>
              </a:rPr>
              <a:t>Tergantung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pada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Sistem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Publikasi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apa</a:t>
            </a:r>
            <a:r>
              <a:rPr lang="en-US" sz="3600" dirty="0" smtClean="0">
                <a:latin typeface="+mj-lt"/>
              </a:rPr>
              <a:t> yang </a:t>
            </a:r>
            <a:r>
              <a:rPr lang="en-US" sz="3600" dirty="0" err="1" smtClean="0">
                <a:latin typeface="+mj-lt"/>
              </a:rPr>
              <a:t>digunakan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dalam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penyelenggaraan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Pendaftaran</a:t>
            </a:r>
            <a:r>
              <a:rPr lang="en-US" sz="3600" dirty="0" smtClean="0">
                <a:latin typeface="+mj-lt"/>
              </a:rPr>
              <a:t> Tanah </a:t>
            </a:r>
            <a:r>
              <a:rPr lang="en-US" sz="3600" dirty="0" err="1" smtClean="0">
                <a:latin typeface="+mj-lt"/>
              </a:rPr>
              <a:t>oleh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negara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ybs</a:t>
            </a:r>
            <a:r>
              <a:rPr lang="en-US" sz="3400" dirty="0" smtClean="0">
                <a:latin typeface="+mj-lt"/>
              </a:rPr>
              <a:t>.</a:t>
            </a:r>
          </a:p>
          <a:p>
            <a:pPr marL="339725" indent="-339725" eaLnBrk="1" hangingPunct="1">
              <a:buNone/>
            </a:pPr>
            <a:endParaRPr lang="en-US" sz="2800" b="1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850" cy="914400"/>
          </a:xfrm>
        </p:spPr>
        <p:txBody>
          <a:bodyPr>
            <a:normAutofit/>
          </a:bodyPr>
          <a:lstStyle/>
          <a:p>
            <a:r>
              <a:rPr lang="en-US" sz="4000" b="1" i="1" dirty="0" err="1" smtClean="0"/>
              <a:t>Sistem</a:t>
            </a:r>
            <a:r>
              <a:rPr lang="en-US" sz="4000" b="1" i="1" dirty="0" smtClean="0"/>
              <a:t> </a:t>
            </a:r>
            <a:r>
              <a:rPr lang="en-US" sz="4000" b="1" i="1" dirty="0" err="1" smtClean="0"/>
              <a:t>Publikasi</a:t>
            </a:r>
            <a:r>
              <a:rPr lang="en-US" sz="4000" b="1" i="1" dirty="0" smtClean="0"/>
              <a:t> </a:t>
            </a:r>
            <a:r>
              <a:rPr lang="en-US" sz="4000" b="1" i="1" dirty="0" err="1" smtClean="0"/>
              <a:t>Positif</a:t>
            </a:r>
            <a:endParaRPr lang="en-US" sz="4000" b="1" i="1" dirty="0"/>
          </a:p>
        </p:txBody>
      </p:sp>
      <p:sp>
        <p:nvSpPr>
          <p:cNvPr id="27649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943850" cy="5334000"/>
          </a:xfrm>
        </p:spPr>
        <p:txBody>
          <a:bodyPr/>
          <a:lstStyle/>
          <a:p>
            <a:pPr marL="339725" indent="-339725" eaLnBrk="1" hangingPunct="1">
              <a:buFont typeface="Wingdings" pitchFamily="2" charset="2"/>
              <a:buChar char="Ø"/>
            </a:pPr>
            <a:r>
              <a:rPr lang="en-US" sz="3000" dirty="0" err="1" smtClean="0">
                <a:latin typeface="+mj-lt"/>
              </a:rPr>
              <a:t>Selalu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menggunakan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sistem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Pendaftaran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Hak</a:t>
            </a:r>
            <a:endParaRPr lang="en-US" sz="3000" dirty="0" smtClean="0">
              <a:latin typeface="+mj-lt"/>
            </a:endParaRPr>
          </a:p>
          <a:p>
            <a:pPr marL="339725" indent="-339725" eaLnBrk="1" hangingPunct="1">
              <a:buFont typeface="Wingdings" pitchFamily="2" charset="2"/>
              <a:buChar char="Ø"/>
            </a:pPr>
            <a:r>
              <a:rPr lang="en-US" sz="3000" dirty="0" smtClean="0">
                <a:latin typeface="+mj-lt"/>
              </a:rPr>
              <a:t>Negara </a:t>
            </a:r>
            <a:r>
              <a:rPr lang="en-US" sz="3000" dirty="0" err="1" smtClean="0">
                <a:latin typeface="+mj-lt"/>
              </a:rPr>
              <a:t>menjamin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kebenaran</a:t>
            </a:r>
            <a:r>
              <a:rPr lang="en-US" sz="3000" dirty="0" smtClean="0">
                <a:latin typeface="+mj-lt"/>
              </a:rPr>
              <a:t> data yang </a:t>
            </a:r>
            <a:r>
              <a:rPr lang="en-US" sz="3000" dirty="0" err="1" smtClean="0">
                <a:latin typeface="+mj-lt"/>
              </a:rPr>
              <a:t>disajikan</a:t>
            </a:r>
            <a:r>
              <a:rPr lang="en-US" sz="3000" dirty="0" smtClean="0">
                <a:latin typeface="+mj-lt"/>
              </a:rPr>
              <a:t>.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Orang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boleh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mempercayai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penuh</a:t>
            </a:r>
            <a:r>
              <a:rPr lang="en-US" sz="3000" dirty="0" smtClean="0">
                <a:latin typeface="+mj-lt"/>
              </a:rPr>
              <a:t> data yang </a:t>
            </a:r>
            <a:r>
              <a:rPr lang="en-US" sz="3000" dirty="0" err="1" smtClean="0">
                <a:latin typeface="+mj-lt"/>
              </a:rPr>
              <a:t>disajikan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dalam</a:t>
            </a:r>
            <a:r>
              <a:rPr lang="en-US" sz="3000" dirty="0" smtClean="0">
                <a:latin typeface="+mj-lt"/>
              </a:rPr>
              <a:t> Register. </a:t>
            </a:r>
          </a:p>
          <a:p>
            <a:pPr marL="339725" indent="-339725" eaLnBrk="1" hangingPunct="1">
              <a:buNone/>
            </a:pPr>
            <a:r>
              <a:rPr lang="en-US" sz="3000" dirty="0" smtClean="0">
                <a:latin typeface="+mj-lt"/>
              </a:rPr>
              <a:t>		 </a:t>
            </a:r>
            <a:r>
              <a:rPr lang="en-US" sz="3000" dirty="0" err="1" smtClean="0">
                <a:latin typeface="+mj-lt"/>
              </a:rPr>
              <a:t>Orang</a:t>
            </a:r>
            <a:r>
              <a:rPr lang="en-US" sz="3000" dirty="0" smtClean="0">
                <a:latin typeface="+mj-lt"/>
              </a:rPr>
              <a:t> yang </a:t>
            </a:r>
            <a:r>
              <a:rPr lang="en-US" sz="3000" dirty="0" err="1" smtClean="0">
                <a:latin typeface="+mj-lt"/>
              </a:rPr>
              <a:t>akan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membeli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tanah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atau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kreditor</a:t>
            </a:r>
            <a:r>
              <a:rPr lang="en-US" sz="3000" dirty="0" smtClean="0">
                <a:latin typeface="+mj-lt"/>
              </a:rPr>
              <a:t> yang </a:t>
            </a:r>
            <a:r>
              <a:rPr lang="en-US" sz="3000" dirty="0" err="1" smtClean="0">
                <a:latin typeface="+mj-lt"/>
              </a:rPr>
              <a:t>akan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menerima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tanah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sebagai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agunan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kredit</a:t>
            </a:r>
            <a:r>
              <a:rPr lang="en-US" sz="3000" dirty="0" smtClean="0">
                <a:latin typeface="+mj-lt"/>
              </a:rPr>
              <a:t> yang </a:t>
            </a:r>
            <a:r>
              <a:rPr lang="en-US" sz="3000" dirty="0" err="1" smtClean="0">
                <a:latin typeface="+mj-lt"/>
              </a:rPr>
              <a:t>akan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diberikan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tidak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perlu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ragu-ragu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mengadakan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perbuatan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hukum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dengan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pihak</a:t>
            </a:r>
            <a:r>
              <a:rPr lang="en-US" sz="3000" dirty="0" smtClean="0">
                <a:latin typeface="+mj-lt"/>
              </a:rPr>
              <a:t> yang </a:t>
            </a:r>
            <a:r>
              <a:rPr lang="en-US" sz="3000" dirty="0" err="1" smtClean="0">
                <a:latin typeface="+mj-lt"/>
              </a:rPr>
              <a:t>namanya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terdaftar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dalam</a:t>
            </a:r>
            <a:r>
              <a:rPr lang="en-US" sz="3000" dirty="0" smtClean="0">
                <a:latin typeface="+mj-lt"/>
              </a:rPr>
              <a:t> Register </a:t>
            </a:r>
            <a:r>
              <a:rPr lang="en-US" sz="3000" dirty="0" err="1" smtClean="0">
                <a:latin typeface="+mj-lt"/>
              </a:rPr>
              <a:t>sebagai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pemegang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hak</a:t>
            </a:r>
            <a:r>
              <a:rPr lang="en-US" sz="3000" dirty="0" smtClean="0">
                <a:latin typeface="+mj-lt"/>
              </a:rPr>
              <a:t>.</a:t>
            </a:r>
          </a:p>
          <a:p>
            <a:pPr marL="339725" indent="-339725" eaLnBrk="1" hangingPunct="1">
              <a:buNone/>
            </a:pPr>
            <a:endParaRPr lang="en-US" sz="2800" b="1" dirty="0" smtClean="0">
              <a:latin typeface="+mj-lt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447800" y="3429000"/>
            <a:ext cx="457200" cy="76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850" cy="838200"/>
          </a:xfrm>
        </p:spPr>
        <p:txBody>
          <a:bodyPr>
            <a:normAutofit/>
          </a:bodyPr>
          <a:lstStyle/>
          <a:p>
            <a:r>
              <a:rPr lang="en-US" sz="4000" b="1" i="1" dirty="0" err="1" smtClean="0"/>
              <a:t>Sistem</a:t>
            </a:r>
            <a:r>
              <a:rPr lang="en-US" sz="4000" b="1" i="1" dirty="0" smtClean="0"/>
              <a:t> </a:t>
            </a:r>
            <a:r>
              <a:rPr lang="en-US" sz="4000" b="1" i="1" dirty="0" err="1" smtClean="0"/>
              <a:t>Publikasi</a:t>
            </a:r>
            <a:r>
              <a:rPr lang="en-US" sz="4000" b="1" i="1" dirty="0" smtClean="0"/>
              <a:t> </a:t>
            </a:r>
            <a:r>
              <a:rPr lang="en-US" sz="4000" b="1" i="1" dirty="0" err="1" smtClean="0"/>
              <a:t>Positif</a:t>
            </a:r>
            <a:r>
              <a:rPr lang="en-US" sz="4000" b="1" i="1" dirty="0" smtClean="0"/>
              <a:t> </a:t>
            </a:r>
            <a:r>
              <a:rPr lang="en-US" sz="4000" dirty="0" smtClean="0">
                <a:effectLst/>
              </a:rPr>
              <a:t>(</a:t>
            </a:r>
            <a:r>
              <a:rPr lang="en-US" sz="4000" dirty="0" err="1" smtClean="0">
                <a:effectLst/>
              </a:rPr>
              <a:t>lanjutan</a:t>
            </a:r>
            <a:r>
              <a:rPr lang="en-US" sz="4000" dirty="0" smtClean="0">
                <a:effectLst/>
              </a:rPr>
              <a:t>)</a:t>
            </a:r>
            <a:endParaRPr lang="en-US" sz="4000" dirty="0">
              <a:effectLst/>
            </a:endParaRPr>
          </a:p>
        </p:txBody>
      </p:sp>
      <p:sp>
        <p:nvSpPr>
          <p:cNvPr id="27649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943850" cy="5257800"/>
          </a:xfrm>
        </p:spPr>
        <p:txBody>
          <a:bodyPr/>
          <a:lstStyle/>
          <a:p>
            <a:pPr marL="339725" indent="-339725" eaLnBrk="1" hangingPunct="1">
              <a:buFont typeface="Wingdings" pitchFamily="2" charset="2"/>
              <a:buChar char="Ø"/>
            </a:pPr>
            <a:r>
              <a:rPr lang="en-US" sz="3000" dirty="0" err="1" smtClean="0">
                <a:latin typeface="+mj-lt"/>
              </a:rPr>
              <a:t>Orang</a:t>
            </a:r>
            <a:r>
              <a:rPr lang="en-US" sz="3000" dirty="0" smtClean="0">
                <a:latin typeface="+mj-lt"/>
              </a:rPr>
              <a:t> yang </a:t>
            </a:r>
            <a:r>
              <a:rPr lang="en-US" sz="3000" dirty="0" err="1" smtClean="0">
                <a:latin typeface="+mj-lt"/>
              </a:rPr>
              <a:t>namanya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terdaftar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sebagai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pemegang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hak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dalam</a:t>
            </a:r>
            <a:r>
              <a:rPr lang="en-US" sz="3000" dirty="0" smtClean="0">
                <a:latin typeface="+mj-lt"/>
              </a:rPr>
              <a:t> Register, </a:t>
            </a:r>
            <a:r>
              <a:rPr lang="en-US" sz="3000" dirty="0" err="1" smtClean="0">
                <a:latin typeface="+mj-lt"/>
              </a:rPr>
              <a:t>memperoleh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i="1" dirty="0" smtClean="0">
                <a:latin typeface="+mj-lt"/>
              </a:rPr>
              <a:t>Indefeasible Title, </a:t>
            </a:r>
            <a:r>
              <a:rPr lang="en-US" sz="3000" dirty="0" err="1" smtClean="0">
                <a:latin typeface="+mj-lt"/>
              </a:rPr>
              <a:t>yaitu</a:t>
            </a:r>
            <a:r>
              <a:rPr lang="en-US" sz="3000" dirty="0" smtClean="0">
                <a:latin typeface="+mj-lt"/>
              </a:rPr>
              <a:t> : </a:t>
            </a:r>
            <a:r>
              <a:rPr lang="en-US" sz="3000" dirty="0" err="1" smtClean="0">
                <a:latin typeface="+mj-lt"/>
              </a:rPr>
              <a:t>hak</a:t>
            </a:r>
            <a:r>
              <a:rPr lang="en-US" sz="3000" dirty="0" smtClean="0">
                <a:latin typeface="+mj-lt"/>
              </a:rPr>
              <a:t> yang </a:t>
            </a:r>
            <a:r>
              <a:rPr lang="en-US" sz="3000" dirty="0" err="1" smtClean="0">
                <a:latin typeface="+mj-lt"/>
              </a:rPr>
              <a:t>tidak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dapat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diganggu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gugat</a:t>
            </a:r>
            <a:r>
              <a:rPr lang="en-US" sz="3000" dirty="0" smtClean="0">
                <a:latin typeface="+mj-lt"/>
              </a:rPr>
              <a:t>,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dengan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didaftarnya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namanya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sebagai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pemegang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hak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dalam</a:t>
            </a:r>
            <a:r>
              <a:rPr lang="en-US" sz="3000" dirty="0" smtClean="0">
                <a:latin typeface="+mj-lt"/>
              </a:rPr>
              <a:t> Register.</a:t>
            </a:r>
          </a:p>
          <a:p>
            <a:pPr marL="339725" indent="-339725" eaLnBrk="1" hangingPunct="1">
              <a:buNone/>
            </a:pPr>
            <a:r>
              <a:rPr lang="en-US" sz="3000" dirty="0" smtClean="0">
                <a:latin typeface="+mj-lt"/>
              </a:rPr>
              <a:t>	</a:t>
            </a:r>
            <a:r>
              <a:rPr lang="en-US" sz="3000" dirty="0" err="1" smtClean="0">
                <a:latin typeface="+mj-lt"/>
              </a:rPr>
              <a:t>Juga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jika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kemudian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terbukti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bahwa</a:t>
            </a:r>
            <a:r>
              <a:rPr lang="en-US" sz="3000" dirty="0" smtClean="0">
                <a:latin typeface="+mj-lt"/>
              </a:rPr>
              <a:t> yang </a:t>
            </a:r>
            <a:r>
              <a:rPr lang="en-US" sz="3000" dirty="0" err="1" smtClean="0">
                <a:latin typeface="+mj-lt"/>
              </a:rPr>
              <a:t>terdaftar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sebagai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pemegang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hak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tsb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bukan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pemegang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hak</a:t>
            </a:r>
            <a:r>
              <a:rPr lang="en-US" sz="3000" dirty="0" smtClean="0">
                <a:latin typeface="+mj-lt"/>
              </a:rPr>
              <a:t> yang </a:t>
            </a:r>
            <a:r>
              <a:rPr lang="en-US" sz="3000" dirty="0" err="1" smtClean="0">
                <a:latin typeface="+mj-lt"/>
              </a:rPr>
              <a:t>sebenarnya</a:t>
            </a:r>
            <a:r>
              <a:rPr lang="en-US" sz="3000" dirty="0" smtClean="0">
                <a:latin typeface="+mj-lt"/>
              </a:rPr>
              <a:t>.</a:t>
            </a:r>
          </a:p>
          <a:p>
            <a:pPr marL="339725" indent="-339725" eaLnBrk="1" hangingPunct="1">
              <a:buFont typeface="Wingdings" pitchFamily="2" charset="2"/>
              <a:buChar char="Ø"/>
            </a:pPr>
            <a:r>
              <a:rPr lang="en-US" sz="3000" dirty="0" smtClean="0">
                <a:latin typeface="+mj-lt"/>
              </a:rPr>
              <a:t>Data yang </a:t>
            </a:r>
            <a:r>
              <a:rPr lang="en-US" sz="3000" dirty="0" err="1" smtClean="0">
                <a:latin typeface="+mj-lt"/>
              </a:rPr>
              <a:t>dimuat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dalam</a:t>
            </a:r>
            <a:r>
              <a:rPr lang="en-US" sz="3000" dirty="0" smtClean="0">
                <a:latin typeface="+mj-lt"/>
              </a:rPr>
              <a:t> Register </a:t>
            </a:r>
            <a:r>
              <a:rPr lang="en-US" sz="3000" dirty="0" err="1" smtClean="0">
                <a:latin typeface="+mj-lt"/>
              </a:rPr>
              <a:t>mempunyai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daya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pembuktian</a:t>
            </a:r>
            <a:r>
              <a:rPr lang="en-US" sz="3000" dirty="0" smtClean="0">
                <a:latin typeface="+mj-lt"/>
              </a:rPr>
              <a:t> yang </a:t>
            </a:r>
            <a:r>
              <a:rPr lang="en-US" sz="3000" b="1" dirty="0" err="1" smtClean="0">
                <a:latin typeface="+mj-lt"/>
              </a:rPr>
              <a:t>mutlak</a:t>
            </a:r>
            <a:endParaRPr lang="en-US" sz="3000" b="1" dirty="0" smtClean="0">
              <a:latin typeface="+mj-lt"/>
            </a:endParaRPr>
          </a:p>
          <a:p>
            <a:pPr marL="339725" indent="-339725" eaLnBrk="1" hangingPunct="1">
              <a:buNone/>
            </a:pPr>
            <a:endParaRPr lang="en-US" sz="2800" b="1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850" cy="838200"/>
          </a:xfrm>
        </p:spPr>
        <p:txBody>
          <a:bodyPr>
            <a:normAutofit/>
          </a:bodyPr>
          <a:lstStyle/>
          <a:p>
            <a:r>
              <a:rPr lang="en-US" sz="4000" b="1" i="1" dirty="0" err="1" smtClean="0"/>
              <a:t>Sistem</a:t>
            </a:r>
            <a:r>
              <a:rPr lang="en-US" sz="4000" b="1" i="1" dirty="0" smtClean="0"/>
              <a:t> </a:t>
            </a:r>
            <a:r>
              <a:rPr lang="en-US" sz="4000" b="1" i="1" dirty="0" err="1" smtClean="0"/>
              <a:t>Publikasi</a:t>
            </a:r>
            <a:r>
              <a:rPr lang="en-US" sz="4000" b="1" i="1" dirty="0" smtClean="0"/>
              <a:t> </a:t>
            </a:r>
            <a:r>
              <a:rPr lang="en-US" sz="4000" b="1" i="1" dirty="0" err="1" smtClean="0"/>
              <a:t>Positif</a:t>
            </a:r>
            <a:r>
              <a:rPr lang="en-US" sz="4000" b="1" i="1" dirty="0" smtClean="0"/>
              <a:t> </a:t>
            </a:r>
            <a:r>
              <a:rPr lang="en-US" sz="4000" dirty="0" smtClean="0">
                <a:effectLst/>
              </a:rPr>
              <a:t>(</a:t>
            </a:r>
            <a:r>
              <a:rPr lang="en-US" sz="4000" dirty="0" err="1" smtClean="0">
                <a:effectLst/>
              </a:rPr>
              <a:t>lanjutan</a:t>
            </a:r>
            <a:r>
              <a:rPr lang="en-US" sz="4000" dirty="0" smtClean="0">
                <a:effectLst/>
              </a:rPr>
              <a:t>)</a:t>
            </a:r>
            <a:endParaRPr lang="en-US" sz="4000" dirty="0">
              <a:effectLst/>
            </a:endParaRPr>
          </a:p>
        </p:txBody>
      </p:sp>
      <p:sp>
        <p:nvSpPr>
          <p:cNvPr id="27649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943850" cy="5257800"/>
          </a:xfrm>
        </p:spPr>
        <p:txBody>
          <a:bodyPr/>
          <a:lstStyle/>
          <a:p>
            <a:pPr marL="339725" indent="-339725" eaLnBrk="1" hangingPunct="1">
              <a:buFont typeface="Wingdings" pitchFamily="2" charset="2"/>
              <a:buChar char="Ø"/>
            </a:pPr>
            <a:r>
              <a:rPr lang="en-US" sz="3000" dirty="0" err="1" smtClean="0">
                <a:latin typeface="+mj-lt"/>
              </a:rPr>
              <a:t>Dengan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selesainya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dilakukan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pendaftaran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atas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nama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penerima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hak</a:t>
            </a:r>
            <a:r>
              <a:rPr lang="en-US" sz="3000" dirty="0" smtClean="0">
                <a:latin typeface="+mj-lt"/>
              </a:rPr>
              <a:t>, </a:t>
            </a:r>
            <a:r>
              <a:rPr lang="en-US" sz="3000" dirty="0" err="1" smtClean="0">
                <a:latin typeface="+mj-lt"/>
              </a:rPr>
              <a:t>pemegang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hak</a:t>
            </a:r>
            <a:r>
              <a:rPr lang="en-US" sz="3000" dirty="0" smtClean="0">
                <a:latin typeface="+mj-lt"/>
              </a:rPr>
              <a:t> yang </a:t>
            </a:r>
            <a:r>
              <a:rPr lang="en-US" sz="3000" dirty="0" err="1" smtClean="0">
                <a:latin typeface="+mj-lt"/>
              </a:rPr>
              <a:t>sebenarnya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menjadi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kehilangan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haknya</a:t>
            </a:r>
            <a:r>
              <a:rPr lang="en-US" sz="3000" dirty="0" smtClean="0">
                <a:latin typeface="+mj-lt"/>
              </a:rPr>
              <a:t>. </a:t>
            </a:r>
          </a:p>
          <a:p>
            <a:pPr marL="339725" indent="-339725" eaLnBrk="1" hangingPunct="1">
              <a:buNone/>
            </a:pPr>
            <a:r>
              <a:rPr lang="en-US" sz="3000" b="1" dirty="0" smtClean="0">
                <a:latin typeface="+mj-lt"/>
              </a:rPr>
              <a:t>	</a:t>
            </a:r>
            <a:r>
              <a:rPr lang="en-US" sz="3000" dirty="0" err="1" smtClean="0">
                <a:latin typeface="+mj-lt"/>
              </a:rPr>
              <a:t>Ia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tidak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dapat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menuntut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pembatalan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perbuatan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hukum</a:t>
            </a:r>
            <a:r>
              <a:rPr lang="en-US" sz="3000" dirty="0" smtClean="0">
                <a:latin typeface="+mj-lt"/>
              </a:rPr>
              <a:t> yang </a:t>
            </a:r>
            <a:r>
              <a:rPr lang="en-US" sz="3000" dirty="0" err="1" smtClean="0">
                <a:latin typeface="+mj-lt"/>
              </a:rPr>
              <a:t>memindahkan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hak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ybs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kepada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pembeli</a:t>
            </a:r>
            <a:r>
              <a:rPr lang="en-US" sz="3000" dirty="0" smtClean="0">
                <a:latin typeface="+mj-lt"/>
              </a:rPr>
              <a:t>. </a:t>
            </a:r>
          </a:p>
          <a:p>
            <a:pPr marL="339725" indent="-339725" eaLnBrk="1" hangingPunct="1">
              <a:buNone/>
            </a:pPr>
            <a:r>
              <a:rPr lang="en-US" sz="3000" dirty="0" smtClean="0">
                <a:latin typeface="+mj-lt"/>
              </a:rPr>
              <a:t>	</a:t>
            </a:r>
            <a:r>
              <a:rPr lang="en-US" sz="3000" dirty="0" err="1" smtClean="0">
                <a:latin typeface="+mj-lt"/>
              </a:rPr>
              <a:t>Dalam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keadaan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tertentu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ia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hanya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bisa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menuntut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ganti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kerugian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kepad</a:t>
            </a:r>
            <a:r>
              <a:rPr lang="en-US" sz="3000" dirty="0" smtClean="0">
                <a:latin typeface="+mj-lt"/>
              </a:rPr>
              <a:t> Negara.</a:t>
            </a:r>
          </a:p>
          <a:p>
            <a:pPr marL="339725" indent="-339725" eaLnBrk="1" hangingPunct="1">
              <a:buNone/>
            </a:pPr>
            <a:r>
              <a:rPr lang="en-US" sz="3000" dirty="0" smtClean="0">
                <a:latin typeface="+mj-lt"/>
              </a:rPr>
              <a:t>	</a:t>
            </a:r>
            <a:r>
              <a:rPr lang="en-US" sz="3000" dirty="0" err="1" smtClean="0">
                <a:latin typeface="+mj-lt"/>
              </a:rPr>
              <a:t>Untuk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menghadapi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tuntutan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ganti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kerugian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tsb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disediakan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suatu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dana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khusus</a:t>
            </a:r>
            <a:r>
              <a:rPr lang="en-US" sz="3000" dirty="0" smtClean="0">
                <a:latin typeface="+mj-lt"/>
              </a:rPr>
              <a:t>.</a:t>
            </a:r>
            <a:endParaRPr lang="en-US" sz="2800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850" cy="914400"/>
          </a:xfrm>
        </p:spPr>
        <p:txBody>
          <a:bodyPr>
            <a:normAutofit/>
          </a:bodyPr>
          <a:lstStyle/>
          <a:p>
            <a:r>
              <a:rPr lang="en-US" sz="4000" b="1" i="1" dirty="0" err="1" smtClean="0"/>
              <a:t>Sistem</a:t>
            </a:r>
            <a:r>
              <a:rPr lang="en-US" sz="4000" b="1" i="1" dirty="0" smtClean="0"/>
              <a:t> </a:t>
            </a:r>
            <a:r>
              <a:rPr lang="en-US" sz="4000" b="1" i="1" dirty="0" err="1" smtClean="0"/>
              <a:t>Publikasi</a:t>
            </a:r>
            <a:r>
              <a:rPr lang="en-US" sz="4000" b="1" i="1" dirty="0" smtClean="0"/>
              <a:t> </a:t>
            </a:r>
            <a:r>
              <a:rPr lang="en-US" sz="4000" b="1" i="1" dirty="0" err="1" smtClean="0"/>
              <a:t>Negatif</a:t>
            </a:r>
            <a:endParaRPr lang="en-US" sz="4000" b="1" i="1" dirty="0"/>
          </a:p>
        </p:txBody>
      </p:sp>
      <p:sp>
        <p:nvSpPr>
          <p:cNvPr id="27649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943850" cy="5181600"/>
          </a:xfrm>
        </p:spPr>
        <p:txBody>
          <a:bodyPr/>
          <a:lstStyle/>
          <a:p>
            <a:pPr marL="339725" indent="-339725" eaLnBrk="1" hangingPunct="1">
              <a:buFont typeface="Wingdings" pitchFamily="2" charset="2"/>
              <a:buChar char="Ø"/>
            </a:pPr>
            <a:r>
              <a:rPr lang="en-US" sz="3000" dirty="0" err="1" smtClean="0">
                <a:latin typeface="+mj-lt"/>
              </a:rPr>
              <a:t>Bukan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pendaftaran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tetapi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sahnya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perbuatan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hukum</a:t>
            </a:r>
            <a:r>
              <a:rPr lang="en-US" sz="3000" dirty="0" smtClean="0">
                <a:latin typeface="+mj-lt"/>
              </a:rPr>
              <a:t> yang </a:t>
            </a:r>
            <a:r>
              <a:rPr lang="en-US" sz="3000" dirty="0" err="1" smtClean="0">
                <a:latin typeface="+mj-lt"/>
              </a:rPr>
              <a:t>dilakukan</a:t>
            </a:r>
            <a:r>
              <a:rPr lang="en-US" sz="3000" dirty="0" smtClean="0">
                <a:latin typeface="+mj-lt"/>
              </a:rPr>
              <a:t> yang </a:t>
            </a:r>
            <a:r>
              <a:rPr lang="en-US" sz="3000" dirty="0" err="1" smtClean="0">
                <a:latin typeface="+mj-lt"/>
              </a:rPr>
              <a:t>menentukan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berpindahnya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hak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kepada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pembeli</a:t>
            </a:r>
            <a:r>
              <a:rPr lang="en-US" sz="3000" dirty="0" smtClean="0">
                <a:latin typeface="+mj-lt"/>
              </a:rPr>
              <a:t>. </a:t>
            </a:r>
          </a:p>
          <a:p>
            <a:pPr marL="339725" indent="-339725" eaLnBrk="1" hangingPunct="1">
              <a:buNone/>
            </a:pPr>
            <a:r>
              <a:rPr lang="en-US" sz="3000" dirty="0" smtClean="0">
                <a:latin typeface="+mj-lt"/>
              </a:rPr>
              <a:t>	</a:t>
            </a:r>
            <a:r>
              <a:rPr lang="en-US" sz="3000" dirty="0" err="1" smtClean="0">
                <a:latin typeface="+mj-lt"/>
              </a:rPr>
              <a:t>Pendaftaran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tidak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membuat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orang</a:t>
            </a:r>
            <a:r>
              <a:rPr lang="en-US" sz="3000" dirty="0" smtClean="0">
                <a:latin typeface="+mj-lt"/>
              </a:rPr>
              <a:t> yang </a:t>
            </a:r>
            <a:r>
              <a:rPr lang="en-US" sz="3000" dirty="0" err="1" smtClean="0">
                <a:latin typeface="+mj-lt"/>
              </a:rPr>
              <a:t>memperoleh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tanah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dari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pihak</a:t>
            </a:r>
            <a:r>
              <a:rPr lang="en-US" sz="3000" dirty="0" smtClean="0">
                <a:latin typeface="+mj-lt"/>
              </a:rPr>
              <a:t> yang </a:t>
            </a:r>
            <a:r>
              <a:rPr lang="en-US" sz="3000" dirty="0" err="1" smtClean="0">
                <a:latin typeface="+mj-lt"/>
              </a:rPr>
              <a:t>tidak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berhak</a:t>
            </a:r>
            <a:r>
              <a:rPr lang="en-US" sz="3000" dirty="0" smtClean="0">
                <a:latin typeface="+mj-lt"/>
              </a:rPr>
              <a:t>, </a:t>
            </a:r>
            <a:r>
              <a:rPr lang="en-US" sz="3000" dirty="0" err="1" smtClean="0">
                <a:latin typeface="+mj-lt"/>
              </a:rPr>
              <a:t>menjadi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pemegang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haknya</a:t>
            </a:r>
            <a:r>
              <a:rPr lang="en-US" sz="3000" dirty="0" smtClean="0">
                <a:latin typeface="+mj-lt"/>
              </a:rPr>
              <a:t> yang </a:t>
            </a:r>
            <a:r>
              <a:rPr lang="en-US" sz="3000" dirty="0" err="1" smtClean="0">
                <a:latin typeface="+mj-lt"/>
              </a:rPr>
              <a:t>baru</a:t>
            </a:r>
            <a:r>
              <a:rPr lang="en-US" sz="3000" dirty="0" smtClean="0">
                <a:latin typeface="+mj-lt"/>
              </a:rPr>
              <a:t>.</a:t>
            </a:r>
          </a:p>
          <a:p>
            <a:pPr marL="339725" indent="-339725" eaLnBrk="1" hangingPunct="1">
              <a:buFont typeface="Wingdings" pitchFamily="2" charset="2"/>
              <a:buChar char="Ø"/>
            </a:pPr>
            <a:r>
              <a:rPr lang="en-US" sz="3000" dirty="0" err="1" smtClean="0">
                <a:latin typeface="+mj-lt"/>
              </a:rPr>
              <a:t>Berlaku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asas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i="1" dirty="0" err="1" smtClean="0">
                <a:latin typeface="+mj-lt"/>
              </a:rPr>
              <a:t>nemo</a:t>
            </a:r>
            <a:r>
              <a:rPr lang="en-US" sz="3000" i="1" dirty="0" smtClean="0">
                <a:latin typeface="+mj-lt"/>
              </a:rPr>
              <a:t> plus </a:t>
            </a:r>
            <a:r>
              <a:rPr lang="en-US" sz="3000" i="1" dirty="0" err="1" smtClean="0">
                <a:latin typeface="+mj-lt"/>
              </a:rPr>
              <a:t>juris</a:t>
            </a:r>
            <a:r>
              <a:rPr lang="en-US" sz="3000" i="1" dirty="0" smtClean="0">
                <a:latin typeface="+mj-lt"/>
              </a:rPr>
              <a:t> yang </a:t>
            </a:r>
            <a:r>
              <a:rPr lang="en-US" sz="3000" i="1" dirty="0" err="1" smtClean="0">
                <a:latin typeface="+mj-lt"/>
              </a:rPr>
              <a:t>berasal</a:t>
            </a:r>
            <a:r>
              <a:rPr lang="en-US" sz="3000" i="1" dirty="0" smtClean="0">
                <a:latin typeface="+mj-lt"/>
              </a:rPr>
              <a:t> </a:t>
            </a:r>
            <a:r>
              <a:rPr lang="en-US" sz="3000" i="1" dirty="0" err="1" smtClean="0">
                <a:latin typeface="+mj-lt"/>
              </a:rPr>
              <a:t>dari</a:t>
            </a:r>
            <a:r>
              <a:rPr lang="en-US" sz="3000" i="1" dirty="0" smtClean="0">
                <a:latin typeface="+mj-lt"/>
              </a:rPr>
              <a:t> </a:t>
            </a:r>
            <a:r>
              <a:rPr lang="en-US" sz="3000" i="1" dirty="0" err="1" smtClean="0">
                <a:latin typeface="+mj-lt"/>
              </a:rPr>
              <a:t>Hukum</a:t>
            </a:r>
            <a:r>
              <a:rPr lang="en-US" sz="3000" i="1" dirty="0" smtClean="0">
                <a:latin typeface="+mj-lt"/>
              </a:rPr>
              <a:t> </a:t>
            </a:r>
            <a:r>
              <a:rPr lang="en-US" sz="3000" i="1" dirty="0" err="1" smtClean="0">
                <a:latin typeface="+mj-lt"/>
              </a:rPr>
              <a:t>Romawi</a:t>
            </a:r>
            <a:r>
              <a:rPr lang="en-US" sz="3000" i="1" dirty="0" smtClean="0">
                <a:latin typeface="+mj-lt"/>
              </a:rPr>
              <a:t>, </a:t>
            </a:r>
            <a:r>
              <a:rPr lang="en-US" sz="3000" dirty="0" err="1" smtClean="0">
                <a:latin typeface="+mj-lt"/>
              </a:rPr>
              <a:t>yaitu</a:t>
            </a:r>
            <a:r>
              <a:rPr lang="en-US" sz="3000" dirty="0" smtClean="0">
                <a:latin typeface="+mj-lt"/>
              </a:rPr>
              <a:t> : </a:t>
            </a:r>
            <a:r>
              <a:rPr lang="en-US" sz="3000" dirty="0" err="1" smtClean="0">
                <a:latin typeface="+mj-lt"/>
              </a:rPr>
              <a:t>orang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tidak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dapat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menyerahkan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atau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memindahkan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hak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melebihi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apa</a:t>
            </a:r>
            <a:r>
              <a:rPr lang="en-US" sz="3000" dirty="0" smtClean="0">
                <a:latin typeface="+mj-lt"/>
              </a:rPr>
              <a:t> yang </a:t>
            </a:r>
            <a:r>
              <a:rPr lang="en-US" sz="3000" dirty="0" err="1" smtClean="0">
                <a:latin typeface="+mj-lt"/>
              </a:rPr>
              <a:t>dia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sendiri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punyai</a:t>
            </a:r>
            <a:r>
              <a:rPr lang="en-US" sz="3000" dirty="0" smtClean="0">
                <a:latin typeface="+mj-lt"/>
              </a:rPr>
              <a:t>. </a:t>
            </a:r>
          </a:p>
          <a:p>
            <a:pPr marL="339725" indent="-339725" eaLnBrk="1" hangingPunct="1">
              <a:buNone/>
            </a:pPr>
            <a:r>
              <a:rPr lang="en-US" sz="3000" dirty="0" smtClean="0">
                <a:latin typeface="+mj-lt"/>
              </a:rPr>
              <a:t>	</a:t>
            </a:r>
            <a:endParaRPr lang="en-US" sz="3000" dirty="0" smtClean="0">
              <a:latin typeface="+mj-lt"/>
            </a:endParaRPr>
          </a:p>
          <a:p>
            <a:pPr marL="339725" indent="-339725" eaLnBrk="1" hangingPunct="1">
              <a:buNone/>
            </a:pPr>
            <a:r>
              <a:rPr lang="en-US" sz="3000" dirty="0" smtClean="0">
                <a:latin typeface="+mj-lt"/>
              </a:rPr>
              <a:t>		</a:t>
            </a:r>
            <a:endParaRPr lang="en-US" sz="2800" b="1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850" cy="762000"/>
          </a:xfrm>
        </p:spPr>
        <p:txBody>
          <a:bodyPr>
            <a:normAutofit/>
          </a:bodyPr>
          <a:lstStyle/>
          <a:p>
            <a:r>
              <a:rPr lang="en-US" sz="4000" b="1" i="1" dirty="0" err="1" smtClean="0"/>
              <a:t>Sistem</a:t>
            </a:r>
            <a:r>
              <a:rPr lang="en-US" sz="4000" b="1" i="1" dirty="0" smtClean="0"/>
              <a:t> </a:t>
            </a:r>
            <a:r>
              <a:rPr lang="en-US" sz="4000" b="1" i="1" dirty="0" err="1" smtClean="0"/>
              <a:t>Publikasi</a:t>
            </a:r>
            <a:r>
              <a:rPr lang="en-US" sz="4000" b="1" i="1" dirty="0" smtClean="0"/>
              <a:t> </a:t>
            </a:r>
            <a:r>
              <a:rPr lang="en-US" sz="4000" b="1" i="1" dirty="0" err="1" smtClean="0"/>
              <a:t>Negatif</a:t>
            </a:r>
            <a:r>
              <a:rPr lang="en-US" sz="4000" b="1" i="1" dirty="0" smtClean="0"/>
              <a:t> </a:t>
            </a:r>
            <a:r>
              <a:rPr lang="en-US" sz="4000" dirty="0" smtClean="0">
                <a:effectLst/>
              </a:rPr>
              <a:t>(</a:t>
            </a:r>
            <a:r>
              <a:rPr lang="en-US" sz="4000" dirty="0" err="1" smtClean="0">
                <a:effectLst/>
              </a:rPr>
              <a:t>lanjutan</a:t>
            </a:r>
            <a:r>
              <a:rPr lang="en-US" sz="4000" dirty="0" smtClean="0">
                <a:effectLst/>
              </a:rPr>
              <a:t>)</a:t>
            </a:r>
            <a:endParaRPr lang="en-US" sz="4000" dirty="0">
              <a:effectLst/>
            </a:endParaRPr>
          </a:p>
        </p:txBody>
      </p:sp>
      <p:sp>
        <p:nvSpPr>
          <p:cNvPr id="27649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7943850" cy="5410200"/>
          </a:xfrm>
        </p:spPr>
        <p:txBody>
          <a:bodyPr/>
          <a:lstStyle/>
          <a:p>
            <a:pPr marL="339725" indent="-339725" eaLnBrk="1" hangingPunct="1">
              <a:buFont typeface="Wingdings" pitchFamily="2" charset="2"/>
              <a:buChar char="Ø"/>
            </a:pPr>
            <a:r>
              <a:rPr lang="en-US" sz="3000" dirty="0" smtClean="0">
                <a:latin typeface="+mj-lt"/>
              </a:rPr>
              <a:t>Data yang </a:t>
            </a:r>
            <a:r>
              <a:rPr lang="en-US" sz="3000" dirty="0" err="1" smtClean="0">
                <a:latin typeface="+mj-lt"/>
              </a:rPr>
              <a:t>disajikan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dalam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pendaftarn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Sistem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Publikasi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Negatif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tidak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boleh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begitu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saja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dipercayai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kebenarannya</a:t>
            </a:r>
            <a:r>
              <a:rPr lang="en-US" sz="3000" dirty="0" smtClean="0">
                <a:latin typeface="+mj-lt"/>
              </a:rPr>
              <a:t>.</a:t>
            </a:r>
          </a:p>
          <a:p>
            <a:pPr marL="339725" indent="-339725" eaLnBrk="1" hangingPunct="1">
              <a:buFont typeface="Wingdings" pitchFamily="2" charset="2"/>
              <a:buChar char="Ø"/>
            </a:pPr>
            <a:r>
              <a:rPr lang="en-US" sz="3000" dirty="0" smtClean="0">
                <a:latin typeface="+mj-lt"/>
              </a:rPr>
              <a:t>Negara </a:t>
            </a:r>
            <a:r>
              <a:rPr lang="en-US" sz="3000" dirty="0" err="1" smtClean="0">
                <a:latin typeface="+mj-lt"/>
              </a:rPr>
              <a:t>tidak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menjamin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kebenaran</a:t>
            </a:r>
            <a:r>
              <a:rPr lang="en-US" sz="3000" dirty="0" smtClean="0">
                <a:latin typeface="+mj-lt"/>
              </a:rPr>
              <a:t> data yang </a:t>
            </a:r>
            <a:r>
              <a:rPr lang="en-US" sz="3000" dirty="0" err="1" smtClean="0">
                <a:latin typeface="+mj-lt"/>
              </a:rPr>
              <a:t>disajikan</a:t>
            </a:r>
            <a:r>
              <a:rPr lang="en-US" sz="3000" dirty="0" smtClean="0">
                <a:latin typeface="+mj-lt"/>
              </a:rPr>
              <a:t>.</a:t>
            </a:r>
          </a:p>
          <a:p>
            <a:pPr marL="339725" indent="-339725" eaLnBrk="1" hangingPunct="1">
              <a:buFont typeface="Wingdings" pitchFamily="2" charset="2"/>
              <a:buChar char="Ø"/>
            </a:pPr>
            <a:r>
              <a:rPr lang="en-US" sz="3000" dirty="0" err="1" smtClean="0">
                <a:latin typeface="+mj-lt"/>
              </a:rPr>
              <a:t>Biarpun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sudah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melakukan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pendaftaran</a:t>
            </a:r>
            <a:r>
              <a:rPr lang="en-US" sz="3000" dirty="0" smtClean="0">
                <a:latin typeface="+mj-lt"/>
              </a:rPr>
              <a:t>, </a:t>
            </a:r>
            <a:r>
              <a:rPr lang="en-US" sz="3000" dirty="0" err="1" smtClean="0">
                <a:latin typeface="+mj-lt"/>
              </a:rPr>
              <a:t>pembeli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selalu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masih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menghadapi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kemungkinan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gugatan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dari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orang</a:t>
            </a:r>
            <a:r>
              <a:rPr lang="en-US" sz="3000" dirty="0" smtClean="0">
                <a:latin typeface="+mj-lt"/>
              </a:rPr>
              <a:t> yang </a:t>
            </a:r>
            <a:r>
              <a:rPr lang="en-US" sz="3000" dirty="0" err="1" smtClean="0">
                <a:latin typeface="+mj-lt"/>
              </a:rPr>
              <a:t>dapat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membuktikan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bahwa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dialah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pemegang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hak</a:t>
            </a:r>
            <a:r>
              <a:rPr lang="en-US" sz="3000" dirty="0" smtClean="0">
                <a:latin typeface="+mj-lt"/>
              </a:rPr>
              <a:t> yang </a:t>
            </a:r>
            <a:r>
              <a:rPr lang="en-US" sz="3000" dirty="0" err="1" smtClean="0">
                <a:latin typeface="+mj-lt"/>
              </a:rPr>
              <a:t>sebenarnya</a:t>
            </a:r>
            <a:r>
              <a:rPr lang="en-US" sz="3000" dirty="0" smtClean="0">
                <a:latin typeface="+mj-lt"/>
              </a:rPr>
              <a:t>.</a:t>
            </a:r>
          </a:p>
          <a:p>
            <a:pPr marL="339725" indent="-339725" eaLnBrk="1" hangingPunct="1">
              <a:buFont typeface="Wingdings" pitchFamily="2" charset="2"/>
              <a:buChar char="Ø"/>
            </a:pPr>
            <a:r>
              <a:rPr lang="en-US" sz="3000" dirty="0" err="1" smtClean="0">
                <a:latin typeface="+mj-lt"/>
              </a:rPr>
              <a:t>Kelemahan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sistem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ini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diatasi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dengan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 err="1" smtClean="0">
                <a:latin typeface="+mj-lt"/>
              </a:rPr>
              <a:t>lembaga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i="1" dirty="0" smtClean="0">
                <a:latin typeface="+mj-lt"/>
              </a:rPr>
              <a:t>“</a:t>
            </a:r>
            <a:r>
              <a:rPr lang="en-US" sz="3000" i="1" dirty="0" err="1" smtClean="0">
                <a:latin typeface="+mj-lt"/>
              </a:rPr>
              <a:t>acquisitieve</a:t>
            </a:r>
            <a:r>
              <a:rPr lang="en-US" sz="3000" i="1" dirty="0" smtClean="0">
                <a:latin typeface="+mj-lt"/>
              </a:rPr>
              <a:t> </a:t>
            </a:r>
            <a:r>
              <a:rPr lang="en-US" sz="3000" i="1" dirty="0" err="1" smtClean="0">
                <a:latin typeface="+mj-lt"/>
              </a:rPr>
              <a:t>verjaring</a:t>
            </a:r>
            <a:r>
              <a:rPr lang="en-US" sz="3000" i="1" dirty="0" smtClean="0">
                <a:latin typeface="+mj-lt"/>
              </a:rPr>
              <a:t>”</a:t>
            </a:r>
          </a:p>
          <a:p>
            <a:pPr marL="339725" indent="-339725" eaLnBrk="1" hangingPunct="1">
              <a:buNone/>
            </a:pPr>
            <a:r>
              <a:rPr lang="en-US" sz="3000" dirty="0" smtClean="0">
                <a:latin typeface="+mj-lt"/>
              </a:rPr>
              <a:t>	</a:t>
            </a:r>
            <a:endParaRPr lang="en-US" sz="3000" dirty="0" smtClean="0">
              <a:latin typeface="+mj-lt"/>
            </a:endParaRPr>
          </a:p>
          <a:p>
            <a:pPr marL="339725" indent="-339725" eaLnBrk="1" hangingPunct="1">
              <a:buNone/>
            </a:pPr>
            <a:r>
              <a:rPr lang="en-US" sz="3000" dirty="0" smtClean="0">
                <a:latin typeface="+mj-lt"/>
              </a:rPr>
              <a:t>		</a:t>
            </a:r>
            <a:endParaRPr lang="en-US" sz="2800" b="1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8077200" cy="990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tabLst>
                <a:tab pos="3944938" algn="l"/>
              </a:tabLst>
              <a:defRPr/>
            </a:pP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/>
            </a:r>
            <a:br>
              <a:rPr lang="en-US" b="1" dirty="0" smtClean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</a:br>
            <a:r>
              <a:rPr lang="en-US" sz="4100" b="1" dirty="0" smtClean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TUJUAN PENDAFTARAN TANAH</a:t>
            </a:r>
            <a:br>
              <a:rPr lang="en-US" sz="4100" b="1" dirty="0" smtClean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</a:br>
            <a:endParaRPr lang="en-US" sz="4100" dirty="0">
              <a:solidFill>
                <a:schemeClr val="tx2">
                  <a:satMod val="13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8077200" cy="5410200"/>
          </a:xfrm>
        </p:spPr>
        <p:txBody>
          <a:bodyPr rtlCol="0">
            <a:normAutofit lnSpcReduction="10000"/>
          </a:bodyPr>
          <a:lstStyle/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700" dirty="0" err="1" smtClean="0">
                <a:ea typeface="+mn-ea"/>
                <a:cs typeface="+mn-cs"/>
              </a:rPr>
              <a:t>Memberikan</a:t>
            </a:r>
            <a:r>
              <a:rPr lang="en-US" sz="2700" dirty="0" smtClean="0">
                <a:ea typeface="+mn-ea"/>
                <a:cs typeface="+mn-cs"/>
              </a:rPr>
              <a:t> </a:t>
            </a:r>
            <a:r>
              <a:rPr lang="en-US" sz="2700" dirty="0" err="1" smtClean="0">
                <a:ea typeface="+mn-ea"/>
                <a:cs typeface="+mn-cs"/>
              </a:rPr>
              <a:t>kepastian</a:t>
            </a:r>
            <a:r>
              <a:rPr lang="en-US" sz="2700" dirty="0" smtClean="0">
                <a:ea typeface="+mn-ea"/>
                <a:cs typeface="+mn-cs"/>
              </a:rPr>
              <a:t> </a:t>
            </a:r>
            <a:r>
              <a:rPr lang="en-US" sz="2700" dirty="0" err="1" smtClean="0">
                <a:ea typeface="+mn-ea"/>
                <a:cs typeface="+mn-cs"/>
              </a:rPr>
              <a:t>hukum</a:t>
            </a:r>
            <a:r>
              <a:rPr lang="en-US" sz="2700" dirty="0" smtClean="0">
                <a:ea typeface="+mn-ea"/>
                <a:cs typeface="+mn-cs"/>
              </a:rPr>
              <a:t> </a:t>
            </a:r>
            <a:r>
              <a:rPr lang="en-US" sz="2700" dirty="0" err="1" smtClean="0">
                <a:ea typeface="+mn-ea"/>
                <a:cs typeface="+mn-cs"/>
              </a:rPr>
              <a:t>dan</a:t>
            </a:r>
            <a:r>
              <a:rPr lang="en-US" sz="2700" dirty="0" smtClean="0">
                <a:ea typeface="+mn-ea"/>
                <a:cs typeface="+mn-cs"/>
              </a:rPr>
              <a:t> </a:t>
            </a:r>
            <a:r>
              <a:rPr lang="en-US" sz="2700" dirty="0" err="1" smtClean="0">
                <a:ea typeface="+mn-ea"/>
                <a:cs typeface="+mn-cs"/>
              </a:rPr>
              <a:t>perlindungan</a:t>
            </a:r>
            <a:r>
              <a:rPr lang="en-US" sz="2700" dirty="0" smtClean="0">
                <a:ea typeface="+mn-ea"/>
                <a:cs typeface="+mn-cs"/>
              </a:rPr>
              <a:t> </a:t>
            </a:r>
            <a:r>
              <a:rPr lang="en-US" sz="2700" dirty="0" err="1" smtClean="0">
                <a:ea typeface="+mn-ea"/>
                <a:cs typeface="+mn-cs"/>
              </a:rPr>
              <a:t>hukum</a:t>
            </a:r>
            <a:r>
              <a:rPr lang="en-US" sz="2700" dirty="0" smtClean="0">
                <a:ea typeface="+mn-ea"/>
                <a:cs typeface="+mn-cs"/>
              </a:rPr>
              <a:t> </a:t>
            </a:r>
            <a:r>
              <a:rPr lang="en-US" sz="2700" dirty="0" err="1" smtClean="0">
                <a:ea typeface="+mn-ea"/>
                <a:cs typeface="+mn-cs"/>
              </a:rPr>
              <a:t>kepada</a:t>
            </a:r>
            <a:r>
              <a:rPr lang="en-US" sz="2700" dirty="0" smtClean="0">
                <a:ea typeface="+mn-ea"/>
                <a:cs typeface="+mn-cs"/>
              </a:rPr>
              <a:t> </a:t>
            </a:r>
            <a:r>
              <a:rPr lang="en-US" sz="2700" dirty="0" err="1" smtClean="0">
                <a:ea typeface="+mn-ea"/>
                <a:cs typeface="+mn-cs"/>
              </a:rPr>
              <a:t>pemegang</a:t>
            </a:r>
            <a:r>
              <a:rPr lang="en-US" sz="2700" dirty="0" smtClean="0">
                <a:ea typeface="+mn-ea"/>
                <a:cs typeface="+mn-cs"/>
              </a:rPr>
              <a:t> </a:t>
            </a:r>
            <a:r>
              <a:rPr lang="en-US" sz="2700" dirty="0" err="1" smtClean="0">
                <a:ea typeface="+mn-ea"/>
                <a:cs typeface="+mn-cs"/>
              </a:rPr>
              <a:t>hak</a:t>
            </a:r>
            <a:r>
              <a:rPr lang="en-US" sz="2700" dirty="0" smtClean="0">
                <a:ea typeface="+mn-ea"/>
                <a:cs typeface="+mn-cs"/>
              </a:rPr>
              <a:t> yang </a:t>
            </a:r>
            <a:r>
              <a:rPr lang="en-US" sz="2700" dirty="0" err="1" smtClean="0">
                <a:ea typeface="+mn-ea"/>
                <a:cs typeface="+mn-cs"/>
              </a:rPr>
              <a:t>terdaftar</a:t>
            </a:r>
            <a:r>
              <a:rPr lang="en-US" sz="2700" dirty="0" smtClean="0">
                <a:ea typeface="+mn-ea"/>
                <a:cs typeface="+mn-cs"/>
              </a:rPr>
              <a:t>, agar </a:t>
            </a:r>
            <a:r>
              <a:rPr lang="en-US" sz="2700" dirty="0" err="1" smtClean="0">
                <a:ea typeface="+mn-ea"/>
                <a:cs typeface="+mn-cs"/>
              </a:rPr>
              <a:t>dengan</a:t>
            </a:r>
            <a:r>
              <a:rPr lang="en-US" sz="2700" dirty="0" smtClean="0">
                <a:ea typeface="+mn-ea"/>
                <a:cs typeface="+mn-cs"/>
              </a:rPr>
              <a:t> </a:t>
            </a:r>
            <a:r>
              <a:rPr lang="en-US" sz="2700" dirty="0" err="1" smtClean="0">
                <a:ea typeface="+mn-ea"/>
                <a:cs typeface="+mn-cs"/>
              </a:rPr>
              <a:t>mudah</a:t>
            </a:r>
            <a:r>
              <a:rPr lang="en-US" sz="2700" dirty="0" smtClean="0">
                <a:ea typeface="+mn-ea"/>
                <a:cs typeface="+mn-cs"/>
              </a:rPr>
              <a:t> </a:t>
            </a:r>
            <a:r>
              <a:rPr lang="en-US" sz="2700" dirty="0" err="1" smtClean="0">
                <a:ea typeface="+mn-ea"/>
                <a:cs typeface="+mn-cs"/>
              </a:rPr>
              <a:t>dapat</a:t>
            </a:r>
            <a:r>
              <a:rPr lang="en-US" sz="2700" dirty="0" smtClean="0">
                <a:ea typeface="+mn-ea"/>
                <a:cs typeface="+mn-cs"/>
              </a:rPr>
              <a:t> </a:t>
            </a:r>
            <a:r>
              <a:rPr lang="en-US" sz="2700" dirty="0" err="1" smtClean="0">
                <a:ea typeface="+mn-ea"/>
                <a:cs typeface="+mn-cs"/>
              </a:rPr>
              <a:t>membuktikan</a:t>
            </a:r>
            <a:r>
              <a:rPr lang="en-US" sz="2700" dirty="0" smtClean="0">
                <a:ea typeface="+mn-ea"/>
                <a:cs typeface="+mn-cs"/>
              </a:rPr>
              <a:t> </a:t>
            </a:r>
            <a:r>
              <a:rPr lang="en-US" sz="2700" dirty="0" err="1" smtClean="0">
                <a:ea typeface="+mn-ea"/>
                <a:cs typeface="+mn-cs"/>
              </a:rPr>
              <a:t>dirinya</a:t>
            </a:r>
            <a:r>
              <a:rPr lang="en-US" sz="2700" dirty="0" smtClean="0">
                <a:ea typeface="+mn-ea"/>
                <a:cs typeface="+mn-cs"/>
              </a:rPr>
              <a:t> </a:t>
            </a:r>
            <a:r>
              <a:rPr lang="en-US" sz="2700" dirty="0" err="1" smtClean="0">
                <a:ea typeface="+mn-ea"/>
                <a:cs typeface="+mn-cs"/>
              </a:rPr>
              <a:t>sebagai</a:t>
            </a:r>
            <a:r>
              <a:rPr lang="en-US" sz="2700" dirty="0" smtClean="0">
                <a:ea typeface="+mn-ea"/>
                <a:cs typeface="+mn-cs"/>
              </a:rPr>
              <a:t> </a:t>
            </a:r>
            <a:r>
              <a:rPr lang="en-US" sz="2700" dirty="0" err="1" smtClean="0">
                <a:ea typeface="+mn-ea"/>
                <a:cs typeface="+mn-cs"/>
              </a:rPr>
              <a:t>pemegang</a:t>
            </a:r>
            <a:r>
              <a:rPr lang="en-US" sz="2700" dirty="0" smtClean="0">
                <a:ea typeface="+mn-ea"/>
                <a:cs typeface="+mn-cs"/>
              </a:rPr>
              <a:t> </a:t>
            </a:r>
            <a:r>
              <a:rPr lang="en-US" sz="2700" dirty="0" err="1" smtClean="0">
                <a:ea typeface="+mn-ea"/>
                <a:cs typeface="+mn-cs"/>
              </a:rPr>
              <a:t>hak</a:t>
            </a:r>
            <a:r>
              <a:rPr lang="en-US" sz="2700" dirty="0" smtClean="0">
                <a:ea typeface="+mn-ea"/>
                <a:cs typeface="+mn-cs"/>
              </a:rPr>
              <a:t> </a:t>
            </a:r>
            <a:r>
              <a:rPr lang="en-US" sz="2700" dirty="0" err="1" smtClean="0">
                <a:ea typeface="+mn-ea"/>
                <a:cs typeface="+mn-cs"/>
              </a:rPr>
              <a:t>ybs</a:t>
            </a:r>
            <a:r>
              <a:rPr lang="en-US" sz="2700" dirty="0" smtClean="0">
                <a:ea typeface="+mn-ea"/>
                <a:cs typeface="+mn-cs"/>
              </a:rPr>
              <a:t>; 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700" dirty="0" err="1" smtClean="0">
                <a:ea typeface="+mn-ea"/>
                <a:cs typeface="+mn-cs"/>
              </a:rPr>
              <a:t>Menyediakan</a:t>
            </a:r>
            <a:r>
              <a:rPr lang="en-US" sz="2700" dirty="0" smtClean="0">
                <a:ea typeface="+mn-ea"/>
                <a:cs typeface="+mn-cs"/>
              </a:rPr>
              <a:t> </a:t>
            </a:r>
            <a:r>
              <a:rPr lang="en-US" sz="2700" dirty="0" err="1" smtClean="0">
                <a:ea typeface="+mn-ea"/>
                <a:cs typeface="+mn-cs"/>
              </a:rPr>
              <a:t>informasi</a:t>
            </a:r>
            <a:r>
              <a:rPr lang="en-US" sz="2700" dirty="0" smtClean="0">
                <a:ea typeface="+mn-ea"/>
                <a:cs typeface="+mn-cs"/>
              </a:rPr>
              <a:t> </a:t>
            </a:r>
            <a:r>
              <a:rPr lang="en-US" sz="2700" dirty="0" err="1" smtClean="0">
                <a:ea typeface="+mn-ea"/>
                <a:cs typeface="+mn-cs"/>
              </a:rPr>
              <a:t>kepada</a:t>
            </a:r>
            <a:r>
              <a:rPr lang="en-US" sz="2700" dirty="0" smtClean="0">
                <a:ea typeface="+mn-ea"/>
                <a:cs typeface="+mn-cs"/>
              </a:rPr>
              <a:t> </a:t>
            </a:r>
            <a:r>
              <a:rPr lang="en-US" sz="2700" dirty="0" err="1" smtClean="0">
                <a:ea typeface="+mn-ea"/>
                <a:cs typeface="+mn-cs"/>
              </a:rPr>
              <a:t>pihak-pihak</a:t>
            </a:r>
            <a:r>
              <a:rPr lang="en-US" sz="2700" dirty="0" smtClean="0">
                <a:ea typeface="+mn-ea"/>
                <a:cs typeface="+mn-cs"/>
              </a:rPr>
              <a:t> yang </a:t>
            </a:r>
            <a:r>
              <a:rPr lang="en-US" sz="2700" dirty="0" err="1" smtClean="0">
                <a:ea typeface="+mn-ea"/>
                <a:cs typeface="+mn-cs"/>
              </a:rPr>
              <a:t>berkepentingan</a:t>
            </a:r>
            <a:r>
              <a:rPr lang="en-US" sz="2700" dirty="0" smtClean="0">
                <a:ea typeface="+mn-ea"/>
                <a:cs typeface="+mn-cs"/>
              </a:rPr>
              <a:t> </a:t>
            </a:r>
            <a:r>
              <a:rPr lang="en-US" sz="2700" dirty="0" err="1" smtClean="0">
                <a:ea typeface="+mn-ea"/>
                <a:cs typeface="+mn-cs"/>
              </a:rPr>
              <a:t>termasuk</a:t>
            </a:r>
            <a:r>
              <a:rPr lang="en-US" sz="2700" dirty="0" smtClean="0">
                <a:ea typeface="+mn-ea"/>
                <a:cs typeface="+mn-cs"/>
              </a:rPr>
              <a:t> </a:t>
            </a:r>
            <a:r>
              <a:rPr lang="en-US" sz="2700" dirty="0" err="1" smtClean="0">
                <a:ea typeface="+mn-ea"/>
                <a:cs typeface="+mn-cs"/>
              </a:rPr>
              <a:t>Pemerintah</a:t>
            </a:r>
            <a:r>
              <a:rPr lang="en-US" sz="2700" dirty="0" smtClean="0">
                <a:ea typeface="+mn-ea"/>
                <a:cs typeface="+mn-cs"/>
              </a:rPr>
              <a:t>, agar </a:t>
            </a:r>
            <a:r>
              <a:rPr lang="en-US" sz="2700" dirty="0" err="1" smtClean="0">
                <a:ea typeface="+mn-ea"/>
                <a:cs typeface="+mn-cs"/>
              </a:rPr>
              <a:t>dengan</a:t>
            </a:r>
            <a:r>
              <a:rPr lang="en-US" sz="2700" dirty="0" smtClean="0">
                <a:ea typeface="+mn-ea"/>
                <a:cs typeface="+mn-cs"/>
              </a:rPr>
              <a:t> </a:t>
            </a:r>
            <a:r>
              <a:rPr lang="en-US" sz="2700" dirty="0" err="1" smtClean="0">
                <a:ea typeface="+mn-ea"/>
                <a:cs typeface="+mn-cs"/>
              </a:rPr>
              <a:t>mudah</a:t>
            </a:r>
            <a:r>
              <a:rPr lang="en-US" sz="2700" dirty="0" smtClean="0">
                <a:ea typeface="+mn-ea"/>
                <a:cs typeface="+mn-cs"/>
              </a:rPr>
              <a:t> </a:t>
            </a:r>
            <a:r>
              <a:rPr lang="en-US" sz="2700" dirty="0" err="1" smtClean="0">
                <a:ea typeface="+mn-ea"/>
                <a:cs typeface="+mn-cs"/>
              </a:rPr>
              <a:t>dapat</a:t>
            </a:r>
            <a:r>
              <a:rPr lang="en-US" sz="2700" dirty="0" smtClean="0">
                <a:ea typeface="+mn-ea"/>
                <a:cs typeface="+mn-cs"/>
              </a:rPr>
              <a:t> </a:t>
            </a:r>
            <a:r>
              <a:rPr lang="en-US" sz="2700" dirty="0" err="1" smtClean="0">
                <a:ea typeface="+mn-ea"/>
                <a:cs typeface="+mn-cs"/>
              </a:rPr>
              <a:t>memperoleh</a:t>
            </a:r>
            <a:r>
              <a:rPr lang="en-US" sz="2700" dirty="0" smtClean="0">
                <a:ea typeface="+mn-ea"/>
                <a:cs typeface="+mn-cs"/>
              </a:rPr>
              <a:t> data yang </a:t>
            </a:r>
            <a:r>
              <a:rPr lang="en-US" sz="2700" dirty="0" err="1" smtClean="0">
                <a:ea typeface="+mn-ea"/>
                <a:cs typeface="+mn-cs"/>
              </a:rPr>
              <a:t>diperlukan</a:t>
            </a:r>
            <a:r>
              <a:rPr lang="en-US" sz="2700" dirty="0" smtClean="0">
                <a:ea typeface="+mn-ea"/>
                <a:cs typeface="+mn-cs"/>
              </a:rPr>
              <a:t> </a:t>
            </a:r>
            <a:r>
              <a:rPr lang="en-US" sz="2700" dirty="0" err="1" smtClean="0">
                <a:ea typeface="+mn-ea"/>
                <a:cs typeface="+mn-cs"/>
              </a:rPr>
              <a:t>dalam</a:t>
            </a:r>
            <a:r>
              <a:rPr lang="en-US" sz="2700" dirty="0" smtClean="0">
                <a:ea typeface="+mn-ea"/>
                <a:cs typeface="+mn-cs"/>
              </a:rPr>
              <a:t> </a:t>
            </a:r>
            <a:r>
              <a:rPr lang="en-US" sz="2700" dirty="0" err="1" smtClean="0">
                <a:ea typeface="+mn-ea"/>
                <a:cs typeface="+mn-cs"/>
              </a:rPr>
              <a:t>mengadakan</a:t>
            </a:r>
            <a:r>
              <a:rPr lang="en-US" sz="2700" dirty="0" smtClean="0">
                <a:ea typeface="+mn-ea"/>
                <a:cs typeface="+mn-cs"/>
              </a:rPr>
              <a:t> </a:t>
            </a:r>
            <a:r>
              <a:rPr lang="en-US" sz="2700" dirty="0" err="1" smtClean="0">
                <a:ea typeface="+mn-ea"/>
                <a:cs typeface="+mn-cs"/>
              </a:rPr>
              <a:t>perbuatan</a:t>
            </a:r>
            <a:r>
              <a:rPr lang="en-US" sz="2700" dirty="0" smtClean="0">
                <a:ea typeface="+mn-ea"/>
                <a:cs typeface="+mn-cs"/>
              </a:rPr>
              <a:t> </a:t>
            </a:r>
            <a:r>
              <a:rPr lang="en-US" sz="2700" dirty="0" err="1" smtClean="0">
                <a:ea typeface="+mn-ea"/>
                <a:cs typeface="+mn-cs"/>
              </a:rPr>
              <a:t>hukum</a:t>
            </a:r>
            <a:r>
              <a:rPr lang="en-US" sz="2700" dirty="0" smtClean="0">
                <a:ea typeface="+mn-ea"/>
                <a:cs typeface="+mn-cs"/>
              </a:rPr>
              <a:t> </a:t>
            </a:r>
            <a:r>
              <a:rPr lang="en-US" sz="2700" dirty="0" err="1" smtClean="0">
                <a:ea typeface="+mn-ea"/>
                <a:cs typeface="+mn-cs"/>
              </a:rPr>
              <a:t>mengenai</a:t>
            </a:r>
            <a:r>
              <a:rPr lang="en-US" sz="2700" dirty="0" smtClean="0">
                <a:ea typeface="+mn-ea"/>
                <a:cs typeface="+mn-cs"/>
              </a:rPr>
              <a:t> </a:t>
            </a:r>
            <a:r>
              <a:rPr lang="en-US" sz="2700" dirty="0" err="1" smtClean="0">
                <a:ea typeface="+mn-ea"/>
                <a:cs typeface="+mn-cs"/>
              </a:rPr>
              <a:t>bidang-bidang</a:t>
            </a:r>
            <a:r>
              <a:rPr lang="en-US" sz="2700" dirty="0" smtClean="0">
                <a:ea typeface="+mn-ea"/>
                <a:cs typeface="+mn-cs"/>
              </a:rPr>
              <a:t> </a:t>
            </a:r>
            <a:r>
              <a:rPr lang="en-US" sz="2700" dirty="0" err="1" smtClean="0">
                <a:ea typeface="+mn-ea"/>
                <a:cs typeface="+mn-cs"/>
              </a:rPr>
              <a:t>tanah</a:t>
            </a:r>
            <a:r>
              <a:rPr lang="en-US" sz="2700" dirty="0" smtClean="0">
                <a:ea typeface="+mn-ea"/>
                <a:cs typeface="+mn-cs"/>
              </a:rPr>
              <a:t>  </a:t>
            </a:r>
            <a:r>
              <a:rPr lang="en-US" sz="2700" dirty="0" err="1" smtClean="0">
                <a:ea typeface="+mn-ea"/>
                <a:cs typeface="+mn-cs"/>
              </a:rPr>
              <a:t>dan</a:t>
            </a:r>
            <a:r>
              <a:rPr lang="en-US" sz="2700" dirty="0" smtClean="0">
                <a:ea typeface="+mn-ea"/>
                <a:cs typeface="+mn-cs"/>
              </a:rPr>
              <a:t> </a:t>
            </a:r>
            <a:r>
              <a:rPr lang="en-US" sz="2700" dirty="0" err="1" smtClean="0">
                <a:ea typeface="+mn-ea"/>
                <a:cs typeface="+mn-cs"/>
              </a:rPr>
              <a:t>Satuan</a:t>
            </a:r>
            <a:r>
              <a:rPr lang="en-US" sz="2700" dirty="0" smtClean="0">
                <a:ea typeface="+mn-ea"/>
                <a:cs typeface="+mn-cs"/>
              </a:rPr>
              <a:t> </a:t>
            </a:r>
            <a:r>
              <a:rPr lang="en-US" sz="2700" dirty="0" err="1" smtClean="0">
                <a:ea typeface="+mn-ea"/>
                <a:cs typeface="+mn-cs"/>
              </a:rPr>
              <a:t>Rumah</a:t>
            </a:r>
            <a:r>
              <a:rPr lang="en-US" sz="2700" dirty="0" smtClean="0">
                <a:ea typeface="+mn-ea"/>
                <a:cs typeface="+mn-cs"/>
              </a:rPr>
              <a:t> </a:t>
            </a:r>
            <a:r>
              <a:rPr lang="en-US" sz="2700" dirty="0" err="1" smtClean="0">
                <a:ea typeface="+mn-ea"/>
                <a:cs typeface="+mn-cs"/>
              </a:rPr>
              <a:t>Susun</a:t>
            </a:r>
            <a:r>
              <a:rPr lang="en-US" sz="2700" dirty="0" smtClean="0">
                <a:ea typeface="+mn-ea"/>
                <a:cs typeface="+mn-cs"/>
              </a:rPr>
              <a:t> yang </a:t>
            </a:r>
            <a:r>
              <a:rPr lang="en-US" sz="2700" dirty="0" err="1" smtClean="0">
                <a:ea typeface="+mn-ea"/>
                <a:cs typeface="+mn-cs"/>
              </a:rPr>
              <a:t>sudah</a:t>
            </a:r>
            <a:r>
              <a:rPr lang="en-US" sz="2700" dirty="0" smtClean="0">
                <a:ea typeface="+mn-ea"/>
                <a:cs typeface="+mn-cs"/>
              </a:rPr>
              <a:t> </a:t>
            </a:r>
            <a:r>
              <a:rPr lang="en-US" sz="2700" dirty="0" err="1" smtClean="0">
                <a:ea typeface="+mn-ea"/>
                <a:cs typeface="+mn-cs"/>
              </a:rPr>
              <a:t>terdaftar</a:t>
            </a:r>
            <a:r>
              <a:rPr lang="en-US" sz="2700" dirty="0" smtClean="0">
                <a:ea typeface="+mn-ea"/>
                <a:cs typeface="+mn-cs"/>
              </a:rPr>
              <a:t>;</a:t>
            </a: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700" dirty="0" err="1" smtClean="0">
                <a:ea typeface="+mn-ea"/>
                <a:cs typeface="+mn-cs"/>
              </a:rPr>
              <a:t>Terselenggaranya</a:t>
            </a:r>
            <a:r>
              <a:rPr lang="en-US" sz="2700" dirty="0" smtClean="0">
                <a:ea typeface="+mn-ea"/>
                <a:cs typeface="+mn-cs"/>
              </a:rPr>
              <a:t> </a:t>
            </a:r>
            <a:r>
              <a:rPr lang="en-US" sz="2700" dirty="0" err="1" smtClean="0">
                <a:ea typeface="+mn-ea"/>
                <a:cs typeface="+mn-cs"/>
              </a:rPr>
              <a:t>tertib</a:t>
            </a:r>
            <a:r>
              <a:rPr lang="en-US" sz="2700" dirty="0" smtClean="0">
                <a:ea typeface="+mn-ea"/>
                <a:cs typeface="+mn-cs"/>
              </a:rPr>
              <a:t> </a:t>
            </a:r>
            <a:r>
              <a:rPr lang="en-US" sz="2700" dirty="0" err="1" smtClean="0">
                <a:ea typeface="+mn-ea"/>
                <a:cs typeface="+mn-cs"/>
              </a:rPr>
              <a:t>administrasi</a:t>
            </a:r>
            <a:r>
              <a:rPr lang="en-US" sz="2700" dirty="0" smtClean="0">
                <a:ea typeface="+mn-ea"/>
                <a:cs typeface="+mn-cs"/>
              </a:rPr>
              <a:t> </a:t>
            </a:r>
            <a:r>
              <a:rPr lang="en-US" sz="2700" dirty="0" err="1" smtClean="0">
                <a:ea typeface="+mn-ea"/>
                <a:cs typeface="+mn-cs"/>
              </a:rPr>
              <a:t>pertanahan</a:t>
            </a:r>
            <a:endParaRPr lang="en-US" sz="2700" dirty="0">
              <a:ea typeface="+mn-ea"/>
              <a:cs typeface="+mn-cs"/>
            </a:endParaRPr>
          </a:p>
          <a:p>
            <a:pPr marL="0" indent="450850" eaLnBrk="1" fontAlgn="auto" hangingPunct="1">
              <a:spcBef>
                <a:spcPts val="120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700" i="1" dirty="0" smtClean="0">
                <a:latin typeface="Goudy Old Style"/>
                <a:ea typeface="+mn-ea"/>
                <a:cs typeface="Goudy Old Style"/>
              </a:rPr>
              <a:t>(</a:t>
            </a:r>
            <a:r>
              <a:rPr lang="en-US" sz="2700" i="1" dirty="0" err="1">
                <a:latin typeface="Goudy Old Style"/>
                <a:ea typeface="+mn-ea"/>
                <a:cs typeface="Goudy Old Style"/>
              </a:rPr>
              <a:t>Pasal</a:t>
            </a:r>
            <a:r>
              <a:rPr lang="en-US" sz="2700" i="1" dirty="0">
                <a:latin typeface="Goudy Old Style"/>
                <a:ea typeface="+mn-ea"/>
                <a:cs typeface="Goudy Old Style"/>
              </a:rPr>
              <a:t> 3 PP No. 24 </a:t>
            </a:r>
            <a:r>
              <a:rPr lang="en-US" sz="2700" i="1" dirty="0" err="1">
                <a:latin typeface="Goudy Old Style"/>
                <a:ea typeface="+mn-ea"/>
                <a:cs typeface="Goudy Old Style"/>
              </a:rPr>
              <a:t>Tahun</a:t>
            </a:r>
            <a:r>
              <a:rPr lang="en-US" sz="2700" i="1" dirty="0">
                <a:latin typeface="Goudy Old Style"/>
                <a:ea typeface="+mn-ea"/>
                <a:cs typeface="Goudy Old Style"/>
              </a:rPr>
              <a:t> 1997</a:t>
            </a:r>
            <a:r>
              <a:rPr lang="en-US" sz="2500" i="1" dirty="0">
                <a:latin typeface="Goudy Old Style"/>
                <a:ea typeface="+mn-ea"/>
                <a:cs typeface="Goudy Old Style"/>
              </a:rPr>
              <a:t>)</a:t>
            </a:r>
            <a:endParaRPr lang="en-US" sz="2500" dirty="0">
              <a:latin typeface="Goudy Old Style"/>
              <a:ea typeface="+mn-ea"/>
              <a:cs typeface="Goudy Old Styl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850" cy="118903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700" b="1" dirty="0" err="1" smtClean="0">
                <a:solidFill>
                  <a:schemeClr val="tx2">
                    <a:satMod val="130000"/>
                  </a:schemeClr>
                </a:solidFill>
                <a:effectLst/>
                <a:ea typeface="+mj-ea"/>
                <a:cs typeface="+mj-cs"/>
              </a:rPr>
              <a:t>Sistem</a:t>
            </a:r>
            <a:r>
              <a:rPr lang="en-US" sz="3700" b="1" dirty="0" smtClean="0">
                <a:solidFill>
                  <a:schemeClr val="tx2">
                    <a:satMod val="130000"/>
                  </a:schemeClr>
                </a:solidFill>
                <a:effectLst/>
                <a:ea typeface="+mj-ea"/>
                <a:cs typeface="+mj-cs"/>
              </a:rPr>
              <a:t> </a:t>
            </a:r>
            <a:r>
              <a:rPr lang="en-US" sz="3700" b="1" dirty="0" err="1" smtClean="0">
                <a:solidFill>
                  <a:schemeClr val="tx2">
                    <a:satMod val="130000"/>
                  </a:schemeClr>
                </a:solidFill>
                <a:effectLst/>
                <a:ea typeface="+mj-ea"/>
                <a:cs typeface="+mj-cs"/>
              </a:rPr>
              <a:t>Publikasi</a:t>
            </a:r>
            <a:r>
              <a:rPr lang="en-US" sz="3700" b="1" dirty="0" smtClean="0">
                <a:solidFill>
                  <a:schemeClr val="tx2">
                    <a:satMod val="130000"/>
                  </a:schemeClr>
                </a:solidFill>
                <a:effectLst/>
                <a:ea typeface="+mj-ea"/>
                <a:cs typeface="+mj-cs"/>
              </a:rPr>
              <a:t> Yang </a:t>
            </a:r>
            <a:r>
              <a:rPr lang="en-US" sz="3700" b="1" dirty="0" err="1" smtClean="0">
                <a:solidFill>
                  <a:schemeClr val="tx2">
                    <a:satMod val="130000"/>
                  </a:schemeClr>
                </a:solidFill>
                <a:effectLst/>
                <a:ea typeface="+mj-ea"/>
                <a:cs typeface="+mj-cs"/>
              </a:rPr>
              <a:t>Digunakan</a:t>
            </a:r>
            <a:r>
              <a:rPr lang="en-US" sz="3700" b="1" dirty="0" smtClean="0">
                <a:solidFill>
                  <a:schemeClr val="tx2">
                    <a:satMod val="130000"/>
                  </a:schemeClr>
                </a:solidFill>
                <a:effectLst/>
                <a:ea typeface="+mj-ea"/>
                <a:cs typeface="+mj-cs"/>
              </a:rPr>
              <a:t> </a:t>
            </a:r>
            <a:br>
              <a:rPr lang="en-US" sz="3700" b="1" dirty="0" smtClean="0">
                <a:solidFill>
                  <a:schemeClr val="tx2">
                    <a:satMod val="130000"/>
                  </a:schemeClr>
                </a:solidFill>
                <a:effectLst/>
                <a:ea typeface="+mj-ea"/>
                <a:cs typeface="+mj-cs"/>
              </a:rPr>
            </a:br>
            <a:r>
              <a:rPr lang="en-US" sz="3700" b="1" dirty="0" smtClean="0">
                <a:solidFill>
                  <a:schemeClr val="tx2">
                    <a:satMod val="130000"/>
                  </a:schemeClr>
                </a:solidFill>
                <a:effectLst/>
                <a:ea typeface="+mj-ea"/>
                <a:cs typeface="+mj-cs"/>
              </a:rPr>
              <a:t>PP 24 </a:t>
            </a:r>
            <a:r>
              <a:rPr lang="en-US" sz="3700" b="1" dirty="0" err="1">
                <a:solidFill>
                  <a:schemeClr val="tx2">
                    <a:satMod val="130000"/>
                  </a:schemeClr>
                </a:solidFill>
                <a:effectLst/>
                <a:ea typeface="+mj-ea"/>
                <a:cs typeface="+mj-cs"/>
              </a:rPr>
              <a:t>t</a:t>
            </a:r>
            <a:r>
              <a:rPr lang="en-US" sz="3700" b="1" dirty="0" err="1" smtClean="0">
                <a:solidFill>
                  <a:schemeClr val="tx2">
                    <a:satMod val="130000"/>
                  </a:schemeClr>
                </a:solidFill>
                <a:effectLst/>
                <a:ea typeface="+mj-ea"/>
                <a:cs typeface="+mj-cs"/>
              </a:rPr>
              <a:t>ahun</a:t>
            </a:r>
            <a:r>
              <a:rPr lang="en-US" sz="3700" b="1" dirty="0" smtClean="0">
                <a:solidFill>
                  <a:schemeClr val="tx2">
                    <a:satMod val="130000"/>
                  </a:schemeClr>
                </a:solidFill>
                <a:effectLst/>
                <a:ea typeface="+mj-ea"/>
                <a:cs typeface="+mj-cs"/>
              </a:rPr>
              <a:t> </a:t>
            </a:r>
            <a:r>
              <a:rPr lang="en-US" sz="3700" b="1" dirty="0" smtClean="0">
                <a:solidFill>
                  <a:schemeClr val="tx2">
                    <a:satMod val="130000"/>
                  </a:schemeClr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3700" b="1" dirty="0" smtClean="0">
                <a:solidFill>
                  <a:schemeClr val="tx2">
                    <a:satMod val="130000"/>
                  </a:schemeClr>
                </a:solidFill>
                <a:effectLst/>
                <a:ea typeface="+mj-ea"/>
                <a:cs typeface="+mj-cs"/>
              </a:rPr>
              <a:t>997</a:t>
            </a:r>
            <a:endParaRPr lang="en-US" sz="3700" dirty="0">
              <a:solidFill>
                <a:schemeClr val="tx2">
                  <a:satMod val="130000"/>
                </a:schemeClr>
              </a:solidFill>
              <a:effectLst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8153400" cy="5029200"/>
          </a:xfrm>
        </p:spPr>
        <p:txBody>
          <a:bodyPr rtlCol="0">
            <a:normAutofit/>
          </a:bodyPr>
          <a:lstStyle/>
          <a:p>
            <a:pPr marL="52388" indent="3175" eaLnBrk="1" fontAlgn="auto" hangingPunct="1"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r>
              <a:rPr lang="en-US" b="1" i="1" u="sng" dirty="0" err="1" smtClean="0">
                <a:ea typeface="+mn-ea"/>
                <a:cs typeface="+mn-cs"/>
              </a:rPr>
              <a:t>sistem</a:t>
            </a:r>
            <a:r>
              <a:rPr lang="en-US" b="1" i="1" u="sng" dirty="0" smtClean="0">
                <a:ea typeface="+mn-ea"/>
                <a:cs typeface="+mn-cs"/>
              </a:rPr>
              <a:t> </a:t>
            </a:r>
            <a:r>
              <a:rPr lang="en-US" b="1" i="1" u="sng" dirty="0" err="1" smtClean="0">
                <a:ea typeface="+mn-ea"/>
                <a:cs typeface="+mn-cs"/>
              </a:rPr>
              <a:t>negatif</a:t>
            </a:r>
            <a:r>
              <a:rPr lang="en-US" b="1" i="1" u="sng" dirty="0" smtClean="0">
                <a:ea typeface="+mn-ea"/>
                <a:cs typeface="+mn-cs"/>
              </a:rPr>
              <a:t> </a:t>
            </a:r>
            <a:r>
              <a:rPr lang="en-US" b="1" i="1" u="sng" dirty="0" smtClean="0">
                <a:ea typeface="+mn-ea"/>
                <a:cs typeface="+mn-cs"/>
              </a:rPr>
              <a:t>yang </a:t>
            </a:r>
            <a:r>
              <a:rPr lang="en-US" b="1" i="1" u="sng" dirty="0" err="1" smtClean="0">
                <a:ea typeface="+mn-ea"/>
                <a:cs typeface="+mn-cs"/>
              </a:rPr>
              <a:t>mengandung</a:t>
            </a:r>
            <a:r>
              <a:rPr lang="en-US" b="1" i="1" u="sng" dirty="0" smtClean="0">
                <a:ea typeface="+mn-ea"/>
                <a:cs typeface="+mn-cs"/>
              </a:rPr>
              <a:t> </a:t>
            </a:r>
            <a:r>
              <a:rPr lang="en-US" b="1" i="1" u="sng" dirty="0" err="1" smtClean="0">
                <a:ea typeface="+mn-ea"/>
                <a:cs typeface="+mn-cs"/>
              </a:rPr>
              <a:t>unsur</a:t>
            </a:r>
            <a:r>
              <a:rPr lang="en-US" b="1" i="1" u="sng" dirty="0" smtClean="0">
                <a:ea typeface="+mn-ea"/>
                <a:cs typeface="+mn-cs"/>
              </a:rPr>
              <a:t> </a:t>
            </a:r>
            <a:r>
              <a:rPr lang="en-US" b="1" i="1" u="sng" dirty="0" err="1" smtClean="0">
                <a:ea typeface="+mn-ea"/>
                <a:cs typeface="+mn-cs"/>
              </a:rPr>
              <a:t>positif</a:t>
            </a:r>
            <a:endParaRPr lang="en-US" b="1" i="1" u="sng" dirty="0" smtClean="0">
              <a:ea typeface="+mn-ea"/>
              <a:cs typeface="+mn-cs"/>
            </a:endParaRPr>
          </a:p>
          <a:p>
            <a:pPr marL="52388" indent="3175" eaLnBrk="1" fontAlgn="auto" hangingPunct="1"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r>
              <a:rPr lang="en-US" dirty="0" err="1" smtClean="0"/>
              <a:t>Sistemnya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yang </a:t>
            </a:r>
            <a:r>
              <a:rPr lang="en-US" dirty="0" err="1" smtClean="0"/>
              <a:t>murni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:</a:t>
            </a:r>
            <a:endParaRPr lang="en-US" dirty="0" smtClean="0">
              <a:ea typeface="+mn-ea"/>
              <a:cs typeface="+mn-cs"/>
            </a:endParaRPr>
          </a:p>
          <a:p>
            <a:pPr marL="365760" indent="-283464" eaLnBrk="1" fontAlgn="auto" hangingPunct="1">
              <a:spcBef>
                <a:spcPts val="1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ea typeface="+mn-ea"/>
                <a:cs typeface="+mn-cs"/>
              </a:rPr>
              <a:t>Pasal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smtClean="0">
                <a:latin typeface="Arial Unicode MS"/>
                <a:ea typeface="+mn-ea"/>
                <a:cs typeface="Arial Unicode MS"/>
              </a:rPr>
              <a:t>1</a:t>
            </a:r>
            <a:r>
              <a:rPr lang="en-US" dirty="0" smtClean="0">
                <a:ea typeface="+mn-ea"/>
                <a:cs typeface="+mn-cs"/>
              </a:rPr>
              <a:t>9 </a:t>
            </a:r>
            <a:r>
              <a:rPr lang="en-US" dirty="0" err="1" smtClean="0">
                <a:ea typeface="+mn-ea"/>
                <a:cs typeface="+mn-cs"/>
              </a:rPr>
              <a:t>ayat</a:t>
            </a:r>
            <a:r>
              <a:rPr lang="en-US" dirty="0" smtClean="0">
                <a:ea typeface="+mn-ea"/>
                <a:cs typeface="+mn-cs"/>
              </a:rPr>
              <a:t> (2c) UUPA :  </a:t>
            </a:r>
            <a:r>
              <a:rPr lang="en-US" i="1" dirty="0" err="1">
                <a:ea typeface="+mn-ea"/>
                <a:cs typeface="+mn-cs"/>
              </a:rPr>
              <a:t>b</a:t>
            </a:r>
            <a:r>
              <a:rPr lang="en-US" i="1" dirty="0" err="1" smtClean="0">
                <a:ea typeface="+mn-ea"/>
                <a:cs typeface="+mn-cs"/>
              </a:rPr>
              <a:t>ahwa</a:t>
            </a:r>
            <a:r>
              <a:rPr lang="en-US" i="1" dirty="0" smtClean="0">
                <a:ea typeface="+mn-ea"/>
                <a:cs typeface="+mn-cs"/>
              </a:rPr>
              <a:t> </a:t>
            </a:r>
            <a:r>
              <a:rPr lang="en-US" i="1" dirty="0" err="1" smtClean="0">
                <a:ea typeface="+mn-ea"/>
                <a:cs typeface="+mn-cs"/>
              </a:rPr>
              <a:t>pendaftaran</a:t>
            </a:r>
            <a:r>
              <a:rPr lang="en-US" i="1" dirty="0" smtClean="0">
                <a:ea typeface="+mn-ea"/>
                <a:cs typeface="+mn-cs"/>
              </a:rPr>
              <a:t> </a:t>
            </a:r>
            <a:r>
              <a:rPr lang="en-US" i="1" dirty="0" err="1" smtClean="0">
                <a:ea typeface="+mn-ea"/>
                <a:cs typeface="+mn-cs"/>
              </a:rPr>
              <a:t>menghasilkan</a:t>
            </a:r>
            <a:r>
              <a:rPr lang="en-US" i="1" dirty="0" smtClean="0">
                <a:ea typeface="+mn-ea"/>
                <a:cs typeface="+mn-cs"/>
              </a:rPr>
              <a:t> </a:t>
            </a:r>
            <a:r>
              <a:rPr lang="en-US" i="1" dirty="0" err="1" smtClean="0">
                <a:ea typeface="+mn-ea"/>
                <a:cs typeface="+mn-cs"/>
              </a:rPr>
              <a:t>surat-surat</a:t>
            </a:r>
            <a:r>
              <a:rPr lang="en-US" i="1" dirty="0" smtClean="0">
                <a:ea typeface="+mn-ea"/>
                <a:cs typeface="+mn-cs"/>
              </a:rPr>
              <a:t> </a:t>
            </a:r>
            <a:r>
              <a:rPr lang="en-US" i="1" dirty="0" err="1" smtClean="0">
                <a:ea typeface="+mn-ea"/>
                <a:cs typeface="+mn-cs"/>
              </a:rPr>
              <a:t>tanda</a:t>
            </a:r>
            <a:r>
              <a:rPr lang="en-US" i="1" dirty="0" smtClean="0">
                <a:ea typeface="+mn-ea"/>
                <a:cs typeface="+mn-cs"/>
              </a:rPr>
              <a:t> </a:t>
            </a:r>
            <a:r>
              <a:rPr lang="en-US" i="1" dirty="0" err="1" smtClean="0">
                <a:ea typeface="+mn-ea"/>
                <a:cs typeface="+mn-cs"/>
              </a:rPr>
              <a:t>bukti</a:t>
            </a:r>
            <a:r>
              <a:rPr lang="en-US" i="1" dirty="0" smtClean="0">
                <a:ea typeface="+mn-ea"/>
                <a:cs typeface="+mn-cs"/>
              </a:rPr>
              <a:t> </a:t>
            </a:r>
            <a:r>
              <a:rPr lang="en-US" i="1" dirty="0" err="1" smtClean="0">
                <a:ea typeface="+mn-ea"/>
                <a:cs typeface="+mn-cs"/>
              </a:rPr>
              <a:t>hak</a:t>
            </a:r>
            <a:r>
              <a:rPr lang="en-US" i="1" dirty="0" smtClean="0">
                <a:ea typeface="+mn-ea"/>
                <a:cs typeface="+mn-cs"/>
              </a:rPr>
              <a:t>, yang </a:t>
            </a:r>
            <a:r>
              <a:rPr lang="en-US" i="1" dirty="0" err="1" smtClean="0">
                <a:ea typeface="+mn-ea"/>
                <a:cs typeface="+mn-cs"/>
              </a:rPr>
              <a:t>berlaku</a:t>
            </a:r>
            <a:r>
              <a:rPr lang="en-US" i="1" dirty="0" smtClean="0">
                <a:ea typeface="+mn-ea"/>
                <a:cs typeface="+mn-cs"/>
              </a:rPr>
              <a:t> </a:t>
            </a:r>
            <a:r>
              <a:rPr lang="en-US" i="1" dirty="0" err="1" smtClean="0">
                <a:ea typeface="+mn-ea"/>
                <a:cs typeface="+mn-cs"/>
              </a:rPr>
              <a:t>sebagai</a:t>
            </a:r>
            <a:r>
              <a:rPr lang="en-US" i="1" dirty="0" smtClean="0">
                <a:ea typeface="+mn-ea"/>
                <a:cs typeface="+mn-cs"/>
              </a:rPr>
              <a:t> </a:t>
            </a:r>
            <a:r>
              <a:rPr lang="en-US" i="1" dirty="0" err="1" smtClean="0">
                <a:ea typeface="+mn-ea"/>
                <a:cs typeface="+mn-cs"/>
              </a:rPr>
              <a:t>alat</a:t>
            </a:r>
            <a:r>
              <a:rPr lang="en-US" i="1" dirty="0" smtClean="0">
                <a:ea typeface="+mn-ea"/>
                <a:cs typeface="+mn-cs"/>
              </a:rPr>
              <a:t> </a:t>
            </a:r>
            <a:r>
              <a:rPr lang="en-US" i="1" dirty="0" err="1" smtClean="0">
                <a:ea typeface="+mn-ea"/>
                <a:cs typeface="+mn-cs"/>
              </a:rPr>
              <a:t>pembuktian</a:t>
            </a:r>
            <a:r>
              <a:rPr lang="en-US" i="1" dirty="0" smtClean="0">
                <a:ea typeface="+mn-ea"/>
                <a:cs typeface="+mn-cs"/>
              </a:rPr>
              <a:t> yang </a:t>
            </a:r>
            <a:r>
              <a:rPr lang="en-US" i="1" dirty="0" err="1" smtClean="0">
                <a:ea typeface="+mn-ea"/>
                <a:cs typeface="+mn-cs"/>
              </a:rPr>
              <a:t>kuat</a:t>
            </a:r>
            <a:r>
              <a:rPr lang="en-US" dirty="0" smtClean="0">
                <a:ea typeface="+mn-ea"/>
                <a:cs typeface="+mn-cs"/>
              </a:rPr>
              <a:t>.</a:t>
            </a:r>
          </a:p>
          <a:p>
            <a:pPr marL="365760" indent="-283464" eaLnBrk="1" fontAlgn="auto" hangingPunct="1">
              <a:spcBef>
                <a:spcPts val="1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ea typeface="+mn-ea"/>
                <a:cs typeface="+mn-cs"/>
              </a:rPr>
              <a:t>Pasal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smtClean="0">
                <a:ea typeface="+mn-ea"/>
                <a:cs typeface="+mn-cs"/>
              </a:rPr>
              <a:t>32 </a:t>
            </a:r>
            <a:r>
              <a:rPr lang="en-US" dirty="0" err="1" smtClean="0">
                <a:ea typeface="+mn-ea"/>
                <a:cs typeface="+mn-cs"/>
              </a:rPr>
              <a:t>ayat</a:t>
            </a:r>
            <a:r>
              <a:rPr lang="en-US" dirty="0" smtClean="0">
                <a:ea typeface="+mn-ea"/>
                <a:cs typeface="+mn-cs"/>
              </a:rPr>
              <a:t> (</a:t>
            </a:r>
            <a:r>
              <a:rPr lang="en-US" dirty="0" smtClean="0">
                <a:latin typeface="Arial Unicode MS"/>
                <a:ea typeface="+mn-ea"/>
                <a:cs typeface="Arial Unicode MS"/>
              </a:rPr>
              <a:t>1</a:t>
            </a:r>
            <a:r>
              <a:rPr lang="en-US" dirty="0" smtClean="0">
                <a:ea typeface="+mn-ea"/>
                <a:cs typeface="+mn-cs"/>
              </a:rPr>
              <a:t>) PP 24 </a:t>
            </a:r>
            <a:r>
              <a:rPr lang="en-US" dirty="0" err="1">
                <a:ea typeface="+mn-ea"/>
                <a:cs typeface="+mn-cs"/>
              </a:rPr>
              <a:t>t</a:t>
            </a:r>
            <a:r>
              <a:rPr lang="en-US" dirty="0" err="1" smtClean="0">
                <a:ea typeface="+mn-ea"/>
                <a:cs typeface="+mn-cs"/>
              </a:rPr>
              <a:t>ahun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smtClean="0">
                <a:latin typeface="Arial Unicode MS"/>
                <a:ea typeface="+mn-ea"/>
                <a:cs typeface="Arial Unicode MS"/>
              </a:rPr>
              <a:t>1</a:t>
            </a:r>
            <a:r>
              <a:rPr lang="en-US" dirty="0" smtClean="0">
                <a:ea typeface="+mn-ea"/>
                <a:cs typeface="+mn-cs"/>
              </a:rPr>
              <a:t>997 </a:t>
            </a:r>
            <a:r>
              <a:rPr lang="en-US" dirty="0" err="1" smtClean="0">
                <a:ea typeface="+mn-ea"/>
                <a:cs typeface="+mn-cs"/>
              </a:rPr>
              <a:t>dan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Penjelasannya</a:t>
            </a:r>
            <a:r>
              <a:rPr lang="en-US" dirty="0" smtClean="0">
                <a:ea typeface="+mn-ea"/>
                <a:cs typeface="+mn-cs"/>
              </a:rPr>
              <a:t> :</a:t>
            </a: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8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>
                <a:solidFill>
                  <a:schemeClr val="tx2">
                    <a:satMod val="130000"/>
                  </a:schemeClr>
                </a:solidFill>
                <a:latin typeface="Goudy Old Style" charset="0"/>
                <a:ea typeface="+mj-ea"/>
                <a:cs typeface="+mj-cs"/>
              </a:rPr>
              <a:t>Pasal</a:t>
            </a:r>
            <a:r>
              <a:rPr lang="en-US" b="1" dirty="0">
                <a:solidFill>
                  <a:schemeClr val="tx2">
                    <a:satMod val="130000"/>
                  </a:schemeClr>
                </a:solidFill>
                <a:latin typeface="Goudy Old Style" charset="0"/>
                <a:ea typeface="+mj-ea"/>
                <a:cs typeface="+mj-cs"/>
              </a:rPr>
              <a:t> </a:t>
            </a: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  <a:latin typeface="Goudy Old Style" charset="0"/>
                <a:ea typeface="+mj-ea"/>
                <a:cs typeface="+mj-cs"/>
              </a:rPr>
              <a:t>32(</a:t>
            </a:r>
            <a:r>
              <a:rPr lang="en-US" b="1" dirty="0">
                <a:solidFill>
                  <a:schemeClr val="tx2">
                    <a:satMod val="130000"/>
                  </a:schemeClr>
                </a:solidFill>
                <a:latin typeface="Goudy Old Style" charset="0"/>
                <a:ea typeface="+mj-ea"/>
                <a:cs typeface="+mj-cs"/>
              </a:rPr>
              <a:t>1</a:t>
            </a: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  <a:latin typeface="Goudy Old Style" charset="0"/>
                <a:ea typeface="+mj-ea"/>
                <a:cs typeface="+mj-cs"/>
              </a:rPr>
              <a:t>) PP 24 </a:t>
            </a:r>
            <a:r>
              <a:rPr lang="en-US" b="1" dirty="0" err="1" smtClean="0">
                <a:solidFill>
                  <a:schemeClr val="tx2">
                    <a:satMod val="130000"/>
                  </a:schemeClr>
                </a:solidFill>
                <a:latin typeface="Goudy Old Style" charset="0"/>
                <a:ea typeface="+mj-ea"/>
                <a:cs typeface="+mj-cs"/>
              </a:rPr>
              <a:t>tahun</a:t>
            </a: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  <a:latin typeface="Goudy Old Style" charset="0"/>
                <a:ea typeface="+mj-ea"/>
                <a:cs typeface="+mj-cs"/>
              </a:rPr>
              <a:t> 1997</a:t>
            </a:r>
            <a:endParaRPr lang="en-US" dirty="0">
              <a:solidFill>
                <a:schemeClr val="tx2">
                  <a:satMod val="130000"/>
                </a:schemeClr>
              </a:solidFill>
              <a:latin typeface="Goudy Old Style" charset="0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943850" cy="5334000"/>
          </a:xfrm>
        </p:spPr>
        <p:txBody>
          <a:bodyPr>
            <a:normAutofit/>
          </a:bodyPr>
          <a:lstStyle/>
          <a:p>
            <a:pPr marL="0" indent="3175" eaLnBrk="1" hangingPunct="1">
              <a:buFontTx/>
              <a:buNone/>
            </a:pPr>
            <a:r>
              <a:rPr lang="en-US" altLang="en-US" i="1" dirty="0" smtClean="0"/>
              <a:t>“</a:t>
            </a:r>
            <a:r>
              <a:rPr lang="en-US" altLang="ja-JP" i="1" dirty="0" err="1" smtClean="0"/>
              <a:t>sertipikat</a:t>
            </a:r>
            <a:r>
              <a:rPr lang="en-US" altLang="ja-JP" i="1" dirty="0" smtClean="0"/>
              <a:t> </a:t>
            </a:r>
            <a:r>
              <a:rPr lang="en-US" altLang="ja-JP" i="1" dirty="0" err="1" smtClean="0"/>
              <a:t>merupakan</a:t>
            </a:r>
            <a:r>
              <a:rPr lang="en-US" altLang="ja-JP" i="1" dirty="0" smtClean="0"/>
              <a:t> </a:t>
            </a:r>
            <a:r>
              <a:rPr lang="en-US" altLang="ja-JP" i="1" dirty="0" err="1" smtClean="0"/>
              <a:t>surat</a:t>
            </a:r>
            <a:r>
              <a:rPr lang="en-US" altLang="ja-JP" i="1" dirty="0" smtClean="0"/>
              <a:t> </a:t>
            </a:r>
            <a:r>
              <a:rPr lang="en-US" altLang="ja-JP" i="1" dirty="0" err="1" smtClean="0"/>
              <a:t>tanda</a:t>
            </a:r>
            <a:r>
              <a:rPr lang="en-US" altLang="ja-JP" i="1" dirty="0" smtClean="0"/>
              <a:t> </a:t>
            </a:r>
            <a:r>
              <a:rPr lang="en-US" altLang="ja-JP" i="1" dirty="0" err="1" smtClean="0"/>
              <a:t>bukti</a:t>
            </a:r>
            <a:r>
              <a:rPr lang="en-US" altLang="ja-JP" i="1" dirty="0" smtClean="0"/>
              <a:t> </a:t>
            </a:r>
            <a:r>
              <a:rPr lang="en-US" altLang="ja-JP" i="1" dirty="0" err="1" smtClean="0"/>
              <a:t>hak</a:t>
            </a:r>
            <a:r>
              <a:rPr lang="en-US" altLang="ja-JP" i="1" dirty="0" smtClean="0"/>
              <a:t> yang </a:t>
            </a:r>
            <a:r>
              <a:rPr lang="en-US" altLang="ja-JP" i="1" dirty="0" err="1" smtClean="0"/>
              <a:t>berlaku</a:t>
            </a:r>
            <a:r>
              <a:rPr lang="en-US" altLang="ja-JP" i="1" dirty="0" smtClean="0"/>
              <a:t> </a:t>
            </a:r>
            <a:r>
              <a:rPr lang="en-US" altLang="ja-JP" i="1" dirty="0" err="1" smtClean="0"/>
              <a:t>sebagai</a:t>
            </a:r>
            <a:r>
              <a:rPr lang="en-US" altLang="ja-JP" i="1" dirty="0" smtClean="0"/>
              <a:t> </a:t>
            </a:r>
            <a:r>
              <a:rPr lang="en-US" altLang="ja-JP" i="1" dirty="0" err="1" smtClean="0"/>
              <a:t>alat</a:t>
            </a:r>
            <a:r>
              <a:rPr lang="en-US" altLang="ja-JP" i="1" dirty="0" smtClean="0"/>
              <a:t> </a:t>
            </a:r>
            <a:r>
              <a:rPr lang="en-US" altLang="ja-JP" i="1" dirty="0" err="1" smtClean="0"/>
              <a:t>pembuktian</a:t>
            </a:r>
            <a:r>
              <a:rPr lang="en-US" altLang="ja-JP" i="1" dirty="0" smtClean="0"/>
              <a:t> yang </a:t>
            </a:r>
            <a:r>
              <a:rPr lang="en-US" altLang="ja-JP" i="1" dirty="0" err="1" smtClean="0"/>
              <a:t>kuat</a:t>
            </a:r>
            <a:r>
              <a:rPr lang="en-US" altLang="ja-JP" i="1" dirty="0" smtClean="0"/>
              <a:t> </a:t>
            </a:r>
            <a:r>
              <a:rPr lang="en-US" altLang="ja-JP" i="1" dirty="0" err="1" smtClean="0"/>
              <a:t>mengenai</a:t>
            </a:r>
            <a:r>
              <a:rPr lang="en-US" altLang="ja-JP" i="1" dirty="0" smtClean="0"/>
              <a:t> data </a:t>
            </a:r>
            <a:r>
              <a:rPr lang="en-US" altLang="ja-JP" i="1" dirty="0" err="1" smtClean="0"/>
              <a:t>fisik</a:t>
            </a:r>
            <a:r>
              <a:rPr lang="en-US" altLang="ja-JP" i="1" dirty="0" smtClean="0"/>
              <a:t> </a:t>
            </a:r>
            <a:r>
              <a:rPr lang="en-US" altLang="ja-JP" i="1" dirty="0" err="1" smtClean="0"/>
              <a:t>dan</a:t>
            </a:r>
            <a:r>
              <a:rPr lang="en-US" altLang="ja-JP" i="1" dirty="0" smtClean="0"/>
              <a:t> data </a:t>
            </a:r>
            <a:r>
              <a:rPr lang="en-US" altLang="ja-JP" i="1" dirty="0" err="1" smtClean="0"/>
              <a:t>yuridis</a:t>
            </a:r>
            <a:r>
              <a:rPr lang="en-US" altLang="ja-JP" i="1" dirty="0" smtClean="0"/>
              <a:t> yang </a:t>
            </a:r>
            <a:r>
              <a:rPr lang="en-US" altLang="ja-JP" i="1" dirty="0" err="1" smtClean="0"/>
              <a:t>termuat</a:t>
            </a:r>
            <a:r>
              <a:rPr lang="en-US" altLang="ja-JP" i="1" dirty="0" smtClean="0"/>
              <a:t> </a:t>
            </a:r>
            <a:r>
              <a:rPr lang="en-US" altLang="ja-JP" i="1" dirty="0" err="1" smtClean="0"/>
              <a:t>di</a:t>
            </a:r>
            <a:r>
              <a:rPr lang="en-US" altLang="ja-JP" i="1" dirty="0" smtClean="0"/>
              <a:t> </a:t>
            </a:r>
            <a:r>
              <a:rPr lang="en-US" altLang="ja-JP" i="1" dirty="0" err="1" smtClean="0"/>
              <a:t>dalamnya</a:t>
            </a:r>
            <a:r>
              <a:rPr lang="en-US" altLang="ja-JP" i="1" dirty="0" smtClean="0"/>
              <a:t>, </a:t>
            </a:r>
            <a:r>
              <a:rPr lang="en-US" altLang="ja-JP" i="1" dirty="0" err="1" smtClean="0"/>
              <a:t>sepanjang</a:t>
            </a:r>
            <a:r>
              <a:rPr lang="en-US" altLang="ja-JP" i="1" dirty="0" smtClean="0"/>
              <a:t> data </a:t>
            </a:r>
            <a:r>
              <a:rPr lang="en-US" altLang="ja-JP" i="1" dirty="0" err="1" smtClean="0"/>
              <a:t>fisik</a:t>
            </a:r>
            <a:r>
              <a:rPr lang="en-US" altLang="ja-JP" i="1" dirty="0" smtClean="0"/>
              <a:t> </a:t>
            </a:r>
            <a:r>
              <a:rPr lang="en-US" altLang="ja-JP" i="1" dirty="0" err="1" smtClean="0"/>
              <a:t>dan</a:t>
            </a:r>
            <a:r>
              <a:rPr lang="en-US" altLang="ja-JP" i="1" dirty="0" smtClean="0"/>
              <a:t> data </a:t>
            </a:r>
            <a:r>
              <a:rPr lang="en-US" altLang="ja-JP" i="1" dirty="0" err="1" smtClean="0"/>
              <a:t>yuridis</a:t>
            </a:r>
            <a:r>
              <a:rPr lang="en-US" altLang="ja-JP" i="1" dirty="0" smtClean="0"/>
              <a:t> </a:t>
            </a:r>
            <a:r>
              <a:rPr lang="en-US" altLang="ja-JP" i="1" dirty="0" err="1" smtClean="0"/>
              <a:t>tersebut</a:t>
            </a:r>
            <a:r>
              <a:rPr lang="en-US" altLang="ja-JP" i="1" dirty="0" smtClean="0"/>
              <a:t> </a:t>
            </a:r>
            <a:r>
              <a:rPr lang="en-US" altLang="ja-JP" i="1" dirty="0" err="1" smtClean="0"/>
              <a:t>sesuai</a:t>
            </a:r>
            <a:r>
              <a:rPr lang="en-US" altLang="ja-JP" i="1" dirty="0" smtClean="0"/>
              <a:t> </a:t>
            </a:r>
            <a:r>
              <a:rPr lang="en-US" altLang="ja-JP" i="1" dirty="0" err="1" smtClean="0"/>
              <a:t>dengan</a:t>
            </a:r>
            <a:r>
              <a:rPr lang="en-US" altLang="ja-JP" i="1" dirty="0" smtClean="0"/>
              <a:t> data yang </a:t>
            </a:r>
            <a:r>
              <a:rPr lang="en-US" altLang="ja-JP" i="1" dirty="0" err="1" smtClean="0"/>
              <a:t>ada</a:t>
            </a:r>
            <a:r>
              <a:rPr lang="en-US" altLang="ja-JP" i="1" dirty="0" smtClean="0"/>
              <a:t> </a:t>
            </a:r>
            <a:r>
              <a:rPr lang="en-US" altLang="ja-JP" i="1" dirty="0" err="1" smtClean="0"/>
              <a:t>dalam</a:t>
            </a:r>
            <a:r>
              <a:rPr lang="en-US" altLang="ja-JP" i="1" dirty="0" smtClean="0"/>
              <a:t> </a:t>
            </a:r>
            <a:r>
              <a:rPr lang="en-US" altLang="ja-JP" i="1" dirty="0" err="1" smtClean="0"/>
              <a:t>surat</a:t>
            </a:r>
            <a:r>
              <a:rPr lang="en-US" altLang="ja-JP" i="1" dirty="0" smtClean="0"/>
              <a:t> </a:t>
            </a:r>
            <a:r>
              <a:rPr lang="en-US" altLang="ja-JP" i="1" dirty="0" err="1" smtClean="0"/>
              <a:t>ukur</a:t>
            </a:r>
            <a:r>
              <a:rPr lang="en-US" altLang="ja-JP" i="1" dirty="0" smtClean="0"/>
              <a:t> </a:t>
            </a:r>
            <a:r>
              <a:rPr lang="en-US" altLang="ja-JP" i="1" dirty="0" err="1" smtClean="0"/>
              <a:t>dan</a:t>
            </a:r>
            <a:r>
              <a:rPr lang="en-US" altLang="ja-JP" i="1" dirty="0" smtClean="0"/>
              <a:t> </a:t>
            </a:r>
            <a:r>
              <a:rPr lang="en-US" altLang="ja-JP" i="1" dirty="0" err="1" smtClean="0"/>
              <a:t>buku</a:t>
            </a:r>
            <a:r>
              <a:rPr lang="en-US" altLang="ja-JP" i="1" dirty="0" smtClean="0"/>
              <a:t> </a:t>
            </a:r>
            <a:r>
              <a:rPr lang="en-US" altLang="ja-JP" i="1" dirty="0" err="1" smtClean="0"/>
              <a:t>tanah</a:t>
            </a:r>
            <a:r>
              <a:rPr lang="en-US" altLang="ja-JP" i="1" dirty="0" smtClean="0"/>
              <a:t> </a:t>
            </a:r>
            <a:r>
              <a:rPr lang="en-US" altLang="ja-JP" i="1" dirty="0" err="1" smtClean="0"/>
              <a:t>hak</a:t>
            </a:r>
            <a:r>
              <a:rPr lang="en-US" altLang="ja-JP" i="1" dirty="0" smtClean="0"/>
              <a:t> yang </a:t>
            </a:r>
            <a:r>
              <a:rPr lang="en-US" altLang="ja-JP" i="1" dirty="0" err="1" smtClean="0"/>
              <a:t>bersangkutan</a:t>
            </a:r>
            <a:r>
              <a:rPr lang="en-US" altLang="en-US" i="1" dirty="0" smtClean="0"/>
              <a:t>”</a:t>
            </a:r>
          </a:p>
          <a:p>
            <a:pPr marL="0" indent="3175" eaLnBrk="1" hangingPunct="1">
              <a:buFontTx/>
              <a:buNone/>
            </a:pPr>
            <a:endParaRPr lang="en-US" altLang="ja-JP" dirty="0" smtClean="0"/>
          </a:p>
          <a:p>
            <a:pPr marL="0" indent="3175" eaLnBrk="1" hangingPunct="1">
              <a:buFontTx/>
              <a:buNone/>
            </a:pPr>
            <a:r>
              <a:rPr lang="en-US" b="1" dirty="0" smtClean="0">
                <a:sym typeface="Wingdings" pitchFamily="2" charset="2"/>
              </a:rPr>
              <a:t>  </a:t>
            </a:r>
            <a:r>
              <a:rPr lang="en-US" dirty="0" smtClean="0"/>
              <a:t>yang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publikasi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696200" cy="6858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tx2">
                    <a:satMod val="130000"/>
                  </a:schemeClr>
                </a:solidFill>
                <a:latin typeface="Goudy Old Style" pitchFamily="18" charset="0"/>
                <a:ea typeface="+mj-ea"/>
                <a:cs typeface="+mj-cs"/>
              </a:rPr>
              <a:t>Penjelasan</a:t>
            </a: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  <a:latin typeface="Goudy Old Style" pitchFamily="18" charset="0"/>
                <a:ea typeface="+mj-ea"/>
                <a:cs typeface="+mj-cs"/>
              </a:rPr>
              <a:t> </a:t>
            </a:r>
            <a:r>
              <a:rPr lang="en-US" b="1" dirty="0" err="1" smtClean="0">
                <a:solidFill>
                  <a:schemeClr val="tx2">
                    <a:satMod val="130000"/>
                  </a:schemeClr>
                </a:solidFill>
                <a:latin typeface="Goudy Old Style" pitchFamily="18" charset="0"/>
                <a:ea typeface="+mj-ea"/>
                <a:cs typeface="+mj-cs"/>
              </a:rPr>
              <a:t>Pasal</a:t>
            </a: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  <a:latin typeface="Goudy Old Style" pitchFamily="18" charset="0"/>
                <a:ea typeface="+mj-ea"/>
                <a:cs typeface="+mj-cs"/>
              </a:rPr>
              <a:t> 32</a:t>
            </a:r>
            <a:endParaRPr lang="en-US" dirty="0">
              <a:solidFill>
                <a:schemeClr val="tx2">
                  <a:satMod val="130000"/>
                </a:schemeClr>
              </a:solidFill>
              <a:latin typeface="Goudy Old Style" pitchFamily="18" charset="0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001000" cy="5105400"/>
          </a:xfrm>
        </p:spPr>
        <p:txBody>
          <a:bodyPr>
            <a:noAutofit/>
          </a:bodyPr>
          <a:lstStyle/>
          <a:p>
            <a:pPr marL="0" indent="3175" eaLnBrk="1" hangingPunct="1">
              <a:buFontTx/>
              <a:buNone/>
            </a:pPr>
            <a:r>
              <a:rPr lang="en-US" altLang="en-US" sz="3000" i="1" dirty="0" smtClean="0"/>
              <a:t>“</a:t>
            </a:r>
            <a:r>
              <a:rPr lang="en-US" altLang="ja-JP" sz="3000" i="1" dirty="0" err="1" smtClean="0"/>
              <a:t>Sertipikat</a:t>
            </a:r>
            <a:r>
              <a:rPr lang="en-US" altLang="ja-JP" sz="3000" i="1" dirty="0" smtClean="0"/>
              <a:t> </a:t>
            </a:r>
            <a:r>
              <a:rPr lang="en-US" altLang="ja-JP" sz="3000" i="1" dirty="0" err="1" smtClean="0"/>
              <a:t>merupakan</a:t>
            </a:r>
            <a:r>
              <a:rPr lang="en-US" altLang="ja-JP" sz="3000" i="1" dirty="0" smtClean="0"/>
              <a:t> </a:t>
            </a:r>
            <a:r>
              <a:rPr lang="en-US" altLang="ja-JP" sz="3000" i="1" dirty="0" err="1" smtClean="0"/>
              <a:t>tanda</a:t>
            </a:r>
            <a:r>
              <a:rPr lang="en-US" altLang="ja-JP" sz="3000" i="1" dirty="0" smtClean="0"/>
              <a:t> </a:t>
            </a:r>
            <a:r>
              <a:rPr lang="en-US" altLang="ja-JP" sz="3000" i="1" dirty="0" err="1" smtClean="0"/>
              <a:t>bukti</a:t>
            </a:r>
            <a:r>
              <a:rPr lang="en-US" altLang="ja-JP" sz="3000" i="1" dirty="0" smtClean="0"/>
              <a:t> </a:t>
            </a:r>
            <a:r>
              <a:rPr lang="en-US" altLang="ja-JP" sz="3000" i="1" dirty="0" err="1" smtClean="0"/>
              <a:t>hak</a:t>
            </a:r>
            <a:r>
              <a:rPr lang="en-US" altLang="ja-JP" sz="3000" i="1" dirty="0" smtClean="0"/>
              <a:t> yang </a:t>
            </a:r>
            <a:r>
              <a:rPr lang="en-US" altLang="ja-JP" sz="3000" i="1" dirty="0" err="1" smtClean="0"/>
              <a:t>kuat</a:t>
            </a:r>
            <a:r>
              <a:rPr lang="en-US" altLang="ja-JP" sz="3000" i="1" dirty="0" smtClean="0"/>
              <a:t>, </a:t>
            </a:r>
            <a:r>
              <a:rPr lang="en-US" altLang="ja-JP" sz="3000" i="1" dirty="0" err="1" smtClean="0"/>
              <a:t>dalam</a:t>
            </a:r>
            <a:r>
              <a:rPr lang="en-US" altLang="ja-JP" sz="3000" i="1" dirty="0" smtClean="0"/>
              <a:t> </a:t>
            </a:r>
            <a:r>
              <a:rPr lang="en-US" altLang="ja-JP" sz="3000" i="1" dirty="0" err="1" smtClean="0"/>
              <a:t>arti</a:t>
            </a:r>
            <a:r>
              <a:rPr lang="en-US" altLang="ja-JP" sz="3000" i="1" dirty="0" smtClean="0"/>
              <a:t> </a:t>
            </a:r>
            <a:r>
              <a:rPr lang="en-US" altLang="ja-JP" sz="3000" i="1" dirty="0" err="1" smtClean="0"/>
              <a:t>bahwa</a:t>
            </a:r>
            <a:r>
              <a:rPr lang="en-US" altLang="ja-JP" sz="3000" i="1" dirty="0" smtClean="0"/>
              <a:t> </a:t>
            </a:r>
            <a:r>
              <a:rPr lang="en-US" altLang="ja-JP" sz="3000" i="1" dirty="0" err="1" smtClean="0"/>
              <a:t>selama</a:t>
            </a:r>
            <a:r>
              <a:rPr lang="en-US" altLang="ja-JP" sz="3000" i="1" dirty="0" smtClean="0"/>
              <a:t> </a:t>
            </a:r>
            <a:r>
              <a:rPr lang="en-US" altLang="ja-JP" sz="3000" i="1" dirty="0" err="1" smtClean="0"/>
              <a:t>tidak</a:t>
            </a:r>
            <a:r>
              <a:rPr lang="en-US" altLang="ja-JP" sz="3000" i="1" dirty="0" smtClean="0"/>
              <a:t> </a:t>
            </a:r>
            <a:r>
              <a:rPr lang="en-US" altLang="ja-JP" sz="3000" i="1" dirty="0" err="1" smtClean="0"/>
              <a:t>dapat</a:t>
            </a:r>
            <a:r>
              <a:rPr lang="en-US" altLang="ja-JP" sz="3000" i="1" dirty="0" smtClean="0"/>
              <a:t> </a:t>
            </a:r>
            <a:r>
              <a:rPr lang="en-US" altLang="ja-JP" sz="3000" i="1" dirty="0" err="1" smtClean="0"/>
              <a:t>dibuktikan</a:t>
            </a:r>
            <a:r>
              <a:rPr lang="en-US" altLang="ja-JP" sz="3000" i="1" dirty="0" smtClean="0"/>
              <a:t> </a:t>
            </a:r>
            <a:r>
              <a:rPr lang="en-US" altLang="ja-JP" sz="3000" i="1" dirty="0" err="1" smtClean="0"/>
              <a:t>sebaliknya</a:t>
            </a:r>
            <a:r>
              <a:rPr lang="en-US" altLang="ja-JP" sz="3000" i="1" dirty="0" smtClean="0"/>
              <a:t>, data </a:t>
            </a:r>
            <a:r>
              <a:rPr lang="en-US" altLang="ja-JP" sz="3000" i="1" dirty="0" err="1" smtClean="0"/>
              <a:t>fisik</a:t>
            </a:r>
            <a:r>
              <a:rPr lang="en-US" altLang="ja-JP" sz="3000" i="1" dirty="0" smtClean="0"/>
              <a:t> </a:t>
            </a:r>
            <a:r>
              <a:rPr lang="en-US" altLang="ja-JP" sz="3000" i="1" dirty="0" err="1" smtClean="0"/>
              <a:t>dan</a:t>
            </a:r>
            <a:r>
              <a:rPr lang="en-US" altLang="ja-JP" sz="3000" i="1" dirty="0" smtClean="0"/>
              <a:t> data </a:t>
            </a:r>
            <a:r>
              <a:rPr lang="en-US" altLang="ja-JP" sz="3000" i="1" dirty="0" err="1" smtClean="0"/>
              <a:t>yuridis</a:t>
            </a:r>
            <a:r>
              <a:rPr lang="en-US" altLang="ja-JP" sz="3000" i="1" dirty="0" smtClean="0"/>
              <a:t> yang </a:t>
            </a:r>
            <a:r>
              <a:rPr lang="en-US" altLang="ja-JP" sz="3000" i="1" dirty="0" err="1" smtClean="0"/>
              <a:t>tercantum</a:t>
            </a:r>
            <a:r>
              <a:rPr lang="en-US" altLang="ja-JP" sz="3000" i="1" dirty="0" smtClean="0"/>
              <a:t> </a:t>
            </a:r>
            <a:r>
              <a:rPr lang="en-US" altLang="ja-JP" sz="3000" i="1" dirty="0" err="1" smtClean="0"/>
              <a:t>di</a:t>
            </a:r>
            <a:r>
              <a:rPr lang="en-US" altLang="ja-JP" sz="3000" i="1" dirty="0" smtClean="0"/>
              <a:t> </a:t>
            </a:r>
            <a:r>
              <a:rPr lang="en-US" altLang="ja-JP" sz="3000" i="1" dirty="0" err="1" smtClean="0"/>
              <a:t>dalamnya</a:t>
            </a:r>
            <a:r>
              <a:rPr lang="en-US" altLang="ja-JP" sz="3000" i="1" dirty="0" smtClean="0"/>
              <a:t> </a:t>
            </a:r>
            <a:r>
              <a:rPr lang="en-US" altLang="ja-JP" sz="3000" i="1" dirty="0" err="1" smtClean="0"/>
              <a:t>harus</a:t>
            </a:r>
            <a:r>
              <a:rPr lang="en-US" altLang="ja-JP" sz="3000" i="1" dirty="0" smtClean="0"/>
              <a:t> </a:t>
            </a:r>
            <a:r>
              <a:rPr lang="en-US" altLang="ja-JP" sz="3000" i="1" dirty="0" err="1" smtClean="0"/>
              <a:t>diterima</a:t>
            </a:r>
            <a:r>
              <a:rPr lang="en-US" altLang="ja-JP" sz="3000" i="1" dirty="0" smtClean="0"/>
              <a:t> </a:t>
            </a:r>
            <a:r>
              <a:rPr lang="en-US" altLang="ja-JP" sz="3000" i="1" dirty="0" err="1" smtClean="0"/>
              <a:t>sebagai</a:t>
            </a:r>
            <a:r>
              <a:rPr lang="en-US" altLang="ja-JP" sz="3000" i="1" dirty="0" smtClean="0"/>
              <a:t> data yang </a:t>
            </a:r>
            <a:r>
              <a:rPr lang="en-US" altLang="ja-JP" sz="3000" i="1" dirty="0" err="1" smtClean="0"/>
              <a:t>benar</a:t>
            </a:r>
            <a:r>
              <a:rPr lang="en-US" altLang="en-US" sz="3000" i="1" dirty="0" smtClean="0"/>
              <a:t>”</a:t>
            </a:r>
          </a:p>
          <a:p>
            <a:pPr marL="0" indent="3175" eaLnBrk="1" hangingPunct="1">
              <a:buFontTx/>
              <a:buNone/>
            </a:pPr>
            <a:endParaRPr lang="en-US" altLang="ja-JP" sz="3000" dirty="0" smtClean="0"/>
          </a:p>
          <a:p>
            <a:pPr marL="0" indent="3175" eaLnBrk="1" hangingPunct="1">
              <a:buFontTx/>
              <a:buNone/>
            </a:pPr>
            <a:r>
              <a:rPr lang="en-US" sz="3000" dirty="0" smtClean="0">
                <a:sym typeface="Wingdings" pitchFamily="2" charset="2"/>
              </a:rPr>
              <a:t>  </a:t>
            </a:r>
            <a:r>
              <a:rPr lang="en-US" sz="3000" dirty="0" err="1" smtClean="0"/>
              <a:t>sehingga</a:t>
            </a:r>
            <a:r>
              <a:rPr lang="en-US" sz="3000" dirty="0" smtClean="0"/>
              <a:t> </a:t>
            </a:r>
            <a:r>
              <a:rPr lang="en-US" sz="3000" dirty="0" err="1" smtClean="0"/>
              <a:t>hak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sertifikat</a:t>
            </a:r>
            <a:r>
              <a:rPr lang="en-US" sz="3000" dirty="0" smtClean="0"/>
              <a:t> </a:t>
            </a:r>
            <a:r>
              <a:rPr lang="en-US" sz="3000" dirty="0" err="1" smtClean="0"/>
              <a:t>tersebut</a:t>
            </a:r>
            <a:r>
              <a:rPr lang="en-US" sz="3000" dirty="0" smtClean="0"/>
              <a:t> </a:t>
            </a:r>
            <a:r>
              <a:rPr lang="en-US" sz="3000" dirty="0" err="1" smtClean="0"/>
              <a:t>menjadi</a:t>
            </a:r>
            <a:r>
              <a:rPr lang="en-US" sz="3000" dirty="0" smtClean="0"/>
              <a:t> </a:t>
            </a:r>
            <a:r>
              <a:rPr lang="en-US" sz="3000" dirty="0" err="1" smtClean="0"/>
              <a:t>tidak</a:t>
            </a:r>
            <a:r>
              <a:rPr lang="en-US" sz="3000" dirty="0" smtClean="0"/>
              <a:t> </a:t>
            </a:r>
            <a:r>
              <a:rPr lang="en-US" sz="3000" dirty="0" err="1" smtClean="0"/>
              <a:t>mutlak</a:t>
            </a:r>
            <a:r>
              <a:rPr lang="en-US" sz="3000" dirty="0" smtClean="0"/>
              <a:t>, </a:t>
            </a:r>
            <a:r>
              <a:rPr lang="en-US" sz="3000" dirty="0" err="1" smtClean="0"/>
              <a:t>bila</a:t>
            </a:r>
            <a:r>
              <a:rPr lang="en-US" sz="3000" dirty="0" smtClean="0"/>
              <a:t> </a:t>
            </a:r>
            <a:r>
              <a:rPr lang="en-US" sz="3000" dirty="0" err="1" smtClean="0"/>
              <a:t>dapat</a:t>
            </a:r>
            <a:r>
              <a:rPr lang="en-US" sz="3000" dirty="0" smtClean="0"/>
              <a:t> </a:t>
            </a:r>
            <a:r>
              <a:rPr lang="en-US" sz="3000" dirty="0" err="1" smtClean="0"/>
              <a:t>dibuktikan</a:t>
            </a:r>
            <a:r>
              <a:rPr lang="en-US" sz="3000" dirty="0" smtClean="0"/>
              <a:t> </a:t>
            </a:r>
            <a:r>
              <a:rPr lang="en-US" sz="3000" dirty="0" err="1" smtClean="0"/>
              <a:t>bahwa</a:t>
            </a:r>
            <a:r>
              <a:rPr lang="en-US" sz="3000" dirty="0" smtClean="0"/>
              <a:t> </a:t>
            </a:r>
            <a:r>
              <a:rPr lang="en-US" sz="3000" dirty="0" err="1" smtClean="0"/>
              <a:t>sertifikat</a:t>
            </a:r>
            <a:r>
              <a:rPr lang="en-US" sz="3000" dirty="0" smtClean="0"/>
              <a:t> </a:t>
            </a:r>
            <a:r>
              <a:rPr lang="en-US" sz="3000" dirty="0" err="1" smtClean="0"/>
              <a:t>tersebut</a:t>
            </a:r>
            <a:r>
              <a:rPr lang="en-US" sz="3000" dirty="0" smtClean="0"/>
              <a:t> </a:t>
            </a:r>
            <a:r>
              <a:rPr lang="en-US" sz="3000" dirty="0" err="1" smtClean="0"/>
              <a:t>didapatkan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melakukan</a:t>
            </a:r>
            <a:r>
              <a:rPr lang="en-US" sz="3000" dirty="0" smtClean="0"/>
              <a:t> </a:t>
            </a:r>
            <a:r>
              <a:rPr lang="en-US" sz="3000" dirty="0" err="1" smtClean="0"/>
              <a:t>perbuatan</a:t>
            </a:r>
            <a:r>
              <a:rPr lang="en-US" sz="3000" dirty="0" smtClean="0"/>
              <a:t> </a:t>
            </a:r>
            <a:r>
              <a:rPr lang="en-US" sz="3000" dirty="0" err="1" smtClean="0"/>
              <a:t>hukum</a:t>
            </a:r>
            <a:r>
              <a:rPr lang="en-US" sz="3000" dirty="0" smtClean="0"/>
              <a:t> yang </a:t>
            </a:r>
            <a:r>
              <a:rPr lang="en-US" sz="3000" dirty="0" err="1" smtClean="0"/>
              <a:t>tidak</a:t>
            </a:r>
            <a:r>
              <a:rPr lang="en-US" sz="3000" dirty="0" smtClean="0"/>
              <a:t> </a:t>
            </a:r>
            <a:r>
              <a:rPr lang="en-US" sz="3000" dirty="0" err="1" smtClean="0"/>
              <a:t>sah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jangka</a:t>
            </a:r>
            <a:r>
              <a:rPr lang="en-US" sz="3000" dirty="0" smtClean="0"/>
              <a:t> </a:t>
            </a:r>
            <a:r>
              <a:rPr lang="en-US" sz="3000" dirty="0" err="1" smtClean="0"/>
              <a:t>waktu</a:t>
            </a:r>
            <a:r>
              <a:rPr lang="en-US" sz="3000" dirty="0" smtClean="0"/>
              <a:t> 5 </a:t>
            </a:r>
            <a:r>
              <a:rPr lang="en-US" sz="3000" dirty="0" err="1" smtClean="0"/>
              <a:t>tahun</a:t>
            </a:r>
            <a:r>
              <a:rPr lang="en-US" sz="3000" dirty="0" smtClean="0"/>
              <a:t>. </a:t>
            </a:r>
          </a:p>
          <a:p>
            <a:pPr marL="0" indent="3175" eaLnBrk="1" hangingPunct="1">
              <a:buFontTx/>
              <a:buNone/>
            </a:pPr>
            <a:r>
              <a:rPr lang="en-US" sz="3000" dirty="0" err="1" smtClean="0"/>
              <a:t>Disinilah</a:t>
            </a:r>
            <a:r>
              <a:rPr lang="en-US" sz="3000" dirty="0" smtClean="0"/>
              <a:t> </a:t>
            </a:r>
            <a:r>
              <a:rPr lang="en-US" sz="3000" dirty="0" err="1" smtClean="0"/>
              <a:t>unsur</a:t>
            </a:r>
            <a:r>
              <a:rPr lang="en-US" sz="3000" dirty="0" smtClean="0"/>
              <a:t> </a:t>
            </a:r>
            <a:r>
              <a:rPr lang="en-US" sz="3000" dirty="0" err="1" smtClean="0"/>
              <a:t>sistem</a:t>
            </a:r>
            <a:r>
              <a:rPr lang="en-US" sz="3000" dirty="0" smtClean="0"/>
              <a:t> </a:t>
            </a:r>
            <a:r>
              <a:rPr lang="en-US" sz="3000" dirty="0" err="1" smtClean="0"/>
              <a:t>publikasi</a:t>
            </a:r>
            <a:r>
              <a:rPr lang="en-US" sz="3000" dirty="0" smtClean="0"/>
              <a:t> </a:t>
            </a:r>
            <a:r>
              <a:rPr lang="en-US" sz="3000" dirty="0" err="1" smtClean="0"/>
              <a:t>negatif</a:t>
            </a:r>
            <a:r>
              <a:rPr lang="en-US" sz="3000" dirty="0" smtClean="0"/>
              <a:t> </a:t>
            </a:r>
            <a:r>
              <a:rPr lang="en-US" sz="3000" dirty="0" err="1" smtClean="0"/>
              <a:t>ada</a:t>
            </a:r>
            <a:r>
              <a:rPr lang="en-US" sz="3000" dirty="0" smtClean="0"/>
              <a:t>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81000"/>
            <a:ext cx="8001000" cy="6324600"/>
          </a:xfrm>
        </p:spPr>
        <p:txBody>
          <a:bodyPr>
            <a:normAutofit lnSpcReduction="10000"/>
          </a:bodyPr>
          <a:lstStyle/>
          <a:p>
            <a:pPr marL="457200" indent="-457200" eaLnBrk="1" hangingPunct="1">
              <a:lnSpc>
                <a:spcPct val="90000"/>
              </a:lnSpc>
              <a:buNone/>
            </a:pPr>
            <a:r>
              <a:rPr lang="en-US" sz="3000" dirty="0" err="1" smtClean="0"/>
              <a:t>Sistem</a:t>
            </a:r>
            <a:r>
              <a:rPr lang="en-US" sz="3000" dirty="0" smtClean="0"/>
              <a:t> </a:t>
            </a:r>
            <a:r>
              <a:rPr lang="en-US" sz="3000" dirty="0" err="1" smtClean="0"/>
              <a:t>publikasi</a:t>
            </a:r>
            <a:r>
              <a:rPr lang="en-US" sz="3000" dirty="0" smtClean="0"/>
              <a:t> </a:t>
            </a:r>
            <a:r>
              <a:rPr lang="en-US" sz="3000" dirty="0" err="1" smtClean="0"/>
              <a:t>negatif</a:t>
            </a:r>
            <a:r>
              <a:rPr lang="en-US" sz="3000" dirty="0" smtClean="0"/>
              <a:t> </a:t>
            </a:r>
            <a:r>
              <a:rPr lang="en-US" sz="3000" dirty="0" err="1" smtClean="0"/>
              <a:t>murni</a:t>
            </a:r>
            <a:r>
              <a:rPr lang="en-US" sz="3000" dirty="0" smtClean="0"/>
              <a:t> </a:t>
            </a:r>
          </a:p>
          <a:p>
            <a:pPr marL="339725" indent="-339725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000" dirty="0" err="1" smtClean="0"/>
              <a:t>tidak</a:t>
            </a:r>
            <a:r>
              <a:rPr lang="en-US" sz="3000" dirty="0" smtClean="0"/>
              <a:t> </a:t>
            </a:r>
            <a:r>
              <a:rPr lang="en-US" sz="3000" dirty="0" err="1" smtClean="0"/>
              <a:t>akan</a:t>
            </a:r>
            <a:r>
              <a:rPr lang="en-US" sz="3000" dirty="0" smtClean="0"/>
              <a:t> </a:t>
            </a:r>
            <a:r>
              <a:rPr lang="en-US" sz="3000" dirty="0" err="1" smtClean="0"/>
              <a:t>menggunakan</a:t>
            </a:r>
            <a:r>
              <a:rPr lang="en-US" sz="3000" dirty="0" smtClean="0"/>
              <a:t> </a:t>
            </a:r>
            <a:r>
              <a:rPr lang="en-US" sz="3000" dirty="0" err="1" smtClean="0"/>
              <a:t>sistem</a:t>
            </a:r>
            <a:r>
              <a:rPr lang="en-US" sz="3000" dirty="0" smtClean="0"/>
              <a:t> </a:t>
            </a:r>
            <a:r>
              <a:rPr lang="en-US" sz="3000" dirty="0" err="1" smtClean="0"/>
              <a:t>pendaftaran</a:t>
            </a:r>
            <a:r>
              <a:rPr lang="en-US" sz="3000" dirty="0" smtClean="0"/>
              <a:t> </a:t>
            </a:r>
            <a:r>
              <a:rPr lang="en-US" sz="3000" dirty="0" err="1" smtClean="0"/>
              <a:t>hak</a:t>
            </a:r>
            <a:endParaRPr lang="en-US" sz="3000" dirty="0" smtClean="0"/>
          </a:p>
          <a:p>
            <a:pPr marL="339725" indent="-339725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000" dirty="0" err="1" smtClean="0"/>
              <a:t>tidak</a:t>
            </a:r>
            <a:r>
              <a:rPr lang="en-US" sz="3000" dirty="0" smtClean="0"/>
              <a:t> </a:t>
            </a:r>
            <a:r>
              <a:rPr lang="en-US" sz="3000" dirty="0" err="1" smtClean="0"/>
              <a:t>akan</a:t>
            </a:r>
            <a:r>
              <a:rPr lang="en-US" sz="3000" dirty="0" smtClean="0"/>
              <a:t> </a:t>
            </a:r>
            <a:r>
              <a:rPr lang="en-US" sz="3000" dirty="0" err="1" smtClean="0"/>
              <a:t>ada</a:t>
            </a:r>
            <a:r>
              <a:rPr lang="en-US" sz="3000" dirty="0" smtClean="0"/>
              <a:t> </a:t>
            </a:r>
            <a:r>
              <a:rPr lang="en-US" sz="3000" dirty="0" err="1" smtClean="0"/>
              <a:t>pernyataan</a:t>
            </a:r>
            <a:r>
              <a:rPr lang="en-US" sz="3000" dirty="0" smtClean="0"/>
              <a:t> </a:t>
            </a:r>
            <a:r>
              <a:rPr lang="en-US" sz="3000" dirty="0" err="1" smtClean="0"/>
              <a:t>seperti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pasal-pasal</a:t>
            </a:r>
            <a:r>
              <a:rPr lang="en-US" sz="3000" dirty="0" smtClean="0"/>
              <a:t> UUPA </a:t>
            </a:r>
          </a:p>
          <a:p>
            <a:pPr marL="339725" indent="-339725" eaLnBrk="1" hangingPunct="1">
              <a:lnSpc>
                <a:spcPct val="90000"/>
              </a:lnSpc>
              <a:buFontTx/>
              <a:buNone/>
            </a:pPr>
            <a:endParaRPr lang="en-US" sz="3000" dirty="0" smtClean="0"/>
          </a:p>
          <a:p>
            <a:pPr marL="339725" indent="-339725" eaLnBrk="1" hangingPunct="1">
              <a:lnSpc>
                <a:spcPct val="90000"/>
              </a:lnSpc>
              <a:buFontTx/>
              <a:buNone/>
            </a:pPr>
            <a:r>
              <a:rPr lang="en-US" sz="3000" dirty="0" err="1" smtClean="0"/>
              <a:t>Pernyataan</a:t>
            </a:r>
            <a:r>
              <a:rPr lang="en-US" sz="3000" dirty="0" smtClean="0"/>
              <a:t> </a:t>
            </a:r>
            <a:r>
              <a:rPr lang="en-US" sz="3000" dirty="0" err="1" smtClean="0"/>
              <a:t>tsb</a:t>
            </a:r>
            <a:r>
              <a:rPr lang="en-US" sz="3000" dirty="0" smtClean="0"/>
              <a:t> </a:t>
            </a:r>
            <a:r>
              <a:rPr lang="en-US" sz="3000" dirty="0" err="1" smtClean="0"/>
              <a:t>mengandung</a:t>
            </a:r>
            <a:r>
              <a:rPr lang="en-US" sz="3000" dirty="0" smtClean="0"/>
              <a:t> </a:t>
            </a:r>
            <a:r>
              <a:rPr lang="en-US" sz="3000" dirty="0" err="1" smtClean="0"/>
              <a:t>arti</a:t>
            </a:r>
            <a:r>
              <a:rPr lang="en-US" sz="3000" dirty="0" smtClean="0"/>
              <a:t> :</a:t>
            </a:r>
          </a:p>
          <a:p>
            <a:pPr marL="339725" indent="-339725" eaLnBrk="1" hangingPunct="1">
              <a:lnSpc>
                <a:spcPct val="90000"/>
              </a:lnSpc>
            </a:pPr>
            <a:r>
              <a:rPr lang="en-US" sz="3000" dirty="0" err="1" smtClean="0"/>
              <a:t>Bahwa</a:t>
            </a:r>
            <a:r>
              <a:rPr lang="en-US" sz="3000" dirty="0" smtClean="0"/>
              <a:t> </a:t>
            </a:r>
            <a:r>
              <a:rPr lang="en-US" sz="3000" dirty="0" err="1" smtClean="0"/>
              <a:t>Pemerintah</a:t>
            </a:r>
            <a:r>
              <a:rPr lang="en-US" sz="3000" dirty="0" smtClean="0"/>
              <a:t> </a:t>
            </a:r>
            <a:r>
              <a:rPr lang="en-US" sz="3000" dirty="0" err="1" smtClean="0"/>
              <a:t>sebagai</a:t>
            </a:r>
            <a:r>
              <a:rPr lang="en-US" sz="3000" dirty="0" smtClean="0"/>
              <a:t> </a:t>
            </a:r>
            <a:r>
              <a:rPr lang="en-US" sz="3000" dirty="0" err="1" smtClean="0"/>
              <a:t>penyelenggara</a:t>
            </a:r>
            <a:r>
              <a:rPr lang="en-US" sz="3000" dirty="0" smtClean="0"/>
              <a:t> </a:t>
            </a:r>
            <a:r>
              <a:rPr lang="en-US" sz="3000" dirty="0" err="1" smtClean="0"/>
              <a:t>pendaftaran</a:t>
            </a:r>
            <a:r>
              <a:rPr lang="en-US" sz="3000" dirty="0" smtClean="0"/>
              <a:t> </a:t>
            </a:r>
            <a:r>
              <a:rPr lang="en-US" sz="3000" dirty="0" err="1" smtClean="0"/>
              <a:t>tanah</a:t>
            </a:r>
            <a:r>
              <a:rPr lang="en-US" sz="3000" dirty="0" smtClean="0"/>
              <a:t> </a:t>
            </a:r>
            <a:r>
              <a:rPr lang="en-US" sz="3000" dirty="0" err="1" smtClean="0"/>
              <a:t>harus</a:t>
            </a:r>
            <a:r>
              <a:rPr lang="en-US" sz="3000" dirty="0" smtClean="0"/>
              <a:t> </a:t>
            </a:r>
            <a:r>
              <a:rPr lang="en-US" sz="3000" dirty="0" err="1" smtClean="0"/>
              <a:t>berusaha</a:t>
            </a:r>
            <a:r>
              <a:rPr lang="en-US" sz="3000" dirty="0" smtClean="0"/>
              <a:t> agar </a:t>
            </a:r>
            <a:r>
              <a:rPr lang="en-US" sz="3000" dirty="0" err="1" smtClean="0"/>
              <a:t>sejauh</a:t>
            </a:r>
            <a:r>
              <a:rPr lang="en-US" sz="3000" dirty="0" smtClean="0"/>
              <a:t> </a:t>
            </a:r>
            <a:r>
              <a:rPr lang="en-US" sz="3000" dirty="0" err="1" smtClean="0"/>
              <a:t>mungkin</a:t>
            </a:r>
            <a:r>
              <a:rPr lang="en-US" sz="3000" dirty="0" smtClean="0"/>
              <a:t> </a:t>
            </a:r>
            <a:r>
              <a:rPr lang="en-US" sz="3000" dirty="0" err="1" smtClean="0"/>
              <a:t>dapat</a:t>
            </a:r>
            <a:r>
              <a:rPr lang="en-US" sz="3000" dirty="0" smtClean="0"/>
              <a:t> </a:t>
            </a:r>
            <a:r>
              <a:rPr lang="en-US" sz="3000" dirty="0" err="1" smtClean="0"/>
              <a:t>disajikan</a:t>
            </a:r>
            <a:r>
              <a:rPr lang="en-US" sz="3000" dirty="0" smtClean="0"/>
              <a:t> data yang </a:t>
            </a:r>
            <a:r>
              <a:rPr lang="en-US" sz="3000" dirty="0" err="1" smtClean="0"/>
              <a:t>benar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buku</a:t>
            </a:r>
            <a:r>
              <a:rPr lang="en-US" sz="3000" dirty="0" smtClean="0"/>
              <a:t> </a:t>
            </a:r>
            <a:r>
              <a:rPr lang="en-US" sz="3000" dirty="0" err="1" smtClean="0"/>
              <a:t>tanah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peta</a:t>
            </a:r>
            <a:r>
              <a:rPr lang="en-US" sz="3000" dirty="0" smtClean="0"/>
              <a:t> </a:t>
            </a:r>
            <a:r>
              <a:rPr lang="en-US" sz="3000" dirty="0" err="1" smtClean="0"/>
              <a:t>pendaftaran</a:t>
            </a:r>
            <a:r>
              <a:rPr lang="en-US" sz="3000" dirty="0" smtClean="0"/>
              <a:t>.  </a:t>
            </a:r>
            <a:r>
              <a:rPr lang="en-US" sz="3000" dirty="0" err="1" smtClean="0"/>
              <a:t>Sehingga</a:t>
            </a:r>
            <a:r>
              <a:rPr lang="en-US" sz="3000" dirty="0" smtClean="0"/>
              <a:t> </a:t>
            </a:r>
            <a:r>
              <a:rPr lang="en-US" sz="3000" dirty="0" err="1" smtClean="0"/>
              <a:t>selama</a:t>
            </a:r>
            <a:r>
              <a:rPr lang="en-US" sz="3000" dirty="0" smtClean="0"/>
              <a:t> </a:t>
            </a:r>
            <a:r>
              <a:rPr lang="en-US" sz="3000" dirty="0" err="1" smtClean="0"/>
              <a:t>tidak</a:t>
            </a:r>
            <a:r>
              <a:rPr lang="en-US" sz="3000" dirty="0" smtClean="0"/>
              <a:t> </a:t>
            </a:r>
            <a:r>
              <a:rPr lang="en-US" sz="3000" dirty="0" err="1" smtClean="0"/>
              <a:t>dibuktikan</a:t>
            </a:r>
            <a:r>
              <a:rPr lang="en-US" sz="3000" dirty="0" smtClean="0"/>
              <a:t> </a:t>
            </a:r>
            <a:r>
              <a:rPr lang="en-US" sz="3000" dirty="0" err="1" smtClean="0"/>
              <a:t>sebaliknya</a:t>
            </a:r>
            <a:r>
              <a:rPr lang="en-US" sz="3000" dirty="0" smtClean="0"/>
              <a:t>, data yang </a:t>
            </a:r>
            <a:r>
              <a:rPr lang="en-US" sz="3000" dirty="0" err="1" smtClean="0"/>
              <a:t>disajikan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buku</a:t>
            </a:r>
            <a:r>
              <a:rPr lang="en-US" sz="3000" dirty="0" smtClean="0"/>
              <a:t> </a:t>
            </a:r>
            <a:r>
              <a:rPr lang="en-US" sz="3000" dirty="0" err="1" smtClean="0"/>
              <a:t>tanah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peta</a:t>
            </a:r>
            <a:r>
              <a:rPr lang="en-US" sz="3000" dirty="0" smtClean="0"/>
              <a:t> </a:t>
            </a:r>
            <a:r>
              <a:rPr lang="en-US" sz="3000" dirty="0" err="1" smtClean="0"/>
              <a:t>pendaftaran</a:t>
            </a:r>
            <a:r>
              <a:rPr lang="en-US" sz="3000" dirty="0" smtClean="0"/>
              <a:t> </a:t>
            </a:r>
            <a:r>
              <a:rPr lang="en-US" sz="3000" dirty="0" err="1" smtClean="0"/>
              <a:t>harus</a:t>
            </a:r>
            <a:r>
              <a:rPr lang="en-US" sz="3000" dirty="0" smtClean="0"/>
              <a:t> </a:t>
            </a:r>
            <a:r>
              <a:rPr lang="en-US" sz="3000" dirty="0" err="1" smtClean="0"/>
              <a:t>diterima</a:t>
            </a:r>
            <a:r>
              <a:rPr lang="en-US" sz="3000" dirty="0" smtClean="0"/>
              <a:t> </a:t>
            </a:r>
            <a:r>
              <a:rPr lang="en-US" sz="3000" dirty="0" err="1" smtClean="0"/>
              <a:t>sebagai</a:t>
            </a:r>
            <a:r>
              <a:rPr lang="en-US" sz="3000" dirty="0" smtClean="0"/>
              <a:t> data yang </a:t>
            </a:r>
            <a:r>
              <a:rPr lang="en-US" sz="3000" dirty="0" err="1" smtClean="0"/>
              <a:t>benar</a:t>
            </a:r>
            <a:r>
              <a:rPr lang="en-US" sz="3000" dirty="0" smtClean="0"/>
              <a:t>, </a:t>
            </a:r>
            <a:r>
              <a:rPr lang="en-US" sz="3000" dirty="0" err="1" smtClean="0"/>
              <a:t>baik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perbuatan</a:t>
            </a:r>
            <a:r>
              <a:rPr lang="en-US" sz="3000" dirty="0" smtClean="0"/>
              <a:t> </a:t>
            </a:r>
            <a:r>
              <a:rPr lang="en-US" sz="3000" dirty="0" err="1" smtClean="0"/>
              <a:t>hukum</a:t>
            </a:r>
            <a:r>
              <a:rPr lang="en-US" sz="3000" dirty="0" smtClean="0"/>
              <a:t> </a:t>
            </a:r>
            <a:r>
              <a:rPr lang="en-US" sz="3000" dirty="0" err="1" smtClean="0"/>
              <a:t>sehari-hari</a:t>
            </a:r>
            <a:r>
              <a:rPr lang="en-US" sz="3000" dirty="0" smtClean="0"/>
              <a:t> </a:t>
            </a:r>
            <a:r>
              <a:rPr lang="en-US" sz="3000" dirty="0" err="1" smtClean="0"/>
              <a:t>maupun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berperkara</a:t>
            </a:r>
            <a:r>
              <a:rPr lang="en-US" sz="3000" dirty="0" smtClean="0"/>
              <a:t> </a:t>
            </a:r>
            <a:r>
              <a:rPr lang="en-US" sz="3000" dirty="0" err="1" smtClean="0"/>
              <a:t>di</a:t>
            </a:r>
            <a:r>
              <a:rPr lang="en-US" sz="3000" dirty="0" smtClean="0"/>
              <a:t> </a:t>
            </a:r>
            <a:r>
              <a:rPr lang="en-US" sz="3000" dirty="0" err="1" smtClean="0"/>
              <a:t>pengadilan</a:t>
            </a:r>
            <a:r>
              <a:rPr lang="en-US" sz="3000" dirty="0" smtClean="0"/>
              <a:t>.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Content Placeholder 2"/>
          <p:cNvSpPr>
            <a:spLocks noGrp="1"/>
          </p:cNvSpPr>
          <p:nvPr>
            <p:ph idx="1"/>
          </p:nvPr>
        </p:nvSpPr>
        <p:spPr>
          <a:xfrm>
            <a:off x="990600" y="457200"/>
            <a:ext cx="8001000" cy="62484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data yang </a:t>
            </a:r>
            <a:r>
              <a:rPr lang="en-US" dirty="0" err="1" smtClean="0"/>
              <a:t>dimuat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sertipikat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, </a:t>
            </a:r>
            <a:r>
              <a:rPr lang="en-US" dirty="0" err="1" smtClean="0"/>
              <a:t>sepanjang</a:t>
            </a:r>
            <a:r>
              <a:rPr lang="en-US" dirty="0" smtClean="0"/>
              <a:t> data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Tanah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sistemnya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.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, data yang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dijamin</a:t>
            </a:r>
            <a:r>
              <a:rPr lang="en-US" dirty="0" smtClean="0"/>
              <a:t> </a:t>
            </a:r>
            <a:r>
              <a:rPr lang="en-US" dirty="0" err="1" smtClean="0"/>
              <a:t>kebenarannya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pembuktian</a:t>
            </a:r>
            <a:r>
              <a:rPr lang="en-US" dirty="0" smtClean="0"/>
              <a:t> yang </a:t>
            </a:r>
            <a:r>
              <a:rPr lang="en-US" dirty="0" err="1" smtClean="0"/>
              <a:t>mutlak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pembuktian</a:t>
            </a:r>
            <a:r>
              <a:rPr lang="en-US" dirty="0" smtClean="0"/>
              <a:t> yang </a:t>
            </a:r>
            <a:r>
              <a:rPr lang="en-US" dirty="0" err="1" smtClean="0"/>
              <a:t>kuat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Content Placeholder 2"/>
          <p:cNvSpPr>
            <a:spLocks noGrp="1"/>
          </p:cNvSpPr>
          <p:nvPr>
            <p:ph idx="1"/>
          </p:nvPr>
        </p:nvSpPr>
        <p:spPr>
          <a:xfrm>
            <a:off x="990600" y="304800"/>
            <a:ext cx="8001000" cy="6400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3000" dirty="0" err="1" smtClean="0"/>
              <a:t>Bahwa</a:t>
            </a:r>
            <a:r>
              <a:rPr lang="en-US" sz="3000" dirty="0" smtClean="0"/>
              <a:t> </a:t>
            </a:r>
            <a:r>
              <a:rPr lang="en-US" sz="3000" dirty="0" err="1" smtClean="0"/>
              <a:t>sistem</a:t>
            </a:r>
            <a:r>
              <a:rPr lang="en-US" sz="3000" dirty="0" smtClean="0"/>
              <a:t> </a:t>
            </a:r>
            <a:r>
              <a:rPr lang="en-US" sz="3000" dirty="0" err="1" smtClean="0"/>
              <a:t>publikasinya</a:t>
            </a:r>
            <a:r>
              <a:rPr lang="en-US" sz="3000" dirty="0" smtClean="0"/>
              <a:t> </a:t>
            </a:r>
            <a:r>
              <a:rPr lang="en-US" sz="3000" dirty="0" err="1" smtClean="0"/>
              <a:t>bukan</a:t>
            </a:r>
            <a:r>
              <a:rPr lang="en-US" sz="3000" dirty="0" smtClean="0"/>
              <a:t> </a:t>
            </a:r>
            <a:r>
              <a:rPr lang="en-US" sz="3000" dirty="0" err="1" smtClean="0"/>
              <a:t>Sistem</a:t>
            </a:r>
            <a:r>
              <a:rPr lang="en-US" sz="3000" dirty="0" smtClean="0"/>
              <a:t> </a:t>
            </a:r>
            <a:r>
              <a:rPr lang="en-US" sz="3000" dirty="0" err="1" smtClean="0"/>
              <a:t>Positif</a:t>
            </a:r>
            <a:r>
              <a:rPr lang="en-US" sz="3000" dirty="0" smtClean="0"/>
              <a:t>, </a:t>
            </a:r>
            <a:r>
              <a:rPr lang="en-US" sz="3000" dirty="0" err="1" smtClean="0"/>
              <a:t>terlihat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:</a:t>
            </a:r>
            <a:r>
              <a:rPr lang="en-US" sz="3000" dirty="0" smtClean="0"/>
              <a:t> </a:t>
            </a:r>
            <a:endParaRPr lang="en-US" sz="3000" dirty="0" smtClean="0"/>
          </a:p>
          <a:p>
            <a:pPr eaLnBrk="1" hangingPunct="1"/>
            <a:r>
              <a:rPr lang="en-US" sz="3000" dirty="0" err="1" smtClean="0"/>
              <a:t>Penjelasan</a:t>
            </a:r>
            <a:r>
              <a:rPr lang="en-US" sz="3000" dirty="0" smtClean="0"/>
              <a:t> </a:t>
            </a:r>
            <a:r>
              <a:rPr lang="en-US" sz="3000" dirty="0" err="1" smtClean="0"/>
              <a:t>Umum</a:t>
            </a:r>
            <a:r>
              <a:rPr lang="en-US" sz="3000" dirty="0" smtClean="0"/>
              <a:t> PP 10/1961 : </a:t>
            </a:r>
            <a:r>
              <a:rPr lang="en-US" sz="3000" dirty="0" err="1" smtClean="0"/>
              <a:t>Pendaftaran</a:t>
            </a:r>
            <a:r>
              <a:rPr lang="en-US" sz="3000" dirty="0" smtClean="0"/>
              <a:t> </a:t>
            </a:r>
            <a:r>
              <a:rPr lang="en-US" sz="3000" dirty="0" err="1" smtClean="0"/>
              <a:t>tidak</a:t>
            </a:r>
            <a:r>
              <a:rPr lang="en-US" sz="3000" dirty="0" smtClean="0"/>
              <a:t> </a:t>
            </a:r>
            <a:r>
              <a:rPr lang="en-US" sz="3000" dirty="0" err="1" smtClean="0"/>
              <a:t>menghasilkan</a:t>
            </a:r>
            <a:r>
              <a:rPr lang="en-US" sz="3000" dirty="0" smtClean="0"/>
              <a:t> </a:t>
            </a:r>
            <a:r>
              <a:rPr lang="en-US" sz="3000" dirty="0" err="1" smtClean="0"/>
              <a:t>suatu</a:t>
            </a:r>
            <a:r>
              <a:rPr lang="en-US" sz="3000" dirty="0" smtClean="0"/>
              <a:t> Indefeasible title.</a:t>
            </a:r>
          </a:p>
          <a:p>
            <a:pPr eaLnBrk="1" hangingPunct="1">
              <a:buNone/>
            </a:pPr>
            <a:r>
              <a:rPr lang="en-US" sz="3000" dirty="0" smtClean="0"/>
              <a:t>	</a:t>
            </a:r>
            <a:r>
              <a:rPr lang="en-US" sz="3000" i="1" dirty="0" err="1" smtClean="0"/>
              <a:t>Pembukuan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sesuatu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hak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dalam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daftar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buku-tanah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atas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nama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seseorang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tidak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mengakibatkan</a:t>
            </a:r>
            <a:r>
              <a:rPr lang="en-US" sz="3000" i="1" dirty="0" smtClean="0"/>
              <a:t>, </a:t>
            </a:r>
            <a:r>
              <a:rPr lang="en-US" sz="3000" i="1" dirty="0" err="1" smtClean="0"/>
              <a:t>bahwa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orang</a:t>
            </a:r>
            <a:r>
              <a:rPr lang="en-US" sz="3000" i="1" dirty="0" smtClean="0"/>
              <a:t> yang </a:t>
            </a:r>
            <a:r>
              <a:rPr lang="en-US" sz="3000" i="1" dirty="0" err="1" smtClean="0"/>
              <a:t>sebenarnya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berhak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atas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tanah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itu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akan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kehilangan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haknya</a:t>
            </a:r>
            <a:r>
              <a:rPr lang="en-US" sz="3000" i="1" dirty="0" smtClean="0"/>
              <a:t>. </a:t>
            </a:r>
            <a:r>
              <a:rPr lang="en-US" sz="3000" i="1" dirty="0" err="1" smtClean="0"/>
              <a:t>Orang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tsb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masih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dapat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menggugat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hak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dari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orang</a:t>
            </a:r>
            <a:r>
              <a:rPr lang="en-US" sz="3000" i="1" dirty="0" smtClean="0"/>
              <a:t> yang </a:t>
            </a:r>
            <a:r>
              <a:rPr lang="en-US" sz="3000" i="1" dirty="0" err="1" smtClean="0"/>
              <a:t>terdaftar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dalam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buku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tanah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sebagai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orang</a:t>
            </a:r>
            <a:r>
              <a:rPr lang="en-US" sz="3000" i="1" dirty="0" smtClean="0"/>
              <a:t> yang </a:t>
            </a:r>
            <a:r>
              <a:rPr lang="en-US" sz="3000" i="1" dirty="0" err="1" smtClean="0"/>
              <a:t>berhak</a:t>
            </a:r>
            <a:r>
              <a:rPr lang="en-US" sz="3000" dirty="0" smtClean="0"/>
              <a:t>. </a:t>
            </a:r>
          </a:p>
          <a:p>
            <a:pPr marL="0" indent="0" eaLnBrk="1" hangingPunct="1">
              <a:buNone/>
            </a:pPr>
            <a:endParaRPr lang="en-US" sz="3000" dirty="0" smtClean="0"/>
          </a:p>
          <a:p>
            <a:pPr marL="0" indent="0" eaLnBrk="1" hangingPunct="1">
              <a:buNone/>
            </a:pPr>
            <a:r>
              <a:rPr lang="en-US" sz="3000" dirty="0" err="1" smtClean="0"/>
              <a:t>Jadi</a:t>
            </a:r>
            <a:r>
              <a:rPr lang="en-US" sz="3000" dirty="0" smtClean="0"/>
              <a:t> </a:t>
            </a:r>
            <a:r>
              <a:rPr lang="en-US" sz="3000" dirty="0" err="1" smtClean="0"/>
              <a:t>cara</a:t>
            </a:r>
            <a:r>
              <a:rPr lang="en-US" sz="3000" dirty="0" smtClean="0"/>
              <a:t> </a:t>
            </a:r>
            <a:r>
              <a:rPr lang="en-US" sz="3000" dirty="0" err="1" smtClean="0"/>
              <a:t>pendaftaran</a:t>
            </a:r>
            <a:r>
              <a:rPr lang="en-US" sz="3000" dirty="0" smtClean="0"/>
              <a:t> yang </a:t>
            </a:r>
            <a:r>
              <a:rPr lang="en-US" sz="3000" dirty="0" err="1" smtClean="0"/>
              <a:t>diatur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Peraturan</a:t>
            </a:r>
            <a:r>
              <a:rPr lang="en-US" sz="3000" dirty="0" smtClean="0"/>
              <a:t> </a:t>
            </a:r>
            <a:r>
              <a:rPr lang="en-US" sz="3000" dirty="0" err="1" smtClean="0"/>
              <a:t>ini</a:t>
            </a:r>
            <a:r>
              <a:rPr lang="en-US" sz="3000" dirty="0" smtClean="0"/>
              <a:t> </a:t>
            </a:r>
            <a:r>
              <a:rPr lang="en-US" sz="3000" dirty="0" err="1" smtClean="0"/>
              <a:t>tidaklah</a:t>
            </a:r>
            <a:r>
              <a:rPr lang="en-US" sz="3000" dirty="0" smtClean="0"/>
              <a:t> </a:t>
            </a:r>
            <a:r>
              <a:rPr lang="en-US" sz="3000" dirty="0" err="1" smtClean="0"/>
              <a:t>positif</a:t>
            </a:r>
            <a:r>
              <a:rPr lang="en-US" sz="3000" dirty="0" smtClean="0"/>
              <a:t>, </a:t>
            </a:r>
            <a:r>
              <a:rPr lang="en-US" sz="3000" dirty="0" err="1" smtClean="0"/>
              <a:t>tetapi</a:t>
            </a:r>
            <a:r>
              <a:rPr lang="en-US" sz="3000" dirty="0" smtClean="0"/>
              <a:t> </a:t>
            </a:r>
            <a:r>
              <a:rPr lang="en-US" sz="3000" dirty="0" err="1" smtClean="0"/>
              <a:t>negatif</a:t>
            </a:r>
            <a:r>
              <a:rPr lang="en-US" sz="3000" dirty="0" smtClean="0"/>
              <a:t>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Content Placeholder 2"/>
          <p:cNvSpPr>
            <a:spLocks noGrp="1"/>
          </p:cNvSpPr>
          <p:nvPr>
            <p:ph idx="1"/>
          </p:nvPr>
        </p:nvSpPr>
        <p:spPr>
          <a:xfrm>
            <a:off x="990600" y="304800"/>
            <a:ext cx="8001000" cy="6400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3000" dirty="0" smtClean="0"/>
              <a:t>Dari </a:t>
            </a:r>
            <a:r>
              <a:rPr lang="en-US" sz="3000" dirty="0" err="1" smtClean="0"/>
              <a:t>ketentuan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PP 24/1997 </a:t>
            </a:r>
            <a:r>
              <a:rPr lang="en-US" sz="3000" dirty="0" err="1" smtClean="0"/>
              <a:t>diketahu</a:t>
            </a:r>
            <a:r>
              <a:rPr lang="en-US" sz="3000" dirty="0" err="1" smtClean="0"/>
              <a:t>i</a:t>
            </a:r>
            <a:r>
              <a:rPr lang="en-US" sz="3000" dirty="0" smtClean="0"/>
              <a:t> </a:t>
            </a:r>
            <a:r>
              <a:rPr lang="en-US" sz="3000" dirty="0" err="1" smtClean="0"/>
              <a:t>bahwa</a:t>
            </a:r>
            <a:r>
              <a:rPr lang="en-US" sz="3000" dirty="0" smtClean="0"/>
              <a:t>:</a:t>
            </a:r>
          </a:p>
          <a:p>
            <a:pPr marL="339725" indent="-339725" eaLnBrk="1" hangingPunct="1">
              <a:buFont typeface="Wingdings" pitchFamily="2" charset="2"/>
              <a:buChar char="Ø"/>
            </a:pPr>
            <a:r>
              <a:rPr lang="en-US" sz="3000" dirty="0" err="1" smtClean="0"/>
              <a:t>Penggunaan</a:t>
            </a:r>
            <a:r>
              <a:rPr lang="en-US" sz="3000" dirty="0" smtClean="0"/>
              <a:t> </a:t>
            </a:r>
            <a:r>
              <a:rPr lang="en-US" sz="3000" dirty="0" err="1" smtClean="0"/>
              <a:t>sistem</a:t>
            </a:r>
            <a:r>
              <a:rPr lang="en-US" sz="3000" dirty="0" smtClean="0"/>
              <a:t> </a:t>
            </a:r>
            <a:r>
              <a:rPr lang="en-US" sz="3000" dirty="0" err="1" smtClean="0"/>
              <a:t>pendaftaran</a:t>
            </a:r>
            <a:r>
              <a:rPr lang="en-US" sz="3000" dirty="0" smtClean="0"/>
              <a:t> </a:t>
            </a:r>
            <a:r>
              <a:rPr lang="en-US" sz="3000" dirty="0" err="1" smtClean="0"/>
              <a:t>hak</a:t>
            </a:r>
            <a:r>
              <a:rPr lang="en-US" sz="3000" dirty="0" smtClean="0"/>
              <a:t> </a:t>
            </a:r>
            <a:r>
              <a:rPr lang="en-US" sz="3000" dirty="0" err="1" smtClean="0"/>
              <a:t>tidak</a:t>
            </a:r>
            <a:r>
              <a:rPr lang="en-US" sz="3000" dirty="0" smtClean="0"/>
              <a:t> </a:t>
            </a:r>
            <a:r>
              <a:rPr lang="en-US" sz="3000" dirty="0" err="1" smtClean="0"/>
              <a:t>selalu</a:t>
            </a:r>
            <a:r>
              <a:rPr lang="en-US" sz="3000" dirty="0" smtClean="0"/>
              <a:t> </a:t>
            </a:r>
            <a:r>
              <a:rPr lang="en-US" sz="3000" dirty="0" err="1" smtClean="0"/>
              <a:t>menunjukkan</a:t>
            </a:r>
            <a:r>
              <a:rPr lang="en-US" sz="3000" dirty="0" smtClean="0"/>
              <a:t> </a:t>
            </a:r>
            <a:r>
              <a:rPr lang="en-US" sz="3000" dirty="0" err="1" smtClean="0"/>
              <a:t>sistem</a:t>
            </a:r>
            <a:r>
              <a:rPr lang="en-US" sz="3000" dirty="0" smtClean="0"/>
              <a:t> </a:t>
            </a:r>
            <a:r>
              <a:rPr lang="en-US" sz="3000" dirty="0" err="1" smtClean="0"/>
              <a:t>publikasi</a:t>
            </a:r>
            <a:r>
              <a:rPr lang="en-US" sz="3000" dirty="0" smtClean="0"/>
              <a:t> yang </a:t>
            </a:r>
            <a:r>
              <a:rPr lang="en-US" sz="3000" dirty="0" err="1" smtClean="0"/>
              <a:t>positif</a:t>
            </a:r>
            <a:r>
              <a:rPr lang="en-US" sz="3000" dirty="0" smtClean="0"/>
              <a:t>.</a:t>
            </a:r>
          </a:p>
          <a:p>
            <a:pPr marL="339725" indent="-339725" eaLnBrk="1" hangingPunct="1">
              <a:buFont typeface="Wingdings" pitchFamily="2" charset="2"/>
              <a:buChar char="Ø"/>
            </a:pPr>
            <a:r>
              <a:rPr lang="en-US" sz="3000" dirty="0" err="1" smtClean="0"/>
              <a:t>Sebaliknya</a:t>
            </a:r>
            <a:r>
              <a:rPr lang="en-US" sz="3000" dirty="0" smtClean="0"/>
              <a:t>, </a:t>
            </a:r>
            <a:r>
              <a:rPr lang="en-US" sz="3000" dirty="0" err="1" smtClean="0"/>
              <a:t>sistem</a:t>
            </a:r>
            <a:r>
              <a:rPr lang="en-US" sz="3000" dirty="0" smtClean="0"/>
              <a:t> </a:t>
            </a:r>
            <a:r>
              <a:rPr lang="en-US" sz="3000" dirty="0" err="1" smtClean="0"/>
              <a:t>publikasi</a:t>
            </a:r>
            <a:r>
              <a:rPr lang="en-US" sz="3000" dirty="0" smtClean="0"/>
              <a:t> </a:t>
            </a:r>
            <a:r>
              <a:rPr lang="en-US" sz="3000" dirty="0" err="1" smtClean="0"/>
              <a:t>positif</a:t>
            </a:r>
            <a:r>
              <a:rPr lang="en-US" sz="3000" dirty="0" smtClean="0"/>
              <a:t> </a:t>
            </a:r>
            <a:r>
              <a:rPr lang="en-US" sz="3000" dirty="0" err="1" smtClean="0"/>
              <a:t>selalu</a:t>
            </a:r>
            <a:r>
              <a:rPr lang="en-US" sz="3000" dirty="0" smtClean="0"/>
              <a:t> </a:t>
            </a:r>
            <a:r>
              <a:rPr lang="en-US" sz="3000" dirty="0" err="1" smtClean="0"/>
              <a:t>memerlukan</a:t>
            </a:r>
            <a:r>
              <a:rPr lang="en-US" sz="3000" dirty="0" smtClean="0"/>
              <a:t> </a:t>
            </a:r>
            <a:r>
              <a:rPr lang="en-US" sz="3000" dirty="0" err="1" smtClean="0"/>
              <a:t>sistem</a:t>
            </a:r>
            <a:r>
              <a:rPr lang="en-US" sz="3000" dirty="0" smtClean="0"/>
              <a:t> </a:t>
            </a:r>
            <a:r>
              <a:rPr lang="en-US" sz="3000" dirty="0" err="1" smtClean="0"/>
              <a:t>pendaftaran</a:t>
            </a:r>
            <a:r>
              <a:rPr lang="en-US" sz="3000" dirty="0" smtClean="0"/>
              <a:t> </a:t>
            </a:r>
            <a:r>
              <a:rPr lang="en-US" sz="3000" dirty="0" err="1" smtClean="0"/>
              <a:t>hak</a:t>
            </a:r>
            <a:r>
              <a:rPr lang="en-US" sz="3000" dirty="0" smtClean="0"/>
              <a:t>.</a:t>
            </a:r>
          </a:p>
          <a:p>
            <a:pPr marL="339725" indent="-339725" eaLnBrk="1" hangingPunct="1">
              <a:buNone/>
            </a:pPr>
            <a:r>
              <a:rPr lang="en-US" sz="3000" dirty="0" smtClean="0"/>
              <a:t>		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sistem</a:t>
            </a:r>
            <a:r>
              <a:rPr lang="en-US" sz="3000" dirty="0" smtClean="0"/>
              <a:t> </a:t>
            </a:r>
            <a:r>
              <a:rPr lang="en-US" sz="3000" dirty="0" err="1" smtClean="0"/>
              <a:t>pendaft</a:t>
            </a:r>
            <a:r>
              <a:rPr lang="en-US" sz="3000" dirty="0" err="1" smtClean="0"/>
              <a:t>a</a:t>
            </a:r>
            <a:r>
              <a:rPr lang="en-US" sz="3000" dirty="0" err="1" smtClean="0"/>
              <a:t>ran</a:t>
            </a:r>
            <a:r>
              <a:rPr lang="en-US" sz="3000" dirty="0" smtClean="0"/>
              <a:t> </a:t>
            </a:r>
            <a:r>
              <a:rPr lang="en-US" sz="3000" dirty="0" err="1" smtClean="0"/>
              <a:t>hak</a:t>
            </a:r>
            <a:r>
              <a:rPr lang="en-US" sz="3000" dirty="0" smtClean="0"/>
              <a:t>, </a:t>
            </a:r>
            <a:r>
              <a:rPr lang="en-US" sz="3000" dirty="0" err="1" smtClean="0"/>
              <a:t>Pejabat</a:t>
            </a:r>
            <a:r>
              <a:rPr lang="en-US" sz="3000" dirty="0" smtClean="0"/>
              <a:t> </a:t>
            </a:r>
            <a:r>
              <a:rPr lang="en-US" sz="3000" dirty="0" err="1" smtClean="0"/>
              <a:t>Pendaftaran</a:t>
            </a:r>
            <a:r>
              <a:rPr lang="en-US" sz="3000" dirty="0" smtClean="0"/>
              <a:t> Tanah </a:t>
            </a:r>
            <a:r>
              <a:rPr lang="en-US" sz="3000" dirty="0" err="1" smtClean="0"/>
              <a:t>mengadakan</a:t>
            </a:r>
            <a:r>
              <a:rPr lang="en-US" sz="3000" dirty="0" smtClean="0"/>
              <a:t> </a:t>
            </a:r>
            <a:r>
              <a:rPr lang="en-US" sz="3000" dirty="0" err="1" smtClean="0"/>
              <a:t>pengujian</a:t>
            </a:r>
            <a:r>
              <a:rPr lang="en-US" sz="3000" dirty="0" smtClean="0"/>
              <a:t> </a:t>
            </a:r>
            <a:r>
              <a:rPr lang="en-US" sz="3000" dirty="0" err="1" smtClean="0"/>
              <a:t>kebenaran</a:t>
            </a:r>
            <a:r>
              <a:rPr lang="en-US" sz="3000" dirty="0" smtClean="0"/>
              <a:t> data </a:t>
            </a:r>
            <a:r>
              <a:rPr lang="en-US" sz="3000" dirty="0" err="1" smtClean="0"/>
              <a:t>sebelum</a:t>
            </a:r>
            <a:r>
              <a:rPr lang="en-US" sz="3000" dirty="0" smtClean="0"/>
              <a:t> </a:t>
            </a:r>
            <a:r>
              <a:rPr lang="en-US" sz="3000" dirty="0" err="1" smtClean="0"/>
              <a:t>membuat</a:t>
            </a:r>
            <a:r>
              <a:rPr lang="en-US" sz="3000" dirty="0" smtClean="0"/>
              <a:t> </a:t>
            </a:r>
            <a:r>
              <a:rPr lang="en-US" sz="3000" dirty="0" err="1" smtClean="0"/>
              <a:t>buku</a:t>
            </a:r>
            <a:r>
              <a:rPr lang="en-US" sz="3000" dirty="0" smtClean="0"/>
              <a:t> </a:t>
            </a:r>
            <a:r>
              <a:rPr lang="en-US" sz="3000" dirty="0" err="1" smtClean="0"/>
              <a:t>tanah</a:t>
            </a:r>
            <a:r>
              <a:rPr lang="en-US" sz="3000" dirty="0" smtClean="0"/>
              <a:t> </a:t>
            </a:r>
            <a:r>
              <a:rPr lang="en-US" sz="3000" dirty="0" err="1" smtClean="0"/>
              <a:t>serta</a:t>
            </a:r>
            <a:r>
              <a:rPr lang="en-US" sz="3000" dirty="0" smtClean="0"/>
              <a:t> </a:t>
            </a:r>
            <a:r>
              <a:rPr lang="en-US" sz="3000" dirty="0" err="1" smtClean="0"/>
              <a:t>melkaukan</a:t>
            </a:r>
            <a:r>
              <a:rPr lang="en-US" sz="3000" dirty="0" smtClean="0"/>
              <a:t> </a:t>
            </a:r>
            <a:r>
              <a:rPr lang="en-US" sz="3000" dirty="0" err="1" smtClean="0"/>
              <a:t>pengukuran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pembuatan</a:t>
            </a:r>
            <a:r>
              <a:rPr lang="en-US" sz="3000" dirty="0" smtClean="0"/>
              <a:t> </a:t>
            </a:r>
            <a:r>
              <a:rPr lang="en-US" sz="3000" dirty="0" err="1" smtClean="0"/>
              <a:t>peta</a:t>
            </a:r>
            <a:r>
              <a:rPr lang="en-US" sz="3000" dirty="0" smtClean="0"/>
              <a:t>.</a:t>
            </a:r>
          </a:p>
          <a:p>
            <a:pPr marL="339725" indent="-339725" eaLnBrk="1" hangingPunct="1">
              <a:buFont typeface="Wingdings" pitchFamily="2" charset="2"/>
              <a:buChar char="Ø"/>
            </a:pPr>
            <a:r>
              <a:rPr lang="en-US" sz="3000" dirty="0" err="1" smtClean="0"/>
              <a:t>Sistem</a:t>
            </a:r>
            <a:r>
              <a:rPr lang="en-US" sz="3000" dirty="0" smtClean="0"/>
              <a:t> </a:t>
            </a:r>
            <a:r>
              <a:rPr lang="en-US" sz="3000" dirty="0" err="1" smtClean="0"/>
              <a:t>pendaftaran</a:t>
            </a:r>
            <a:r>
              <a:rPr lang="en-US" sz="3000" dirty="0" smtClean="0"/>
              <a:t> </a:t>
            </a:r>
            <a:r>
              <a:rPr lang="en-US" sz="3000" dirty="0" err="1" smtClean="0"/>
              <a:t>akta</a:t>
            </a:r>
            <a:r>
              <a:rPr lang="en-US" sz="3000" dirty="0" smtClean="0"/>
              <a:t> </a:t>
            </a:r>
            <a:r>
              <a:rPr lang="en-US" sz="3000" dirty="0" err="1" smtClean="0"/>
              <a:t>selalu</a:t>
            </a:r>
            <a:r>
              <a:rPr lang="en-US" sz="3000" dirty="0" smtClean="0"/>
              <a:t> </a:t>
            </a:r>
            <a:r>
              <a:rPr lang="en-US" sz="3000" dirty="0" err="1" smtClean="0"/>
              <a:t>menunjukkan</a:t>
            </a:r>
            <a:r>
              <a:rPr lang="en-US" sz="3000" dirty="0" smtClean="0"/>
              <a:t> </a:t>
            </a:r>
            <a:r>
              <a:rPr lang="en-US" sz="3000" dirty="0" err="1" smtClean="0"/>
              <a:t>bahwa</a:t>
            </a:r>
            <a:r>
              <a:rPr lang="en-US" sz="3000" dirty="0" smtClean="0"/>
              <a:t> </a:t>
            </a:r>
            <a:r>
              <a:rPr lang="en-US" sz="3000" dirty="0" err="1" smtClean="0"/>
              <a:t>sistem</a:t>
            </a:r>
            <a:r>
              <a:rPr lang="en-US" sz="3000" dirty="0" smtClean="0"/>
              <a:t> </a:t>
            </a:r>
            <a:r>
              <a:rPr lang="en-US" sz="3000" dirty="0" err="1" smtClean="0"/>
              <a:t>publikasinya</a:t>
            </a:r>
            <a:r>
              <a:rPr lang="en-US" sz="3000" dirty="0" smtClean="0"/>
              <a:t> </a:t>
            </a:r>
            <a:r>
              <a:rPr lang="en-US" sz="3000" dirty="0" err="1" smtClean="0"/>
              <a:t>negatif</a:t>
            </a:r>
            <a:r>
              <a:rPr lang="en-US" sz="3000" dirty="0" smtClean="0"/>
              <a:t>.</a:t>
            </a:r>
            <a:endParaRPr lang="en-US" sz="3000" dirty="0" smtClean="0"/>
          </a:p>
          <a:p>
            <a:pPr marL="339725" indent="-339725" eaLnBrk="1" hangingPunct="1">
              <a:buFont typeface="Wingdings" pitchFamily="2" charset="2"/>
              <a:buChar char="Ø"/>
            </a:pPr>
            <a:endParaRPr lang="en-US" sz="3000" dirty="0" smtClean="0"/>
          </a:p>
        </p:txBody>
      </p:sp>
      <p:sp>
        <p:nvSpPr>
          <p:cNvPr id="3" name="Right Arrow 2"/>
          <p:cNvSpPr/>
          <p:nvPr/>
        </p:nvSpPr>
        <p:spPr>
          <a:xfrm>
            <a:off x="1447800" y="3505200"/>
            <a:ext cx="457200" cy="76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24800" cy="1066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/>
            </a:r>
            <a:br>
              <a:rPr lang="en-US" b="1" dirty="0" smtClean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</a:br>
            <a:r>
              <a:rPr lang="en-US" sz="4100" b="1" dirty="0" smtClean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PENERBITAN SERTIPIKAT</a:t>
            </a:r>
            <a:br>
              <a:rPr lang="en-US" sz="4100" b="1" dirty="0" smtClean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</a:br>
            <a:r>
              <a:rPr lang="en-US" sz="3800" dirty="0" smtClean="0">
                <a:solidFill>
                  <a:schemeClr val="tx2">
                    <a:satMod val="130000"/>
                  </a:schemeClr>
                </a:solidFill>
                <a:latin typeface="Goudy Old Style"/>
                <a:ea typeface="+mj-ea"/>
                <a:cs typeface="Goudy Old Style"/>
              </a:rPr>
              <a:t>(</a:t>
            </a:r>
            <a:r>
              <a:rPr lang="en-US" sz="3800" dirty="0" err="1" smtClean="0">
                <a:solidFill>
                  <a:schemeClr val="tx2">
                    <a:satMod val="130000"/>
                  </a:schemeClr>
                </a:solidFill>
                <a:latin typeface="Goudy Old Style"/>
                <a:ea typeface="+mj-ea"/>
                <a:cs typeface="Goudy Old Style"/>
              </a:rPr>
              <a:t>Pasal</a:t>
            </a:r>
            <a:r>
              <a:rPr lang="en-US" sz="3800" dirty="0" smtClean="0">
                <a:solidFill>
                  <a:schemeClr val="tx2">
                    <a:satMod val="130000"/>
                  </a:schemeClr>
                </a:solidFill>
                <a:latin typeface="Goudy Old Style"/>
                <a:ea typeface="+mj-ea"/>
                <a:cs typeface="Goudy Old Style"/>
              </a:rPr>
              <a:t> 31 </a:t>
            </a:r>
            <a:r>
              <a:rPr lang="en-US" sz="3800" dirty="0" err="1" smtClean="0">
                <a:solidFill>
                  <a:schemeClr val="tx2">
                    <a:satMod val="130000"/>
                  </a:schemeClr>
                </a:solidFill>
                <a:latin typeface="Goudy Old Style"/>
                <a:ea typeface="+mj-ea"/>
                <a:cs typeface="Goudy Old Style"/>
              </a:rPr>
              <a:t>ayat</a:t>
            </a:r>
            <a:r>
              <a:rPr lang="en-US" sz="3800" dirty="0" smtClean="0">
                <a:solidFill>
                  <a:schemeClr val="tx2">
                    <a:satMod val="130000"/>
                  </a:schemeClr>
                </a:solidFill>
                <a:latin typeface="Goudy Old Style"/>
                <a:ea typeface="+mj-ea"/>
                <a:cs typeface="Goudy Old Style"/>
              </a:rPr>
              <a:t> 1 </a:t>
            </a:r>
            <a:r>
              <a:rPr lang="en-US" sz="3800" dirty="0" err="1" smtClean="0">
                <a:solidFill>
                  <a:schemeClr val="tx2">
                    <a:satMod val="130000"/>
                  </a:schemeClr>
                </a:solidFill>
                <a:latin typeface="Goudy Old Style"/>
                <a:ea typeface="+mj-ea"/>
                <a:cs typeface="Goudy Old Style"/>
              </a:rPr>
              <a:t>dan</a:t>
            </a:r>
            <a:r>
              <a:rPr lang="en-US" sz="3800" dirty="0" smtClean="0">
                <a:solidFill>
                  <a:schemeClr val="tx2">
                    <a:satMod val="130000"/>
                  </a:schemeClr>
                </a:solidFill>
                <a:latin typeface="Goudy Old Style"/>
                <a:ea typeface="+mj-ea"/>
                <a:cs typeface="Goudy Old Style"/>
              </a:rPr>
              <a:t> 2 PP 24 </a:t>
            </a:r>
            <a:r>
              <a:rPr lang="en-US" sz="3800" dirty="0" err="1">
                <a:solidFill>
                  <a:schemeClr val="tx2">
                    <a:satMod val="130000"/>
                  </a:schemeClr>
                </a:solidFill>
                <a:latin typeface="Goudy Old Style"/>
                <a:ea typeface="+mj-ea"/>
                <a:cs typeface="Goudy Old Style"/>
              </a:rPr>
              <a:t>t</a:t>
            </a:r>
            <a:r>
              <a:rPr lang="en-US" sz="3800" dirty="0" err="1" smtClean="0">
                <a:solidFill>
                  <a:schemeClr val="tx2">
                    <a:satMod val="130000"/>
                  </a:schemeClr>
                </a:solidFill>
                <a:latin typeface="Goudy Old Style"/>
                <a:ea typeface="+mj-ea"/>
                <a:cs typeface="Goudy Old Style"/>
              </a:rPr>
              <a:t>ahun</a:t>
            </a:r>
            <a:r>
              <a:rPr lang="en-US" sz="3800" dirty="0" smtClean="0">
                <a:solidFill>
                  <a:schemeClr val="tx2">
                    <a:satMod val="130000"/>
                  </a:schemeClr>
                </a:solidFill>
                <a:latin typeface="Goudy Old Style"/>
                <a:ea typeface="+mj-ea"/>
                <a:cs typeface="Goudy Old Style"/>
              </a:rPr>
              <a:t> 1997)</a:t>
            </a:r>
            <a:r>
              <a:rPr lang="en-US" sz="4100" dirty="0" smtClean="0">
                <a:solidFill>
                  <a:schemeClr val="tx2">
                    <a:satMod val="130000"/>
                  </a:schemeClr>
                </a:solidFill>
                <a:latin typeface="Goudy Old Style"/>
                <a:ea typeface="+mj-ea"/>
                <a:cs typeface="Goudy Old Style"/>
              </a:rPr>
              <a:t/>
            </a:r>
            <a:br>
              <a:rPr lang="en-US" sz="4100" dirty="0" smtClean="0">
                <a:solidFill>
                  <a:schemeClr val="tx2">
                    <a:satMod val="130000"/>
                  </a:schemeClr>
                </a:solidFill>
                <a:latin typeface="Goudy Old Style"/>
                <a:ea typeface="+mj-ea"/>
                <a:cs typeface="Goudy Old Style"/>
              </a:rPr>
            </a:br>
            <a:endParaRPr lang="en-US" sz="4100" b="1" dirty="0">
              <a:solidFill>
                <a:schemeClr val="tx2">
                  <a:satMod val="130000"/>
                </a:schemeClr>
              </a:solidFill>
              <a:latin typeface="Goudy Old Style"/>
              <a:ea typeface="+mj-ea"/>
              <a:cs typeface="Goudy Old Sty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001000" cy="5105400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100" dirty="0" err="1" smtClean="0">
                <a:ea typeface="+mn-ea"/>
                <a:cs typeface="+mn-cs"/>
              </a:rPr>
              <a:t>Sertipikat</a:t>
            </a:r>
            <a:r>
              <a:rPr lang="en-US" sz="3100" dirty="0" smtClean="0">
                <a:ea typeface="+mn-ea"/>
                <a:cs typeface="+mn-cs"/>
              </a:rPr>
              <a:t> </a:t>
            </a:r>
            <a:r>
              <a:rPr lang="en-US" sz="3100" dirty="0" err="1" smtClean="0">
                <a:ea typeface="+mn-ea"/>
                <a:cs typeface="+mn-cs"/>
              </a:rPr>
              <a:t>diterbitkan</a:t>
            </a:r>
            <a:r>
              <a:rPr lang="en-US" sz="3100" dirty="0" smtClean="0">
                <a:ea typeface="+mn-ea"/>
                <a:cs typeface="+mn-cs"/>
              </a:rPr>
              <a:t> </a:t>
            </a:r>
            <a:r>
              <a:rPr lang="en-US" sz="3100" dirty="0" err="1" smtClean="0">
                <a:ea typeface="+mn-ea"/>
                <a:cs typeface="+mn-cs"/>
              </a:rPr>
              <a:t>atas</a:t>
            </a:r>
            <a:r>
              <a:rPr lang="en-US" sz="3100" dirty="0" smtClean="0">
                <a:ea typeface="+mn-ea"/>
                <a:cs typeface="+mn-cs"/>
              </a:rPr>
              <a:t> </a:t>
            </a:r>
            <a:r>
              <a:rPr lang="en-US" sz="3100" dirty="0" err="1" smtClean="0">
                <a:ea typeface="+mn-ea"/>
                <a:cs typeface="+mn-cs"/>
              </a:rPr>
              <a:t>nama</a:t>
            </a:r>
            <a:r>
              <a:rPr lang="en-US" sz="3100" dirty="0" smtClean="0">
                <a:ea typeface="+mn-ea"/>
                <a:cs typeface="+mn-cs"/>
              </a:rPr>
              <a:t> </a:t>
            </a:r>
            <a:r>
              <a:rPr lang="en-US" sz="3100" dirty="0" err="1" smtClean="0">
                <a:ea typeface="+mn-ea"/>
                <a:cs typeface="+mn-cs"/>
              </a:rPr>
              <a:t>Pemegang</a:t>
            </a:r>
            <a:r>
              <a:rPr lang="en-US" sz="3100" dirty="0" smtClean="0">
                <a:ea typeface="+mn-ea"/>
                <a:cs typeface="+mn-cs"/>
              </a:rPr>
              <a:t> </a:t>
            </a:r>
            <a:r>
              <a:rPr lang="en-US" sz="3100" dirty="0" err="1" smtClean="0">
                <a:ea typeface="+mn-ea"/>
                <a:cs typeface="+mn-cs"/>
              </a:rPr>
              <a:t>Hak</a:t>
            </a:r>
            <a:r>
              <a:rPr lang="en-US" sz="3100" dirty="0" smtClean="0">
                <a:ea typeface="+mn-ea"/>
                <a:cs typeface="+mn-cs"/>
              </a:rPr>
              <a:t> </a:t>
            </a:r>
            <a:r>
              <a:rPr lang="en-US" sz="3100" dirty="0" err="1" smtClean="0">
                <a:ea typeface="+mn-ea"/>
                <a:cs typeface="+mn-cs"/>
              </a:rPr>
              <a:t>ybs</a:t>
            </a:r>
            <a:r>
              <a:rPr lang="en-US" sz="3100" dirty="0" smtClean="0">
                <a:ea typeface="+mn-ea"/>
                <a:cs typeface="+mn-cs"/>
              </a:rPr>
              <a:t> </a:t>
            </a:r>
            <a:r>
              <a:rPr lang="en-US" sz="3100" dirty="0" err="1" smtClean="0">
                <a:ea typeface="+mn-ea"/>
                <a:cs typeface="+mn-cs"/>
              </a:rPr>
              <a:t>sesuai</a:t>
            </a:r>
            <a:r>
              <a:rPr lang="en-US" sz="3100" dirty="0" smtClean="0">
                <a:ea typeface="+mn-ea"/>
                <a:cs typeface="+mn-cs"/>
              </a:rPr>
              <a:t> </a:t>
            </a:r>
            <a:r>
              <a:rPr lang="en-US" sz="3100" dirty="0" err="1" smtClean="0">
                <a:ea typeface="+mn-ea"/>
                <a:cs typeface="+mn-cs"/>
              </a:rPr>
              <a:t>dengan</a:t>
            </a:r>
            <a:r>
              <a:rPr lang="en-US" sz="3100" dirty="0" smtClean="0">
                <a:ea typeface="+mn-ea"/>
                <a:cs typeface="+mn-cs"/>
              </a:rPr>
              <a:t> data </a:t>
            </a:r>
            <a:r>
              <a:rPr lang="en-US" sz="3100" dirty="0" err="1" smtClean="0">
                <a:ea typeface="+mn-ea"/>
                <a:cs typeface="+mn-cs"/>
              </a:rPr>
              <a:t>fisik</a:t>
            </a:r>
            <a:r>
              <a:rPr lang="en-US" sz="3100" dirty="0" smtClean="0">
                <a:ea typeface="+mn-ea"/>
                <a:cs typeface="+mn-cs"/>
              </a:rPr>
              <a:t> </a:t>
            </a:r>
            <a:r>
              <a:rPr lang="en-US" sz="3100" dirty="0" err="1" smtClean="0">
                <a:ea typeface="+mn-ea"/>
                <a:cs typeface="+mn-cs"/>
              </a:rPr>
              <a:t>dan</a:t>
            </a:r>
            <a:r>
              <a:rPr lang="en-US" sz="3100" dirty="0" smtClean="0">
                <a:ea typeface="+mn-ea"/>
                <a:cs typeface="+mn-cs"/>
              </a:rPr>
              <a:t> data </a:t>
            </a:r>
            <a:r>
              <a:rPr lang="en-US" sz="3100" dirty="0" err="1" smtClean="0">
                <a:ea typeface="+mn-ea"/>
                <a:cs typeface="+mn-cs"/>
              </a:rPr>
              <a:t>yuridis</a:t>
            </a:r>
            <a:r>
              <a:rPr lang="en-US" sz="3100" dirty="0" smtClean="0">
                <a:ea typeface="+mn-ea"/>
                <a:cs typeface="+mn-cs"/>
              </a:rPr>
              <a:t> yang </a:t>
            </a:r>
            <a:r>
              <a:rPr lang="en-US" sz="3100" dirty="0" err="1" smtClean="0">
                <a:ea typeface="+mn-ea"/>
                <a:cs typeface="+mn-cs"/>
              </a:rPr>
              <a:t>terdaftar</a:t>
            </a:r>
            <a:r>
              <a:rPr lang="en-US" sz="3100" dirty="0" smtClean="0">
                <a:ea typeface="+mn-ea"/>
                <a:cs typeface="+mn-cs"/>
              </a:rPr>
              <a:t> </a:t>
            </a:r>
            <a:r>
              <a:rPr lang="en-US" sz="3100" dirty="0" err="1" smtClean="0">
                <a:ea typeface="+mn-ea"/>
                <a:cs typeface="+mn-cs"/>
              </a:rPr>
              <a:t>dalam</a:t>
            </a:r>
            <a:r>
              <a:rPr lang="en-US" sz="3100" dirty="0" smtClean="0">
                <a:ea typeface="+mn-ea"/>
                <a:cs typeface="+mn-cs"/>
              </a:rPr>
              <a:t> </a:t>
            </a:r>
            <a:r>
              <a:rPr lang="en-US" sz="3100" dirty="0" err="1" smtClean="0">
                <a:ea typeface="+mn-ea"/>
                <a:cs typeface="+mn-cs"/>
              </a:rPr>
              <a:t>Buku</a:t>
            </a:r>
            <a:r>
              <a:rPr lang="en-US" sz="3100" dirty="0" smtClean="0">
                <a:ea typeface="+mn-ea"/>
                <a:cs typeface="+mn-cs"/>
              </a:rPr>
              <a:t> Tanah, </a:t>
            </a:r>
            <a:r>
              <a:rPr lang="en-US" sz="3100" dirty="0" err="1" smtClean="0">
                <a:ea typeface="+mn-ea"/>
                <a:cs typeface="+mn-cs"/>
              </a:rPr>
              <a:t>jika</a:t>
            </a:r>
            <a:r>
              <a:rPr lang="en-US" sz="3100" dirty="0" smtClean="0">
                <a:ea typeface="+mn-ea"/>
                <a:cs typeface="+mn-cs"/>
              </a:rPr>
              <a:t> :</a:t>
            </a:r>
          </a:p>
          <a:p>
            <a:pPr marL="596646" indent="-514350" eaLnBrk="1" fontAlgn="auto" hangingPunct="1">
              <a:spcAft>
                <a:spcPts val="0"/>
              </a:spcAft>
              <a:buSzPct val="85000"/>
              <a:buFont typeface="+mj-lt"/>
              <a:buAutoNum type="arabicPeriod"/>
              <a:defRPr/>
            </a:pPr>
            <a:r>
              <a:rPr lang="en-US" sz="3100" dirty="0" err="1" smtClean="0">
                <a:ea typeface="+mn-ea"/>
                <a:cs typeface="+mn-cs"/>
              </a:rPr>
              <a:t>Dalam</a:t>
            </a:r>
            <a:r>
              <a:rPr lang="en-US" sz="3100" dirty="0" smtClean="0">
                <a:ea typeface="+mn-ea"/>
                <a:cs typeface="+mn-cs"/>
              </a:rPr>
              <a:t> </a:t>
            </a:r>
            <a:r>
              <a:rPr lang="en-US" sz="3100" dirty="0" err="1" smtClean="0">
                <a:ea typeface="+mn-ea"/>
                <a:cs typeface="+mn-cs"/>
              </a:rPr>
              <a:t>Buku</a:t>
            </a:r>
            <a:r>
              <a:rPr lang="en-US" sz="3100" dirty="0" smtClean="0">
                <a:ea typeface="+mn-ea"/>
                <a:cs typeface="+mn-cs"/>
              </a:rPr>
              <a:t> Tanah </a:t>
            </a:r>
            <a:r>
              <a:rPr lang="en-US" sz="3100" dirty="0" err="1" smtClean="0">
                <a:ea typeface="+mn-ea"/>
                <a:cs typeface="+mn-cs"/>
              </a:rPr>
              <a:t>tidak</a:t>
            </a:r>
            <a:r>
              <a:rPr lang="en-US" sz="3100" dirty="0" smtClean="0">
                <a:ea typeface="+mn-ea"/>
                <a:cs typeface="+mn-cs"/>
              </a:rPr>
              <a:t> </a:t>
            </a:r>
            <a:r>
              <a:rPr lang="en-US" sz="3100" dirty="0" err="1" smtClean="0">
                <a:ea typeface="+mn-ea"/>
                <a:cs typeface="+mn-cs"/>
              </a:rPr>
              <a:t>terdapat</a:t>
            </a:r>
            <a:r>
              <a:rPr lang="en-US" sz="3100" dirty="0" smtClean="0">
                <a:ea typeface="+mn-ea"/>
                <a:cs typeface="+mn-cs"/>
              </a:rPr>
              <a:t> </a:t>
            </a:r>
            <a:r>
              <a:rPr lang="en-US" sz="3100" dirty="0" err="1" smtClean="0">
                <a:ea typeface="+mn-ea"/>
                <a:cs typeface="+mn-cs"/>
              </a:rPr>
              <a:t>catatan</a:t>
            </a:r>
            <a:r>
              <a:rPr lang="en-US" sz="3100" dirty="0" smtClean="0">
                <a:ea typeface="+mn-ea"/>
                <a:cs typeface="+mn-cs"/>
              </a:rPr>
              <a:t> </a:t>
            </a:r>
            <a:r>
              <a:rPr lang="en-US" sz="3100" dirty="0" err="1" smtClean="0">
                <a:ea typeface="+mn-ea"/>
                <a:cs typeface="+mn-cs"/>
              </a:rPr>
              <a:t>mengenai</a:t>
            </a:r>
            <a:r>
              <a:rPr lang="en-US" sz="3100" dirty="0" smtClean="0">
                <a:ea typeface="+mn-ea"/>
                <a:cs typeface="+mn-cs"/>
              </a:rPr>
              <a:t> data </a:t>
            </a:r>
            <a:r>
              <a:rPr lang="en-US" sz="3100" dirty="0" err="1" smtClean="0">
                <a:ea typeface="+mn-ea"/>
                <a:cs typeface="+mn-cs"/>
              </a:rPr>
              <a:t>yuridis</a:t>
            </a:r>
            <a:r>
              <a:rPr lang="en-US" sz="3100" dirty="0" smtClean="0">
                <a:ea typeface="+mn-ea"/>
                <a:cs typeface="+mn-cs"/>
              </a:rPr>
              <a:t> yang </a:t>
            </a:r>
            <a:r>
              <a:rPr lang="en-US" sz="3100" dirty="0" err="1" smtClean="0">
                <a:ea typeface="+mn-ea"/>
                <a:cs typeface="+mn-cs"/>
              </a:rPr>
              <a:t>belum</a:t>
            </a:r>
            <a:r>
              <a:rPr lang="en-US" sz="3100" dirty="0" smtClean="0">
                <a:ea typeface="+mn-ea"/>
                <a:cs typeface="+mn-cs"/>
              </a:rPr>
              <a:t> </a:t>
            </a:r>
            <a:r>
              <a:rPr lang="en-US" sz="3100" dirty="0" err="1" smtClean="0">
                <a:ea typeface="+mn-ea"/>
                <a:cs typeface="+mn-cs"/>
              </a:rPr>
              <a:t>lengkap</a:t>
            </a:r>
            <a:r>
              <a:rPr lang="en-US" sz="3100" dirty="0" smtClean="0">
                <a:ea typeface="+mn-ea"/>
                <a:cs typeface="+mn-cs"/>
              </a:rPr>
              <a:t> </a:t>
            </a:r>
            <a:r>
              <a:rPr lang="en-US" sz="3100" dirty="0" err="1" smtClean="0">
                <a:ea typeface="+mn-ea"/>
                <a:cs typeface="+mn-cs"/>
              </a:rPr>
              <a:t>atau</a:t>
            </a:r>
            <a:r>
              <a:rPr lang="en-US" sz="3100" dirty="0" smtClean="0">
                <a:ea typeface="+mn-ea"/>
                <a:cs typeface="+mn-cs"/>
              </a:rPr>
              <a:t> </a:t>
            </a:r>
            <a:r>
              <a:rPr lang="en-US" sz="3100" dirty="0" err="1" smtClean="0">
                <a:ea typeface="+mn-ea"/>
                <a:cs typeface="+mn-cs"/>
              </a:rPr>
              <a:t>tidak</a:t>
            </a:r>
            <a:r>
              <a:rPr lang="en-US" sz="3100" dirty="0" smtClean="0">
                <a:ea typeface="+mn-ea"/>
                <a:cs typeface="+mn-cs"/>
              </a:rPr>
              <a:t> </a:t>
            </a:r>
            <a:r>
              <a:rPr lang="en-US" sz="3100" dirty="0" err="1" smtClean="0">
                <a:ea typeface="+mn-ea"/>
                <a:cs typeface="+mn-cs"/>
              </a:rPr>
              <a:t>terdapat</a:t>
            </a:r>
            <a:r>
              <a:rPr lang="en-US" sz="3100" dirty="0" smtClean="0">
                <a:ea typeface="+mn-ea"/>
                <a:cs typeface="+mn-cs"/>
              </a:rPr>
              <a:t> </a:t>
            </a:r>
            <a:r>
              <a:rPr lang="en-US" sz="3100" dirty="0" err="1" smtClean="0">
                <a:ea typeface="+mn-ea"/>
                <a:cs typeface="+mn-cs"/>
              </a:rPr>
              <a:t>catatan</a:t>
            </a:r>
            <a:r>
              <a:rPr lang="en-US" sz="3100" dirty="0" smtClean="0">
                <a:ea typeface="+mn-ea"/>
                <a:cs typeface="+mn-cs"/>
              </a:rPr>
              <a:t> </a:t>
            </a:r>
            <a:r>
              <a:rPr lang="en-US" sz="3100" dirty="0" err="1" smtClean="0">
                <a:ea typeface="+mn-ea"/>
                <a:cs typeface="+mn-cs"/>
              </a:rPr>
              <a:t>mengenai</a:t>
            </a:r>
            <a:r>
              <a:rPr lang="en-US" sz="3100" dirty="0" smtClean="0">
                <a:ea typeface="+mn-ea"/>
                <a:cs typeface="+mn-cs"/>
              </a:rPr>
              <a:t> data </a:t>
            </a:r>
            <a:r>
              <a:rPr lang="en-US" sz="3100" dirty="0" err="1" smtClean="0">
                <a:ea typeface="+mn-ea"/>
                <a:cs typeface="+mn-cs"/>
              </a:rPr>
              <a:t>fisik</a:t>
            </a:r>
            <a:r>
              <a:rPr lang="en-US" sz="3100" dirty="0" smtClean="0">
                <a:ea typeface="+mn-ea"/>
                <a:cs typeface="+mn-cs"/>
              </a:rPr>
              <a:t> </a:t>
            </a:r>
            <a:r>
              <a:rPr lang="en-US" sz="3100" dirty="0" err="1" smtClean="0">
                <a:ea typeface="+mn-ea"/>
                <a:cs typeface="+mn-cs"/>
              </a:rPr>
              <a:t>dan</a:t>
            </a:r>
            <a:r>
              <a:rPr lang="en-US" sz="3100" dirty="0" smtClean="0">
                <a:ea typeface="+mn-ea"/>
                <a:cs typeface="+mn-cs"/>
              </a:rPr>
              <a:t> data </a:t>
            </a:r>
            <a:r>
              <a:rPr lang="en-US" sz="3100" dirty="0" err="1" smtClean="0">
                <a:ea typeface="+mn-ea"/>
                <a:cs typeface="+mn-cs"/>
              </a:rPr>
              <a:t>yuridis</a:t>
            </a:r>
            <a:r>
              <a:rPr lang="en-US" sz="3100" dirty="0" smtClean="0">
                <a:ea typeface="+mn-ea"/>
                <a:cs typeface="+mn-cs"/>
              </a:rPr>
              <a:t> yang </a:t>
            </a:r>
            <a:r>
              <a:rPr lang="en-US" sz="3100" dirty="0" err="1" smtClean="0">
                <a:ea typeface="+mn-ea"/>
                <a:cs typeface="+mn-cs"/>
              </a:rPr>
              <a:t>disengketakan</a:t>
            </a:r>
            <a:endParaRPr lang="en-US" sz="3100" dirty="0" smtClean="0">
              <a:ea typeface="+mn-ea"/>
              <a:cs typeface="+mn-cs"/>
            </a:endParaRPr>
          </a:p>
          <a:p>
            <a:pPr marL="596646" indent="-514350" eaLnBrk="1" fontAlgn="auto" hangingPunct="1">
              <a:spcAft>
                <a:spcPts val="0"/>
              </a:spcAft>
              <a:buSzPct val="85000"/>
              <a:buFont typeface="+mj-lt"/>
              <a:buAutoNum type="arabicPeriod"/>
              <a:defRPr/>
            </a:pPr>
            <a:r>
              <a:rPr lang="en-US" sz="3100" dirty="0" err="1" smtClean="0">
                <a:ea typeface="+mn-ea"/>
                <a:cs typeface="+mn-cs"/>
              </a:rPr>
              <a:t>Dalam</a:t>
            </a:r>
            <a:r>
              <a:rPr lang="en-US" sz="3100" dirty="0" smtClean="0">
                <a:ea typeface="+mn-ea"/>
                <a:cs typeface="+mn-cs"/>
              </a:rPr>
              <a:t> </a:t>
            </a:r>
            <a:r>
              <a:rPr lang="en-US" sz="3100" dirty="0" err="1" smtClean="0">
                <a:ea typeface="+mn-ea"/>
                <a:cs typeface="+mn-cs"/>
              </a:rPr>
              <a:t>Buku</a:t>
            </a:r>
            <a:r>
              <a:rPr lang="en-US" sz="3100" dirty="0" smtClean="0">
                <a:ea typeface="+mn-ea"/>
                <a:cs typeface="+mn-cs"/>
              </a:rPr>
              <a:t> Tanah </a:t>
            </a:r>
            <a:r>
              <a:rPr lang="en-US" sz="3100" dirty="0" err="1" smtClean="0">
                <a:ea typeface="+mn-ea"/>
                <a:cs typeface="+mn-cs"/>
              </a:rPr>
              <a:t>terdapat</a:t>
            </a:r>
            <a:r>
              <a:rPr lang="en-US" sz="3100" dirty="0" smtClean="0">
                <a:ea typeface="+mn-ea"/>
                <a:cs typeface="+mn-cs"/>
              </a:rPr>
              <a:t> </a:t>
            </a:r>
            <a:r>
              <a:rPr lang="en-US" sz="3100" dirty="0" err="1" smtClean="0">
                <a:ea typeface="+mn-ea"/>
                <a:cs typeface="+mn-cs"/>
              </a:rPr>
              <a:t>catatan</a:t>
            </a:r>
            <a:r>
              <a:rPr lang="en-US" sz="3100" dirty="0" smtClean="0">
                <a:ea typeface="+mn-ea"/>
                <a:cs typeface="+mn-cs"/>
              </a:rPr>
              <a:t> </a:t>
            </a:r>
            <a:r>
              <a:rPr lang="en-US" sz="3100" dirty="0" err="1" smtClean="0">
                <a:ea typeface="+mn-ea"/>
                <a:cs typeface="+mn-cs"/>
              </a:rPr>
              <a:t>sebagaimana</a:t>
            </a:r>
            <a:r>
              <a:rPr lang="en-US" sz="3100" dirty="0" smtClean="0">
                <a:ea typeface="+mn-ea"/>
                <a:cs typeface="+mn-cs"/>
              </a:rPr>
              <a:t> </a:t>
            </a:r>
            <a:r>
              <a:rPr lang="en-US" sz="3100" dirty="0" err="1" smtClean="0">
                <a:ea typeface="+mn-ea"/>
                <a:cs typeface="+mn-cs"/>
              </a:rPr>
              <a:t>disebut</a:t>
            </a:r>
            <a:r>
              <a:rPr lang="en-US" sz="3100" dirty="0" smtClean="0">
                <a:ea typeface="+mn-ea"/>
                <a:cs typeface="+mn-cs"/>
              </a:rPr>
              <a:t> </a:t>
            </a:r>
            <a:r>
              <a:rPr lang="en-US" sz="3100" dirty="0" err="1" smtClean="0">
                <a:ea typeface="+mn-ea"/>
                <a:cs typeface="+mn-cs"/>
              </a:rPr>
              <a:t>dalam</a:t>
            </a:r>
            <a:r>
              <a:rPr lang="en-US" sz="3100" dirty="0" smtClean="0">
                <a:ea typeface="+mn-ea"/>
                <a:cs typeface="+mn-cs"/>
              </a:rPr>
              <a:t> </a:t>
            </a:r>
            <a:r>
              <a:rPr lang="en-US" sz="3100" dirty="0" err="1" smtClean="0">
                <a:ea typeface="+mn-ea"/>
                <a:cs typeface="+mn-cs"/>
              </a:rPr>
              <a:t>angka</a:t>
            </a:r>
            <a:r>
              <a:rPr lang="en-US" sz="3100" dirty="0" smtClean="0">
                <a:ea typeface="+mn-ea"/>
                <a:cs typeface="+mn-cs"/>
              </a:rPr>
              <a:t> </a:t>
            </a:r>
            <a:r>
              <a:rPr lang="en-US" sz="3100" dirty="0" smtClean="0">
                <a:latin typeface="Arial Unicode MS"/>
                <a:ea typeface="+mn-ea"/>
                <a:cs typeface="Arial Unicode MS"/>
              </a:rPr>
              <a:t>1</a:t>
            </a:r>
            <a:r>
              <a:rPr lang="en-US" sz="3100" dirty="0" smtClean="0">
                <a:ea typeface="+mn-ea"/>
                <a:cs typeface="+mn-cs"/>
              </a:rPr>
              <a:t>, </a:t>
            </a:r>
            <a:r>
              <a:rPr lang="en-US" sz="3100" dirty="0" err="1" smtClean="0">
                <a:ea typeface="+mn-ea"/>
                <a:cs typeface="+mn-cs"/>
              </a:rPr>
              <a:t>tetapi</a:t>
            </a:r>
            <a:r>
              <a:rPr lang="en-US" sz="3100" dirty="0" smtClean="0">
                <a:ea typeface="+mn-ea"/>
                <a:cs typeface="+mn-cs"/>
              </a:rPr>
              <a:t> </a:t>
            </a:r>
            <a:r>
              <a:rPr lang="en-US" sz="3100" dirty="0" err="1" smtClean="0">
                <a:ea typeface="+mn-ea"/>
                <a:cs typeface="+mn-cs"/>
              </a:rPr>
              <a:t>catatan</a:t>
            </a:r>
            <a:r>
              <a:rPr lang="en-US" sz="3100" dirty="0" smtClean="0">
                <a:ea typeface="+mn-ea"/>
                <a:cs typeface="+mn-cs"/>
              </a:rPr>
              <a:t> </a:t>
            </a:r>
            <a:r>
              <a:rPr lang="en-US" sz="3100" dirty="0" err="1" smtClean="0">
                <a:ea typeface="+mn-ea"/>
                <a:cs typeface="+mn-cs"/>
              </a:rPr>
              <a:t>tersebut</a:t>
            </a:r>
            <a:r>
              <a:rPr lang="en-US" sz="3100" dirty="0" smtClean="0">
                <a:ea typeface="+mn-ea"/>
                <a:cs typeface="+mn-cs"/>
              </a:rPr>
              <a:t> </a:t>
            </a:r>
            <a:r>
              <a:rPr lang="en-US" sz="3100" dirty="0" err="1" smtClean="0">
                <a:ea typeface="+mn-ea"/>
                <a:cs typeface="+mn-cs"/>
              </a:rPr>
              <a:t>telah</a:t>
            </a:r>
            <a:r>
              <a:rPr lang="en-US" sz="3100" dirty="0" smtClean="0">
                <a:ea typeface="+mn-ea"/>
                <a:cs typeface="+mn-cs"/>
              </a:rPr>
              <a:t> </a:t>
            </a:r>
            <a:r>
              <a:rPr lang="en-US" sz="3100" dirty="0" err="1" smtClean="0">
                <a:ea typeface="+mn-ea"/>
                <a:cs typeface="+mn-cs"/>
              </a:rPr>
              <a:t>dihapus</a:t>
            </a:r>
            <a:endParaRPr lang="en-US" sz="3100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850" cy="10668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700" b="1" dirty="0" smtClean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SERTIPIKAT SEBAGAI </a:t>
            </a:r>
            <a:br>
              <a:rPr lang="en-US" sz="3700" b="1" dirty="0" smtClean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</a:br>
            <a:r>
              <a:rPr lang="en-US" sz="3700" b="1" dirty="0" smtClean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TANDA BUKTI HAK</a:t>
            </a:r>
            <a:endParaRPr lang="en-US" sz="3700" dirty="0">
              <a:solidFill>
                <a:schemeClr val="tx2">
                  <a:satMod val="13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8001000" cy="4953000"/>
          </a:xfrm>
        </p:spPr>
        <p:txBody>
          <a:bodyPr rtlCol="0">
            <a:normAutofit fontScale="92500" lnSpcReduction="20000"/>
          </a:bodyPr>
          <a:lstStyle/>
          <a:p>
            <a:pPr indent="-365125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en-US" b="1" dirty="0" err="1" smtClean="0">
                <a:ea typeface="+mn-ea"/>
                <a:cs typeface="+mn-cs"/>
              </a:rPr>
              <a:t>Kekuatan</a:t>
            </a:r>
            <a:r>
              <a:rPr lang="en-US" b="1" dirty="0" smtClean="0">
                <a:ea typeface="+mn-ea"/>
                <a:cs typeface="+mn-cs"/>
              </a:rPr>
              <a:t> </a:t>
            </a:r>
            <a:r>
              <a:rPr lang="en-US" b="1" dirty="0" err="1" smtClean="0">
                <a:ea typeface="+mn-ea"/>
                <a:cs typeface="+mn-cs"/>
              </a:rPr>
              <a:t>Bukti</a:t>
            </a:r>
            <a:r>
              <a:rPr lang="en-US" b="1" dirty="0" smtClean="0">
                <a:ea typeface="+mn-ea"/>
                <a:cs typeface="+mn-cs"/>
              </a:rPr>
              <a:t> </a:t>
            </a:r>
            <a:r>
              <a:rPr lang="en-US" b="1" dirty="0" err="1" smtClean="0">
                <a:ea typeface="+mn-ea"/>
                <a:cs typeface="+mn-cs"/>
              </a:rPr>
              <a:t>Sertipikat</a:t>
            </a:r>
            <a:r>
              <a:rPr lang="en-US" b="1" dirty="0" smtClean="0">
                <a:ea typeface="+mn-ea"/>
                <a:cs typeface="+mn-cs"/>
              </a:rPr>
              <a:t> </a:t>
            </a:r>
            <a:r>
              <a:rPr lang="en-US" b="1" dirty="0" err="1" smtClean="0">
                <a:ea typeface="+mn-ea"/>
                <a:cs typeface="+mn-cs"/>
              </a:rPr>
              <a:t>Hak</a:t>
            </a:r>
            <a:r>
              <a:rPr lang="en-US" b="1" dirty="0" smtClean="0">
                <a:ea typeface="+mn-ea"/>
                <a:cs typeface="+mn-cs"/>
              </a:rPr>
              <a:t> </a:t>
            </a:r>
            <a:r>
              <a:rPr lang="en-US" b="1" dirty="0" err="1" smtClean="0">
                <a:ea typeface="+mn-ea"/>
                <a:cs typeface="+mn-cs"/>
              </a:rPr>
              <a:t>Atas</a:t>
            </a:r>
            <a:r>
              <a:rPr lang="en-US" b="1" dirty="0" smtClean="0">
                <a:ea typeface="+mn-ea"/>
                <a:cs typeface="+mn-cs"/>
              </a:rPr>
              <a:t> Tanah</a:t>
            </a:r>
            <a:endParaRPr lang="en-US" dirty="0" smtClean="0">
              <a:ea typeface="+mn-ea"/>
              <a:cs typeface="+mn-cs"/>
            </a:endParaRPr>
          </a:p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Sertipikat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merupakan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suatu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tanda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bukti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hak</a:t>
            </a:r>
            <a:r>
              <a:rPr lang="en-US" dirty="0" smtClean="0">
                <a:ea typeface="+mn-ea"/>
                <a:cs typeface="+mn-cs"/>
              </a:rPr>
              <a:t> yang </a:t>
            </a:r>
            <a:r>
              <a:rPr lang="en-US" dirty="0" err="1" smtClean="0">
                <a:ea typeface="+mn-ea"/>
                <a:cs typeface="+mn-cs"/>
              </a:rPr>
              <a:t>berlaku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sebagai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alat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pembuktian</a:t>
            </a:r>
            <a:r>
              <a:rPr lang="en-US" dirty="0" smtClean="0">
                <a:ea typeface="+mn-ea"/>
                <a:cs typeface="+mn-cs"/>
              </a:rPr>
              <a:t> yang </a:t>
            </a:r>
            <a:r>
              <a:rPr lang="en-US" dirty="0" err="1" smtClean="0">
                <a:ea typeface="+mn-ea"/>
                <a:cs typeface="+mn-cs"/>
              </a:rPr>
              <a:t>kuat</a:t>
            </a:r>
            <a:endParaRPr lang="en-US" dirty="0" smtClean="0">
              <a:ea typeface="+mn-ea"/>
              <a:cs typeface="+mn-cs"/>
            </a:endParaRPr>
          </a:p>
          <a:p>
            <a:pPr indent="-365125" eaLnBrk="1" fontAlgn="auto" hangingPunct="1">
              <a:lnSpc>
                <a:spcPct val="11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err="1" smtClean="0">
                <a:ea typeface="+mn-ea"/>
                <a:cs typeface="+mn-cs"/>
              </a:rPr>
              <a:t>Apa</a:t>
            </a:r>
            <a:r>
              <a:rPr lang="en-US" b="1" dirty="0" smtClean="0">
                <a:ea typeface="+mn-ea"/>
                <a:cs typeface="+mn-cs"/>
              </a:rPr>
              <a:t> </a:t>
            </a:r>
            <a:r>
              <a:rPr lang="en-US" b="1" dirty="0" err="1" smtClean="0">
                <a:ea typeface="+mn-ea"/>
                <a:cs typeface="+mn-cs"/>
              </a:rPr>
              <a:t>artinya</a:t>
            </a:r>
            <a:r>
              <a:rPr lang="en-US" b="1" dirty="0" smtClean="0">
                <a:ea typeface="+mn-ea"/>
                <a:cs typeface="+mn-cs"/>
              </a:rPr>
              <a:t> </a:t>
            </a:r>
            <a:r>
              <a:rPr lang="en-US" b="1" dirty="0" err="1" smtClean="0">
                <a:ea typeface="+mn-ea"/>
                <a:cs typeface="+mn-cs"/>
              </a:rPr>
              <a:t>Sertipikat</a:t>
            </a:r>
            <a:r>
              <a:rPr lang="en-US" b="1" dirty="0" smtClean="0">
                <a:ea typeface="+mn-ea"/>
                <a:cs typeface="+mn-cs"/>
              </a:rPr>
              <a:t> </a:t>
            </a:r>
            <a:r>
              <a:rPr lang="en-US" b="1" dirty="0" err="1" smtClean="0">
                <a:ea typeface="+mn-ea"/>
                <a:cs typeface="+mn-cs"/>
              </a:rPr>
              <a:t>merupakan</a:t>
            </a:r>
            <a:r>
              <a:rPr lang="en-US" b="1" dirty="0" smtClean="0">
                <a:ea typeface="+mn-ea"/>
                <a:cs typeface="+mn-cs"/>
              </a:rPr>
              <a:t> </a:t>
            </a:r>
            <a:r>
              <a:rPr lang="en-US" b="1" dirty="0" err="1" smtClean="0">
                <a:ea typeface="+mn-ea"/>
                <a:cs typeface="+mn-cs"/>
              </a:rPr>
              <a:t>alat</a:t>
            </a:r>
            <a:r>
              <a:rPr lang="en-US" b="1" dirty="0" smtClean="0">
                <a:ea typeface="+mn-ea"/>
                <a:cs typeface="+mn-cs"/>
              </a:rPr>
              <a:t> </a:t>
            </a:r>
            <a:r>
              <a:rPr lang="en-US" b="1" dirty="0" err="1" smtClean="0">
                <a:ea typeface="+mn-ea"/>
                <a:cs typeface="+mn-cs"/>
              </a:rPr>
              <a:t>bukti</a:t>
            </a:r>
            <a:r>
              <a:rPr lang="en-US" b="1" dirty="0" smtClean="0">
                <a:ea typeface="+mn-ea"/>
                <a:cs typeface="+mn-cs"/>
              </a:rPr>
              <a:t> yang </a:t>
            </a:r>
            <a:r>
              <a:rPr lang="en-US" b="1" dirty="0" err="1" smtClean="0">
                <a:ea typeface="+mn-ea"/>
                <a:cs typeface="+mn-cs"/>
              </a:rPr>
              <a:t>kuat</a:t>
            </a:r>
            <a:r>
              <a:rPr lang="en-US" b="1" dirty="0" smtClean="0">
                <a:ea typeface="+mn-ea"/>
                <a:cs typeface="+mn-cs"/>
              </a:rPr>
              <a:t> ?</a:t>
            </a:r>
          </a:p>
          <a:p>
            <a:pPr indent="-365125" eaLnBrk="1" fontAlgn="auto" hangingPunct="1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err="1" smtClean="0">
                <a:ea typeface="+mn-ea"/>
                <a:cs typeface="+mn-cs"/>
              </a:rPr>
              <a:t>artinya</a:t>
            </a:r>
            <a:r>
              <a:rPr lang="en-US" dirty="0" smtClean="0">
                <a:ea typeface="+mn-ea"/>
                <a:cs typeface="+mn-cs"/>
              </a:rPr>
              <a:t> : </a:t>
            </a:r>
            <a:r>
              <a:rPr lang="en-US" dirty="0" err="1" smtClean="0">
                <a:ea typeface="+mn-ea"/>
                <a:cs typeface="+mn-cs"/>
              </a:rPr>
              <a:t>bahwa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selama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tidak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dapat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dibuktikan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sebaliknya</a:t>
            </a:r>
            <a:r>
              <a:rPr lang="en-US" dirty="0" smtClean="0">
                <a:ea typeface="+mn-ea"/>
                <a:cs typeface="+mn-cs"/>
              </a:rPr>
              <a:t>, data </a:t>
            </a:r>
            <a:r>
              <a:rPr lang="en-US" dirty="0" err="1" smtClean="0">
                <a:ea typeface="+mn-ea"/>
                <a:cs typeface="+mn-cs"/>
              </a:rPr>
              <a:t>fisik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dan</a:t>
            </a:r>
            <a:r>
              <a:rPr lang="en-US" dirty="0" smtClean="0">
                <a:ea typeface="+mn-ea"/>
                <a:cs typeface="+mn-cs"/>
              </a:rPr>
              <a:t> data </a:t>
            </a:r>
            <a:r>
              <a:rPr lang="en-US" dirty="0" err="1" smtClean="0">
                <a:ea typeface="+mn-ea"/>
                <a:cs typeface="+mn-cs"/>
              </a:rPr>
              <a:t>yuridis</a:t>
            </a:r>
            <a:r>
              <a:rPr lang="en-US" dirty="0" smtClean="0">
                <a:ea typeface="+mn-ea"/>
                <a:cs typeface="+mn-cs"/>
              </a:rPr>
              <a:t> yang </a:t>
            </a:r>
            <a:r>
              <a:rPr lang="en-US" dirty="0" err="1" smtClean="0">
                <a:ea typeface="+mn-ea"/>
                <a:cs typeface="+mn-cs"/>
              </a:rPr>
              <a:t>tercantum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di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dalamnya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harus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diterima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sebagai</a:t>
            </a:r>
            <a:r>
              <a:rPr lang="en-US" dirty="0" smtClean="0">
                <a:ea typeface="+mn-ea"/>
                <a:cs typeface="+mn-cs"/>
              </a:rPr>
              <a:t> data yang </a:t>
            </a:r>
            <a:r>
              <a:rPr lang="en-US" dirty="0" err="1" smtClean="0">
                <a:ea typeface="+mn-ea"/>
                <a:cs typeface="+mn-cs"/>
              </a:rPr>
              <a:t>benar</a:t>
            </a:r>
            <a:r>
              <a:rPr lang="en-US" dirty="0" smtClean="0">
                <a:ea typeface="+mn-ea"/>
                <a:cs typeface="+mn-cs"/>
              </a:rPr>
              <a:t>, </a:t>
            </a:r>
            <a:r>
              <a:rPr lang="en-US" dirty="0" err="1" smtClean="0">
                <a:ea typeface="+mn-ea"/>
                <a:cs typeface="+mn-cs"/>
              </a:rPr>
              <a:t>didalam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melakukan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perbuatan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hukum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sehari-hari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maupun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di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dalam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proses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di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muka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pengadilan</a:t>
            </a:r>
            <a:r>
              <a:rPr lang="en-US" dirty="0" smtClean="0"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8153400" cy="12954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oudy Old Style" pitchFamily="18" charset="0"/>
              </a:rPr>
              <a:t>Apa</a:t>
            </a:r>
            <a:r>
              <a:rPr lang="en-US" sz="4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oudy Old Style" pitchFamily="18" charset="0"/>
              </a:rPr>
              <a:t> </a:t>
            </a:r>
            <a:r>
              <a:rPr lang="en-US" sz="4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oudy Old Style" pitchFamily="18" charset="0"/>
              </a:rPr>
              <a:t>syaratnya</a:t>
            </a:r>
            <a:r>
              <a:rPr lang="en-US" sz="4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oudy Old Style" pitchFamily="18" charset="0"/>
              </a:rPr>
              <a:t> agar </a:t>
            </a:r>
            <a:r>
              <a:rPr lang="en-US" sz="4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oudy Old Style" pitchFamily="18" charset="0"/>
              </a:rPr>
              <a:t>Sertipikat</a:t>
            </a:r>
            <a:r>
              <a:rPr lang="en-US" sz="4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oudy Old Style" pitchFamily="18" charset="0"/>
              </a:rPr>
              <a:t> </a:t>
            </a:r>
            <a:r>
              <a:rPr lang="en-US" sz="4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oudy Old Style" pitchFamily="18" charset="0"/>
              </a:rPr>
              <a:t>berlaku</a:t>
            </a:r>
            <a:r>
              <a:rPr lang="en-US" sz="4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oudy Old Style" pitchFamily="18" charset="0"/>
              </a:rPr>
              <a:t> </a:t>
            </a:r>
            <a:r>
              <a:rPr lang="en-US" sz="4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oudy Old Style" pitchFamily="18" charset="0"/>
              </a:rPr>
              <a:t>sebagai</a:t>
            </a:r>
            <a:r>
              <a:rPr lang="en-US" sz="4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oudy Old Style" pitchFamily="18" charset="0"/>
              </a:rPr>
              <a:t> </a:t>
            </a:r>
            <a:r>
              <a:rPr lang="en-US" sz="4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oudy Old Style" pitchFamily="18" charset="0"/>
              </a:rPr>
              <a:t>alat</a:t>
            </a:r>
            <a:r>
              <a:rPr lang="en-US" sz="4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oudy Old Style" pitchFamily="18" charset="0"/>
              </a:rPr>
              <a:t> </a:t>
            </a:r>
            <a:r>
              <a:rPr lang="en-US" sz="4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oudy Old Style" pitchFamily="18" charset="0"/>
              </a:rPr>
              <a:t>bukti</a:t>
            </a:r>
            <a:r>
              <a:rPr lang="en-US" sz="4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oudy Old Style" pitchFamily="18" charset="0"/>
              </a:rPr>
              <a:t> yang </a:t>
            </a:r>
            <a:r>
              <a:rPr lang="en-US" sz="4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oudy Old Style" pitchFamily="18" charset="0"/>
              </a:rPr>
              <a:t>kuat</a:t>
            </a:r>
            <a:r>
              <a:rPr lang="en-US" sz="4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oudy Old Style" pitchFamily="18" charset="0"/>
              </a:rPr>
              <a:t> ?</a:t>
            </a:r>
            <a:r>
              <a:rPr lang="en-US" sz="37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7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7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7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37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0418" name="Content Placeholder 2"/>
          <p:cNvSpPr>
            <a:spLocks noGrp="1"/>
          </p:cNvSpPr>
          <p:nvPr>
            <p:ph idx="1"/>
          </p:nvPr>
        </p:nvSpPr>
        <p:spPr>
          <a:xfrm>
            <a:off x="990600" y="2209800"/>
            <a:ext cx="8077200" cy="4267200"/>
          </a:xfrm>
        </p:spPr>
        <p:txBody>
          <a:bodyPr>
            <a:normAutofit/>
          </a:bodyPr>
          <a:lstStyle/>
          <a:p>
            <a:pPr marL="339725" indent="-339725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600" dirty="0" err="1">
                <a:ea typeface="+mn-ea"/>
                <a:cs typeface="+mn-cs"/>
              </a:rPr>
              <a:t>Syaratnya</a:t>
            </a:r>
            <a:r>
              <a:rPr lang="en-US" sz="3600" dirty="0">
                <a:ea typeface="+mn-ea"/>
                <a:cs typeface="+mn-cs"/>
              </a:rPr>
              <a:t> </a:t>
            </a:r>
            <a:r>
              <a:rPr lang="en-US" sz="3600" dirty="0" err="1">
                <a:ea typeface="+mn-ea"/>
                <a:cs typeface="+mn-cs"/>
              </a:rPr>
              <a:t>adalah</a:t>
            </a:r>
            <a:r>
              <a:rPr lang="en-US" sz="3600" dirty="0">
                <a:ea typeface="+mn-ea"/>
                <a:cs typeface="+mn-cs"/>
              </a:rPr>
              <a:t> : </a:t>
            </a:r>
          </a:p>
          <a:p>
            <a:pPr marL="339725" indent="-339725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600" dirty="0">
                <a:ea typeface="+mn-ea"/>
                <a:cs typeface="+mn-cs"/>
              </a:rPr>
              <a:t>	data </a:t>
            </a:r>
            <a:r>
              <a:rPr lang="en-US" sz="3600" dirty="0" err="1">
                <a:ea typeface="+mn-ea"/>
                <a:cs typeface="+mn-cs"/>
              </a:rPr>
              <a:t>fisik</a:t>
            </a:r>
            <a:r>
              <a:rPr lang="en-US" sz="3600" dirty="0">
                <a:ea typeface="+mn-ea"/>
                <a:cs typeface="+mn-cs"/>
              </a:rPr>
              <a:t> </a:t>
            </a:r>
            <a:r>
              <a:rPr lang="en-US" sz="3600" dirty="0" err="1">
                <a:ea typeface="+mn-ea"/>
                <a:cs typeface="+mn-cs"/>
              </a:rPr>
              <a:t>dan</a:t>
            </a:r>
            <a:r>
              <a:rPr lang="en-US" sz="3600" dirty="0">
                <a:ea typeface="+mn-ea"/>
                <a:cs typeface="+mn-cs"/>
              </a:rPr>
              <a:t> data </a:t>
            </a:r>
            <a:r>
              <a:rPr lang="en-US" sz="3600" dirty="0" err="1">
                <a:ea typeface="+mn-ea"/>
                <a:cs typeface="+mn-cs"/>
              </a:rPr>
              <a:t>yuridis</a:t>
            </a:r>
            <a:r>
              <a:rPr lang="en-US" sz="3600" dirty="0">
                <a:ea typeface="+mn-ea"/>
                <a:cs typeface="+mn-cs"/>
              </a:rPr>
              <a:t> yang </a:t>
            </a:r>
            <a:r>
              <a:rPr lang="en-US" sz="3600" dirty="0" err="1">
                <a:ea typeface="+mn-ea"/>
                <a:cs typeface="+mn-cs"/>
              </a:rPr>
              <a:t>tercantum</a:t>
            </a:r>
            <a:r>
              <a:rPr lang="en-US" sz="3600" dirty="0">
                <a:ea typeface="+mn-ea"/>
                <a:cs typeface="+mn-cs"/>
              </a:rPr>
              <a:t> </a:t>
            </a:r>
            <a:r>
              <a:rPr lang="en-US" sz="3600" dirty="0" err="1">
                <a:ea typeface="+mn-ea"/>
                <a:cs typeface="+mn-cs"/>
              </a:rPr>
              <a:t>dalam</a:t>
            </a:r>
            <a:r>
              <a:rPr lang="en-US" sz="3600" dirty="0">
                <a:ea typeface="+mn-ea"/>
                <a:cs typeface="+mn-cs"/>
              </a:rPr>
              <a:t> </a:t>
            </a:r>
            <a:r>
              <a:rPr lang="en-US" sz="3600" dirty="0" err="1">
                <a:ea typeface="+mn-ea"/>
                <a:cs typeface="+mn-cs"/>
              </a:rPr>
              <a:t>sertipikat</a:t>
            </a:r>
            <a:r>
              <a:rPr lang="en-US" sz="3600" dirty="0">
                <a:ea typeface="+mn-ea"/>
                <a:cs typeface="+mn-cs"/>
              </a:rPr>
              <a:t> </a:t>
            </a:r>
            <a:r>
              <a:rPr lang="en-US" sz="3600" dirty="0" err="1">
                <a:ea typeface="+mn-ea"/>
                <a:cs typeface="+mn-cs"/>
              </a:rPr>
              <a:t>harus</a:t>
            </a:r>
            <a:r>
              <a:rPr lang="en-US" sz="3600" dirty="0">
                <a:ea typeface="+mn-ea"/>
                <a:cs typeface="+mn-cs"/>
              </a:rPr>
              <a:t> </a:t>
            </a:r>
            <a:r>
              <a:rPr lang="en-US" sz="3600" dirty="0" err="1">
                <a:ea typeface="+mn-ea"/>
                <a:cs typeface="+mn-cs"/>
              </a:rPr>
              <a:t>sesuai</a:t>
            </a:r>
            <a:r>
              <a:rPr lang="en-US" sz="3600" dirty="0">
                <a:ea typeface="+mn-ea"/>
                <a:cs typeface="+mn-cs"/>
              </a:rPr>
              <a:t> </a:t>
            </a:r>
            <a:r>
              <a:rPr lang="en-US" sz="3600" dirty="0" err="1">
                <a:ea typeface="+mn-ea"/>
                <a:cs typeface="+mn-cs"/>
              </a:rPr>
              <a:t>dengan</a:t>
            </a:r>
            <a:r>
              <a:rPr lang="en-US" sz="3600" dirty="0">
                <a:ea typeface="+mn-ea"/>
                <a:cs typeface="+mn-cs"/>
              </a:rPr>
              <a:t> data yang </a:t>
            </a:r>
            <a:r>
              <a:rPr lang="en-US" sz="3600" dirty="0" err="1">
                <a:ea typeface="+mn-ea"/>
                <a:cs typeface="+mn-cs"/>
              </a:rPr>
              <a:t>tercantum</a:t>
            </a:r>
            <a:r>
              <a:rPr lang="en-US" sz="3600" dirty="0">
                <a:ea typeface="+mn-ea"/>
                <a:cs typeface="+mn-cs"/>
              </a:rPr>
              <a:t> </a:t>
            </a:r>
            <a:r>
              <a:rPr lang="en-US" sz="3600" dirty="0" err="1">
                <a:ea typeface="+mn-ea"/>
                <a:cs typeface="+mn-cs"/>
              </a:rPr>
              <a:t>dalam</a:t>
            </a:r>
            <a:r>
              <a:rPr lang="en-US" sz="3600" dirty="0">
                <a:ea typeface="+mn-ea"/>
                <a:cs typeface="+mn-cs"/>
              </a:rPr>
              <a:t> </a:t>
            </a:r>
            <a:r>
              <a:rPr lang="en-US" sz="3600" dirty="0" err="1">
                <a:ea typeface="+mn-ea"/>
                <a:cs typeface="+mn-cs"/>
              </a:rPr>
              <a:t>Buku</a:t>
            </a:r>
            <a:r>
              <a:rPr lang="en-US" sz="3600" dirty="0">
                <a:ea typeface="+mn-ea"/>
                <a:cs typeface="+mn-cs"/>
              </a:rPr>
              <a:t> Tanah </a:t>
            </a:r>
            <a:r>
              <a:rPr lang="en-US" sz="3600" dirty="0" err="1">
                <a:ea typeface="+mn-ea"/>
                <a:cs typeface="+mn-cs"/>
              </a:rPr>
              <a:t>dan</a:t>
            </a:r>
            <a:r>
              <a:rPr lang="en-US" sz="3600" dirty="0">
                <a:ea typeface="+mn-ea"/>
                <a:cs typeface="+mn-cs"/>
              </a:rPr>
              <a:t> </a:t>
            </a:r>
            <a:r>
              <a:rPr lang="en-US" sz="3600" dirty="0" err="1">
                <a:ea typeface="+mn-ea"/>
                <a:cs typeface="+mn-cs"/>
              </a:rPr>
              <a:t>Surat</a:t>
            </a:r>
            <a:r>
              <a:rPr lang="en-US" sz="3600" dirty="0">
                <a:ea typeface="+mn-ea"/>
                <a:cs typeface="+mn-cs"/>
              </a:rPr>
              <a:t> </a:t>
            </a:r>
            <a:r>
              <a:rPr lang="en-US" sz="3600" dirty="0" err="1">
                <a:ea typeface="+mn-ea"/>
                <a:cs typeface="+mn-cs"/>
              </a:rPr>
              <a:t>Ukur</a:t>
            </a:r>
            <a:r>
              <a:rPr lang="en-US" sz="3600" dirty="0">
                <a:ea typeface="+mn-ea"/>
                <a:cs typeface="+mn-cs"/>
              </a:rPr>
              <a:t> yang </a:t>
            </a:r>
            <a:r>
              <a:rPr lang="en-US" sz="3600" dirty="0" err="1">
                <a:ea typeface="+mn-ea"/>
                <a:cs typeface="+mn-cs"/>
              </a:rPr>
              <a:t>disimpan</a:t>
            </a:r>
            <a:r>
              <a:rPr lang="en-US" sz="3600" dirty="0">
                <a:ea typeface="+mn-ea"/>
                <a:cs typeface="+mn-cs"/>
              </a:rPr>
              <a:t> di Kantor </a:t>
            </a:r>
            <a:r>
              <a:rPr lang="en-US" sz="3600" dirty="0" err="1">
                <a:ea typeface="+mn-ea"/>
                <a:cs typeface="+mn-cs"/>
              </a:rPr>
              <a:t>Pertanahan</a:t>
            </a:r>
            <a:r>
              <a:rPr lang="en-US" dirty="0">
                <a:latin typeface="Goudy Old Style" charset="0"/>
                <a:ea typeface="+mn-ea"/>
                <a:cs typeface="+mn-cs"/>
              </a:rPr>
              <a:t>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latin typeface="Goudy Old Style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867650" cy="10668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Cara </a:t>
            </a:r>
            <a:r>
              <a:rPr lang="en-US" sz="39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Mencapai</a:t>
            </a:r>
            <a:r>
              <a:rPr lang="en-US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en-US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9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Tujuan</a:t>
            </a:r>
            <a:r>
              <a:rPr lang="en-US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9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Pendaftaran</a:t>
            </a:r>
            <a:r>
              <a:rPr lang="en-US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Tanah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153400" cy="5105400"/>
          </a:xfrm>
        </p:spPr>
        <p:txBody>
          <a:bodyPr rtlCol="0">
            <a:normAutofit fontScale="92500"/>
          </a:bodyPr>
          <a:lstStyle/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SzPct val="105000"/>
              <a:buFont typeface="+mj-lt"/>
              <a:buAutoNum type="alphaLcPeriod"/>
              <a:defRPr/>
            </a:pPr>
            <a:r>
              <a:rPr lang="en-US" sz="3600" dirty="0" err="1" smtClean="0">
                <a:ea typeface="+mn-ea"/>
                <a:cs typeface="+mn-cs"/>
              </a:rPr>
              <a:t>Kepada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pemegang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hak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diberikan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smtClean="0">
                <a:ea typeface="+mn-ea"/>
                <a:cs typeface="+mn-cs"/>
              </a:rPr>
              <a:t>SERTIFIKAT</a:t>
            </a:r>
            <a:endParaRPr lang="en-US" sz="3600" dirty="0" smtClean="0">
              <a:ea typeface="+mn-ea"/>
              <a:cs typeface="+mn-cs"/>
            </a:endParaRP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SzPct val="105000"/>
              <a:buFont typeface="+mj-lt"/>
              <a:buAutoNum type="alphaLcPeriod"/>
              <a:defRPr/>
            </a:pPr>
            <a:r>
              <a:rPr lang="en-US" sz="3600" dirty="0" smtClean="0">
                <a:ea typeface="+mn-ea"/>
                <a:cs typeface="+mn-cs"/>
              </a:rPr>
              <a:t>Data </a:t>
            </a:r>
            <a:r>
              <a:rPr lang="en-US" sz="3600" dirty="0" err="1" smtClean="0">
                <a:ea typeface="+mn-ea"/>
                <a:cs typeface="+mn-cs"/>
              </a:rPr>
              <a:t>fisik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dan</a:t>
            </a:r>
            <a:r>
              <a:rPr lang="en-US" sz="3600" dirty="0" smtClean="0">
                <a:ea typeface="+mn-ea"/>
                <a:cs typeface="+mn-cs"/>
              </a:rPr>
              <a:t> data </a:t>
            </a:r>
            <a:r>
              <a:rPr lang="en-US" sz="3600" dirty="0" err="1" smtClean="0">
                <a:ea typeface="+mn-ea"/>
                <a:cs typeface="+mn-cs"/>
              </a:rPr>
              <a:t>yuridis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dari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bidang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tanah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dan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Satuan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Rumah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Susun</a:t>
            </a:r>
            <a:r>
              <a:rPr lang="en-US" sz="3600" dirty="0" smtClean="0">
                <a:ea typeface="+mn-ea"/>
                <a:cs typeface="+mn-cs"/>
              </a:rPr>
              <a:t> yang </a:t>
            </a:r>
            <a:r>
              <a:rPr lang="en-US" sz="3600" dirty="0" err="1" smtClean="0">
                <a:ea typeface="+mn-ea"/>
                <a:cs typeface="+mn-cs"/>
              </a:rPr>
              <a:t>sudah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terdaftar</a:t>
            </a:r>
            <a:r>
              <a:rPr lang="en-US" sz="3600" dirty="0" smtClean="0">
                <a:ea typeface="+mn-ea"/>
                <a:cs typeface="+mn-cs"/>
              </a:rPr>
              <a:t>, </a:t>
            </a:r>
            <a:r>
              <a:rPr lang="en-US" sz="3600" dirty="0" err="1" smtClean="0">
                <a:ea typeface="+mn-ea"/>
                <a:cs typeface="+mn-cs"/>
              </a:rPr>
              <a:t>terbuka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untuk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umum</a:t>
            </a:r>
            <a:endParaRPr lang="en-US" sz="3600" dirty="0" smtClean="0">
              <a:ea typeface="+mn-ea"/>
              <a:cs typeface="+mn-cs"/>
            </a:endParaRPr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SzPct val="105000"/>
              <a:buFont typeface="+mj-lt"/>
              <a:buAutoNum type="alphaLcPeriod"/>
              <a:defRPr/>
            </a:pPr>
            <a:r>
              <a:rPr lang="en-US" sz="3600" dirty="0" err="1" smtClean="0">
                <a:ea typeface="+mn-ea"/>
                <a:cs typeface="+mn-cs"/>
              </a:rPr>
              <a:t>Setiap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bidang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tanah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dan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Satuan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Rumah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Susun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termasuk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peralihan</a:t>
            </a:r>
            <a:r>
              <a:rPr lang="en-US" sz="3600" dirty="0" smtClean="0">
                <a:ea typeface="+mn-ea"/>
                <a:cs typeface="+mn-cs"/>
              </a:rPr>
              <a:t>, </a:t>
            </a:r>
            <a:r>
              <a:rPr lang="en-US" sz="3600" dirty="0" err="1" smtClean="0">
                <a:ea typeface="+mn-ea"/>
                <a:cs typeface="+mn-cs"/>
              </a:rPr>
              <a:t>pembebanan</a:t>
            </a:r>
            <a:r>
              <a:rPr lang="en-US" sz="3600" dirty="0" smtClean="0">
                <a:ea typeface="+mn-ea"/>
                <a:cs typeface="+mn-cs"/>
              </a:rPr>
              <a:t>, </a:t>
            </a:r>
            <a:r>
              <a:rPr lang="en-US" sz="3600" dirty="0" err="1" smtClean="0">
                <a:ea typeface="+mn-ea"/>
                <a:cs typeface="+mn-cs"/>
              </a:rPr>
              <a:t>dan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hapusnya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hak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atas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tanah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dan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Hak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Milik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atas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Satuan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Rumah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Susun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wajib</a:t>
            </a:r>
            <a:r>
              <a:rPr lang="en-US" sz="3600" dirty="0" smtClean="0">
                <a:ea typeface="+mn-ea"/>
                <a:cs typeface="+mn-cs"/>
              </a:rPr>
              <a:t> </a:t>
            </a:r>
            <a:r>
              <a:rPr lang="en-US" sz="3600" dirty="0" err="1" smtClean="0">
                <a:ea typeface="+mn-ea"/>
                <a:cs typeface="+mn-cs"/>
              </a:rPr>
              <a:t>didaftar</a:t>
            </a:r>
            <a:endParaRPr lang="en-US" sz="3600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8153400" cy="12954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n-US" sz="4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oudy Old Style" pitchFamily="18" charset="0"/>
              </a:rPr>
              <a:t>Bagaimana</a:t>
            </a:r>
            <a:r>
              <a:rPr lang="en-US" sz="4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oudy Old Style" pitchFamily="18" charset="0"/>
              </a:rPr>
              <a:t> agar </a:t>
            </a:r>
            <a:r>
              <a:rPr lang="en-US" sz="4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oudy Old Style" pitchFamily="18" charset="0"/>
              </a:rPr>
              <a:t>kekuatan</a:t>
            </a:r>
            <a:r>
              <a:rPr lang="en-US" sz="4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oudy Old Style" pitchFamily="18" charset="0"/>
              </a:rPr>
              <a:t> </a:t>
            </a:r>
            <a:r>
              <a:rPr lang="en-US" sz="4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oudy Old Style" pitchFamily="18" charset="0"/>
              </a:rPr>
              <a:t>Bukti</a:t>
            </a:r>
            <a:r>
              <a:rPr lang="en-US" sz="4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oudy Old Style" pitchFamily="18" charset="0"/>
              </a:rPr>
              <a:t> </a:t>
            </a:r>
            <a:r>
              <a:rPr lang="en-US" sz="4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oudy Old Style" pitchFamily="18" charset="0"/>
              </a:rPr>
              <a:t>tersebut</a:t>
            </a:r>
            <a:r>
              <a:rPr lang="en-US" sz="4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oudy Old Style" pitchFamily="18" charset="0"/>
              </a:rPr>
              <a:t> </a:t>
            </a:r>
            <a:r>
              <a:rPr lang="en-US" sz="4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Goudy Old Style" pitchFamily="18" charset="0"/>
              </a:rPr>
              <a:t>maksimal</a:t>
            </a:r>
            <a:r>
              <a:rPr lang="en-US" sz="4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oudy Old Style" pitchFamily="18" charset="0"/>
              </a:rPr>
              <a:t> ?</a:t>
            </a:r>
          </a:p>
        </p:txBody>
      </p:sp>
      <p:sp>
        <p:nvSpPr>
          <p:cNvPr id="51202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7696200" cy="4267200"/>
          </a:xfrm>
        </p:spPr>
        <p:txBody>
          <a:bodyPr/>
          <a:lstStyle/>
          <a:p>
            <a:pPr indent="-365125" eaLnBrk="1" hangingPunct="1"/>
            <a:r>
              <a:rPr lang="en-US" sz="4000" dirty="0" smtClean="0"/>
              <a:t>Agar </a:t>
            </a:r>
            <a:r>
              <a:rPr lang="en-US" sz="4000" dirty="0" err="1" smtClean="0"/>
              <a:t>kekuatan</a:t>
            </a:r>
            <a:r>
              <a:rPr lang="en-US" sz="4000" dirty="0" smtClean="0"/>
              <a:t> </a:t>
            </a:r>
            <a:r>
              <a:rPr lang="en-US" sz="4000" dirty="0" err="1" smtClean="0"/>
              <a:t>bukti</a:t>
            </a:r>
            <a:r>
              <a:rPr lang="en-US" sz="4000" dirty="0" smtClean="0"/>
              <a:t> </a:t>
            </a:r>
            <a:r>
              <a:rPr lang="en-US" sz="4000" dirty="0" err="1" smtClean="0"/>
              <a:t>tersebut</a:t>
            </a:r>
            <a:r>
              <a:rPr lang="en-US" sz="4000" dirty="0" smtClean="0"/>
              <a:t> </a:t>
            </a:r>
            <a:r>
              <a:rPr lang="en-US" sz="4000" dirty="0" err="1" smtClean="0"/>
              <a:t>maksimal</a:t>
            </a:r>
            <a:r>
              <a:rPr lang="en-US" sz="4000" dirty="0" smtClean="0"/>
              <a:t> </a:t>
            </a:r>
            <a:r>
              <a:rPr lang="en-US" sz="4000" dirty="0" err="1" smtClean="0"/>
              <a:t>maka</a:t>
            </a:r>
            <a:r>
              <a:rPr lang="en-US" sz="4000" dirty="0" smtClean="0"/>
              <a:t> </a:t>
            </a:r>
            <a:r>
              <a:rPr lang="en-US" sz="4000" dirty="0" err="1" smtClean="0"/>
              <a:t>setiap</a:t>
            </a:r>
            <a:r>
              <a:rPr lang="en-US" sz="4000" dirty="0" smtClean="0"/>
              <a:t> </a:t>
            </a:r>
            <a:r>
              <a:rPr lang="en-US" sz="4000" dirty="0" err="1" smtClean="0"/>
              <a:t>terjadi</a:t>
            </a:r>
            <a:r>
              <a:rPr lang="en-US" sz="4000" dirty="0" smtClean="0"/>
              <a:t> </a:t>
            </a:r>
            <a:r>
              <a:rPr lang="en-US" sz="4000" dirty="0" err="1" smtClean="0"/>
              <a:t>perubahan</a:t>
            </a:r>
            <a:r>
              <a:rPr lang="en-US" sz="4000" dirty="0" smtClean="0"/>
              <a:t> data </a:t>
            </a:r>
            <a:r>
              <a:rPr lang="en-US" sz="4000" dirty="0" err="1" smtClean="0"/>
              <a:t>baik</a:t>
            </a:r>
            <a:r>
              <a:rPr lang="en-US" sz="4000" dirty="0" smtClean="0"/>
              <a:t> data </a:t>
            </a:r>
            <a:r>
              <a:rPr lang="en-US" sz="4000" dirty="0" err="1" smtClean="0"/>
              <a:t>fisik</a:t>
            </a:r>
            <a:r>
              <a:rPr lang="en-US" sz="4000" dirty="0" smtClean="0"/>
              <a:t> </a:t>
            </a:r>
            <a:r>
              <a:rPr lang="en-US" sz="4000" dirty="0" err="1" smtClean="0"/>
              <a:t>maupun</a:t>
            </a:r>
            <a:r>
              <a:rPr lang="en-US" sz="4000" dirty="0" smtClean="0"/>
              <a:t> data </a:t>
            </a:r>
            <a:r>
              <a:rPr lang="en-US" sz="4000" dirty="0" err="1" smtClean="0"/>
              <a:t>yuridis</a:t>
            </a:r>
            <a:r>
              <a:rPr lang="en-US" sz="4000" dirty="0" smtClean="0"/>
              <a:t> </a:t>
            </a:r>
            <a:r>
              <a:rPr lang="en-US" sz="4000" dirty="0" err="1" smtClean="0"/>
              <a:t>harus</a:t>
            </a:r>
            <a:r>
              <a:rPr lang="en-US" sz="4000" dirty="0" smtClean="0"/>
              <a:t> </a:t>
            </a:r>
            <a:r>
              <a:rPr lang="en-US" sz="4000" dirty="0" err="1" smtClean="0"/>
              <a:t>didaftarkan</a:t>
            </a:r>
            <a:r>
              <a:rPr lang="en-US" sz="4000" dirty="0" smtClean="0"/>
              <a:t> </a:t>
            </a:r>
            <a:r>
              <a:rPr lang="en-US" sz="4000" dirty="0" err="1" smtClean="0"/>
              <a:t>di</a:t>
            </a:r>
            <a:r>
              <a:rPr lang="en-US" sz="4000" dirty="0" smtClean="0"/>
              <a:t> Kantor </a:t>
            </a:r>
            <a:r>
              <a:rPr lang="en-US" sz="4000" dirty="0" err="1" smtClean="0"/>
              <a:t>Pertanahan</a:t>
            </a:r>
            <a:endParaRPr lang="en-US" sz="4000" dirty="0" smtClean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8001000" cy="1524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sz="3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PENETAPAN BATAS SECARA DELIMITATIE CONTRADICTOIR</a:t>
            </a:r>
            <a:r>
              <a:rPr lang="en-US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Pasal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7 </a:t>
            </a:r>
            <a:r>
              <a:rPr lang="en-US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ayat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2 </a:t>
            </a:r>
            <a:r>
              <a:rPr lang="en-US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jo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8 </a:t>
            </a:r>
            <a:r>
              <a:rPr lang="en-US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ayat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PP 24 </a:t>
            </a:r>
            <a:r>
              <a:rPr lang="en-US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Tahun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997)</a:t>
            </a:r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>
          <a:xfrm>
            <a:off x="990600" y="2590800"/>
            <a:ext cx="7696200" cy="3810000"/>
          </a:xfrm>
        </p:spPr>
        <p:txBody>
          <a:bodyPr/>
          <a:lstStyle/>
          <a:p>
            <a:pPr marL="339725" indent="-339725" eaLnBrk="1" hangingPunct="1">
              <a:buFontTx/>
              <a:buNone/>
            </a:pP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 marL="339725" indent="-339725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batas-batas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musyawarah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berbatasan</a:t>
            </a:r>
            <a:endParaRPr lang="en-US" dirty="0" smtClean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696200" cy="12954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sz="3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PENETAPAN BATAS SECARA DELIMITATIE CONTRADICTOIR</a:t>
            </a:r>
            <a:br>
              <a:rPr lang="en-US" sz="39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Pasal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9 </a:t>
            </a:r>
            <a:r>
              <a:rPr lang="en-US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ayat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dan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ayat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4 PP 24 </a:t>
            </a:r>
            <a:r>
              <a:rPr lang="en-US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Tahun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997)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86000"/>
            <a:ext cx="8001000" cy="4343400"/>
          </a:xfrm>
        </p:spPr>
        <p:txBody>
          <a:bodyPr>
            <a:normAutofit/>
          </a:bodyPr>
          <a:lstStyle/>
          <a:p>
            <a:pPr marL="234950" indent="-234950" eaLnBrk="1" hangingPunct="1">
              <a:lnSpc>
                <a:spcPct val="90000"/>
              </a:lnSpc>
              <a:buFontTx/>
              <a:buNone/>
            </a:pPr>
            <a:r>
              <a:rPr lang="en-US" sz="2700" dirty="0" smtClean="0"/>
              <a:t>	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pemilik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berbatasan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hadir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mencapai</a:t>
            </a:r>
            <a:r>
              <a:rPr lang="en-US" sz="2800" dirty="0" smtClean="0"/>
              <a:t> </a:t>
            </a:r>
            <a:r>
              <a:rPr lang="en-US" sz="2800" dirty="0" err="1" smtClean="0"/>
              <a:t>kesepakatan</a:t>
            </a:r>
            <a:r>
              <a:rPr lang="en-US" sz="2800" dirty="0" smtClean="0"/>
              <a:t> </a:t>
            </a:r>
            <a:r>
              <a:rPr lang="en-US" sz="2800" dirty="0" err="1" smtClean="0"/>
              <a:t>mengenai</a:t>
            </a:r>
            <a:r>
              <a:rPr lang="en-US" sz="2800" dirty="0" smtClean="0"/>
              <a:t> </a:t>
            </a:r>
            <a:r>
              <a:rPr lang="en-US" sz="2800" dirty="0" err="1" smtClean="0"/>
              <a:t>batas-batas</a:t>
            </a:r>
            <a:r>
              <a:rPr lang="en-US" sz="2800" dirty="0" smtClean="0"/>
              <a:t> </a:t>
            </a:r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bersangkutan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pengukuran</a:t>
            </a:r>
            <a:r>
              <a:rPr lang="en-US" sz="2800" dirty="0" smtClean="0"/>
              <a:t> </a:t>
            </a:r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  <a:r>
              <a:rPr lang="en-US" sz="2800" dirty="0" err="1" smtClean="0"/>
              <a:t>tanahnya</a:t>
            </a:r>
            <a:r>
              <a:rPr lang="en-US" sz="2800" dirty="0" smtClean="0"/>
              <a:t> </a:t>
            </a:r>
            <a:r>
              <a:rPr lang="en-US" sz="2800" dirty="0" err="1" smtClean="0"/>
              <a:t>diupayakan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sementara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batas-batas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menurut</a:t>
            </a:r>
            <a:r>
              <a:rPr lang="en-US" sz="2800" dirty="0" smtClean="0"/>
              <a:t> </a:t>
            </a:r>
            <a:r>
              <a:rPr lang="en-US" sz="2800" dirty="0" err="1" smtClean="0"/>
              <a:t>kenyataannya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batas-batas</a:t>
            </a:r>
            <a:r>
              <a:rPr lang="en-US" sz="2800" dirty="0" smtClean="0"/>
              <a:t> </a:t>
            </a:r>
            <a:r>
              <a:rPr lang="en-US" sz="2800" dirty="0" err="1" smtClean="0"/>
              <a:t>bidang-bidang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 </a:t>
            </a:r>
            <a:r>
              <a:rPr lang="en-US" sz="2800" dirty="0" err="1" smtClean="0"/>
              <a:t>ybs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GAMBAR UKUR </a:t>
            </a:r>
            <a:r>
              <a:rPr lang="en-US" sz="2800" dirty="0" err="1" smtClean="0"/>
              <a:t>dibubuhkan</a:t>
            </a:r>
            <a:r>
              <a:rPr lang="en-US" sz="2800" dirty="0" smtClean="0"/>
              <a:t> </a:t>
            </a:r>
            <a:r>
              <a:rPr lang="en-US" sz="2800" dirty="0" err="1" smtClean="0"/>
              <a:t>catatan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tanda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menunjukkan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batas-batas</a:t>
            </a:r>
            <a:r>
              <a:rPr lang="en-US" sz="2800" dirty="0" smtClean="0"/>
              <a:t> </a:t>
            </a:r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BATAS-BATAS SEMENTARA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Content Placeholder 2"/>
          <p:cNvSpPr>
            <a:spLocks noGrp="1"/>
          </p:cNvSpPr>
          <p:nvPr>
            <p:ph idx="1"/>
          </p:nvPr>
        </p:nvSpPr>
        <p:spPr>
          <a:xfrm>
            <a:off x="990600" y="381000"/>
            <a:ext cx="7848600" cy="6096000"/>
          </a:xfrm>
        </p:spPr>
        <p:txBody>
          <a:bodyPr/>
          <a:lstStyle/>
          <a:p>
            <a:pPr marL="339725" indent="-339725" eaLnBrk="1" hangingPunct="1">
              <a:spcBef>
                <a:spcPts val="0"/>
              </a:spcBef>
            </a:pPr>
            <a:r>
              <a:rPr lang="en-US" sz="3400" dirty="0" smtClean="0"/>
              <a:t>SERTIFIKAT :</a:t>
            </a:r>
          </a:p>
          <a:p>
            <a:pPr marL="339725" indent="-339725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400" dirty="0" smtClean="0"/>
              <a:t>	</a:t>
            </a:r>
            <a:r>
              <a:rPr lang="en-US" sz="3400" dirty="0" err="1" smtClean="0"/>
              <a:t>adalah</a:t>
            </a:r>
            <a:r>
              <a:rPr lang="en-US" sz="3400" dirty="0" smtClean="0"/>
              <a:t> </a:t>
            </a:r>
            <a:r>
              <a:rPr lang="en-US" sz="3400" dirty="0" err="1" smtClean="0"/>
              <a:t>surat</a:t>
            </a:r>
            <a:r>
              <a:rPr lang="en-US" sz="3400" dirty="0" smtClean="0"/>
              <a:t> </a:t>
            </a:r>
            <a:r>
              <a:rPr lang="en-US" sz="3400" dirty="0" err="1" smtClean="0"/>
              <a:t>tanda</a:t>
            </a:r>
            <a:r>
              <a:rPr lang="en-US" sz="3400" dirty="0" smtClean="0"/>
              <a:t> </a:t>
            </a:r>
            <a:r>
              <a:rPr lang="en-US" sz="3400" dirty="0" err="1" smtClean="0"/>
              <a:t>bukti</a:t>
            </a:r>
            <a:r>
              <a:rPr lang="en-US" sz="3400" dirty="0" smtClean="0"/>
              <a:t> </a:t>
            </a:r>
            <a:r>
              <a:rPr lang="en-US" sz="3400" dirty="0" err="1" smtClean="0"/>
              <a:t>hak</a:t>
            </a:r>
            <a:r>
              <a:rPr lang="en-US" sz="3400" dirty="0" smtClean="0"/>
              <a:t> </a:t>
            </a:r>
            <a:r>
              <a:rPr lang="en-US" sz="3400" dirty="0" err="1" smtClean="0"/>
              <a:t>untuk</a:t>
            </a:r>
            <a:r>
              <a:rPr lang="en-US" sz="3400" dirty="0" smtClean="0"/>
              <a:t> </a:t>
            </a:r>
            <a:r>
              <a:rPr lang="en-US" sz="3400" dirty="0" err="1" smtClean="0"/>
              <a:t>hak</a:t>
            </a:r>
            <a:r>
              <a:rPr lang="en-US" sz="3400" dirty="0" smtClean="0"/>
              <a:t> </a:t>
            </a:r>
            <a:r>
              <a:rPr lang="en-US" sz="3400" dirty="0" err="1" smtClean="0"/>
              <a:t>atas</a:t>
            </a:r>
            <a:r>
              <a:rPr lang="en-US" sz="3400" dirty="0" smtClean="0"/>
              <a:t> </a:t>
            </a:r>
            <a:r>
              <a:rPr lang="en-US" sz="3400" dirty="0" err="1" smtClean="0"/>
              <a:t>tanah</a:t>
            </a:r>
            <a:r>
              <a:rPr lang="en-US" sz="3400" dirty="0" smtClean="0"/>
              <a:t>, </a:t>
            </a:r>
            <a:r>
              <a:rPr lang="en-US" sz="3400" dirty="0" err="1" smtClean="0"/>
              <a:t>Hak</a:t>
            </a:r>
            <a:r>
              <a:rPr lang="en-US" sz="3400" dirty="0" smtClean="0"/>
              <a:t> </a:t>
            </a:r>
            <a:r>
              <a:rPr lang="en-US" sz="3400" dirty="0" err="1" smtClean="0"/>
              <a:t>Pengelolaan</a:t>
            </a:r>
            <a:r>
              <a:rPr lang="en-US" sz="3400" dirty="0" smtClean="0"/>
              <a:t>, Tanah </a:t>
            </a:r>
            <a:r>
              <a:rPr lang="en-US" sz="3400" dirty="0" err="1" smtClean="0"/>
              <a:t>Wakaf</a:t>
            </a:r>
            <a:r>
              <a:rPr lang="en-US" sz="3400" dirty="0" smtClean="0"/>
              <a:t>, HMSRS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Hak</a:t>
            </a:r>
            <a:r>
              <a:rPr lang="en-US" sz="3400" dirty="0" smtClean="0"/>
              <a:t> </a:t>
            </a:r>
            <a:r>
              <a:rPr lang="en-US" sz="3400" dirty="0" err="1" smtClean="0"/>
              <a:t>Tanggungan</a:t>
            </a:r>
            <a:r>
              <a:rPr lang="en-US" sz="3400" dirty="0" smtClean="0"/>
              <a:t>, yang </a:t>
            </a:r>
            <a:r>
              <a:rPr lang="en-US" sz="3400" dirty="0" err="1" smtClean="0"/>
              <a:t>masing-masing</a:t>
            </a:r>
            <a:r>
              <a:rPr lang="en-US" sz="3400" dirty="0" smtClean="0"/>
              <a:t> </a:t>
            </a:r>
            <a:r>
              <a:rPr lang="en-US" sz="3400" dirty="0" err="1" smtClean="0"/>
              <a:t>sudah</a:t>
            </a:r>
            <a:r>
              <a:rPr lang="en-US" sz="3400" dirty="0" smtClean="0"/>
              <a:t> </a:t>
            </a:r>
            <a:r>
              <a:rPr lang="en-US" sz="3400" dirty="0" err="1" smtClean="0"/>
              <a:t>dibukukan</a:t>
            </a:r>
            <a:r>
              <a:rPr lang="en-US" sz="3400" dirty="0" smtClean="0"/>
              <a:t> </a:t>
            </a:r>
            <a:r>
              <a:rPr lang="en-US" sz="3400" dirty="0" err="1" smtClean="0"/>
              <a:t>dalam</a:t>
            </a:r>
            <a:r>
              <a:rPr lang="en-US" sz="3400" dirty="0" smtClean="0"/>
              <a:t> </a:t>
            </a:r>
            <a:r>
              <a:rPr lang="en-US" sz="3400" dirty="0" err="1" smtClean="0"/>
              <a:t>buku</a:t>
            </a:r>
            <a:r>
              <a:rPr lang="en-US" sz="3400" dirty="0" smtClean="0"/>
              <a:t> </a:t>
            </a:r>
            <a:r>
              <a:rPr lang="en-US" sz="3400" dirty="0" err="1" smtClean="0"/>
              <a:t>tanah</a:t>
            </a:r>
            <a:r>
              <a:rPr lang="en-US" sz="3400" dirty="0" smtClean="0"/>
              <a:t> </a:t>
            </a:r>
            <a:r>
              <a:rPr lang="en-US" sz="3400" dirty="0" err="1" smtClean="0"/>
              <a:t>ybs</a:t>
            </a:r>
            <a:r>
              <a:rPr lang="en-US" sz="3400" dirty="0" smtClean="0"/>
              <a:t>.</a:t>
            </a:r>
            <a:endParaRPr lang="en-US" sz="3400" dirty="0" smtClean="0"/>
          </a:p>
          <a:p>
            <a:pPr marL="339725" indent="-339725" eaLnBrk="1" hangingPunct="1"/>
            <a:r>
              <a:rPr lang="en-US" sz="3400" dirty="0" smtClean="0"/>
              <a:t>BUKU TANAH </a:t>
            </a:r>
            <a:r>
              <a:rPr lang="en-US" sz="3400" dirty="0" smtClean="0"/>
              <a:t>:</a:t>
            </a:r>
          </a:p>
          <a:p>
            <a:pPr marL="339725" indent="-339725" eaLnBrk="1" hangingPunct="1">
              <a:spcBef>
                <a:spcPts val="0"/>
              </a:spcBef>
              <a:buNone/>
            </a:pPr>
            <a:r>
              <a:rPr lang="en-US" sz="3400" dirty="0" smtClean="0"/>
              <a:t>	</a:t>
            </a:r>
            <a:r>
              <a:rPr lang="en-US" sz="3400" dirty="0" err="1" smtClean="0"/>
              <a:t>adalah</a:t>
            </a:r>
            <a:r>
              <a:rPr lang="en-US" sz="3400" dirty="0" smtClean="0"/>
              <a:t> </a:t>
            </a:r>
            <a:r>
              <a:rPr lang="en-US" sz="3400" dirty="0" err="1" smtClean="0"/>
              <a:t>dokumen</a:t>
            </a:r>
            <a:r>
              <a:rPr lang="en-US" sz="3400" dirty="0" smtClean="0"/>
              <a:t> </a:t>
            </a:r>
            <a:r>
              <a:rPr lang="en-US" sz="3400" dirty="0" err="1" smtClean="0"/>
              <a:t>dalam</a:t>
            </a:r>
            <a:r>
              <a:rPr lang="en-US" sz="3400" dirty="0" smtClean="0"/>
              <a:t> </a:t>
            </a:r>
            <a:r>
              <a:rPr lang="en-US" sz="3400" dirty="0" err="1" smtClean="0"/>
              <a:t>bentuk</a:t>
            </a:r>
            <a:r>
              <a:rPr lang="en-US" sz="3400" dirty="0" smtClean="0"/>
              <a:t> </a:t>
            </a:r>
            <a:r>
              <a:rPr lang="en-US" sz="3400" dirty="0" err="1" smtClean="0"/>
              <a:t>daftar</a:t>
            </a:r>
            <a:r>
              <a:rPr lang="en-US" sz="3400" dirty="0" smtClean="0"/>
              <a:t> yang </a:t>
            </a:r>
            <a:r>
              <a:rPr lang="en-US" sz="3400" dirty="0" err="1" smtClean="0"/>
              <a:t>memuat</a:t>
            </a:r>
            <a:r>
              <a:rPr lang="en-US" sz="3400" dirty="0" smtClean="0"/>
              <a:t> data </a:t>
            </a:r>
            <a:r>
              <a:rPr lang="en-US" sz="3400" dirty="0" err="1" smtClean="0"/>
              <a:t>yuridis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data </a:t>
            </a:r>
            <a:r>
              <a:rPr lang="en-US" sz="3400" dirty="0" err="1" smtClean="0"/>
              <a:t>fisik</a:t>
            </a:r>
            <a:r>
              <a:rPr lang="en-US" sz="3400" dirty="0" smtClean="0"/>
              <a:t> </a:t>
            </a:r>
            <a:r>
              <a:rPr lang="en-US" sz="3400" dirty="0" err="1" smtClean="0"/>
              <a:t>suatu</a:t>
            </a:r>
            <a:r>
              <a:rPr lang="en-US" sz="3400" dirty="0" smtClean="0"/>
              <a:t> </a:t>
            </a:r>
            <a:r>
              <a:rPr lang="en-US" sz="3400" dirty="0" err="1" smtClean="0"/>
              <a:t>obyek</a:t>
            </a:r>
            <a:r>
              <a:rPr lang="en-US" sz="3400" dirty="0" smtClean="0"/>
              <a:t> </a:t>
            </a:r>
            <a:r>
              <a:rPr lang="en-US" sz="3400" dirty="0" err="1" smtClean="0"/>
              <a:t>pendaftaran</a:t>
            </a:r>
            <a:r>
              <a:rPr lang="en-US" sz="3400" dirty="0" smtClean="0"/>
              <a:t> </a:t>
            </a:r>
            <a:r>
              <a:rPr lang="en-US" sz="3400" dirty="0" err="1" smtClean="0"/>
              <a:t>tanah</a:t>
            </a:r>
            <a:r>
              <a:rPr lang="en-US" sz="3400" dirty="0" smtClean="0"/>
              <a:t> yang </a:t>
            </a:r>
            <a:r>
              <a:rPr lang="en-US" sz="3400" dirty="0" err="1" smtClean="0"/>
              <a:t>sudah</a:t>
            </a:r>
            <a:r>
              <a:rPr lang="en-US" sz="3400" dirty="0" smtClean="0"/>
              <a:t> </a:t>
            </a:r>
            <a:r>
              <a:rPr lang="en-US" sz="3400" dirty="0" err="1" smtClean="0"/>
              <a:t>ada</a:t>
            </a:r>
            <a:r>
              <a:rPr lang="en-US" sz="3400" dirty="0" smtClean="0"/>
              <a:t> </a:t>
            </a:r>
            <a:r>
              <a:rPr lang="en-US" sz="3400" dirty="0" err="1" smtClean="0"/>
              <a:t>haknya</a:t>
            </a:r>
            <a:r>
              <a:rPr lang="en-US" sz="3400" dirty="0" smtClean="0"/>
              <a:t>.</a:t>
            </a:r>
          </a:p>
          <a:p>
            <a:pPr marL="234950" indent="-234950" eaLnBrk="1" hangingPunct="1">
              <a:buNone/>
            </a:pPr>
            <a:endParaRPr lang="en-US" sz="27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Content Placeholder 2"/>
          <p:cNvSpPr>
            <a:spLocks noGrp="1"/>
          </p:cNvSpPr>
          <p:nvPr>
            <p:ph idx="1"/>
          </p:nvPr>
        </p:nvSpPr>
        <p:spPr>
          <a:xfrm>
            <a:off x="990600" y="228600"/>
            <a:ext cx="8077200" cy="6477000"/>
          </a:xfrm>
        </p:spPr>
        <p:txBody>
          <a:bodyPr/>
          <a:lstStyle/>
          <a:p>
            <a:pPr marL="339725" indent="-339725" eaLnBrk="1" hangingPunct="1"/>
            <a:r>
              <a:rPr lang="en-US" sz="3400" dirty="0" smtClean="0"/>
              <a:t>DATA </a:t>
            </a:r>
            <a:r>
              <a:rPr lang="en-US" sz="3400" dirty="0" smtClean="0"/>
              <a:t>FISIK </a:t>
            </a:r>
            <a:r>
              <a:rPr lang="en-US" sz="3400" dirty="0" smtClean="0"/>
              <a:t>:</a:t>
            </a:r>
          </a:p>
          <a:p>
            <a:pPr marL="339725" indent="-339725" eaLnBrk="1" hangingPunct="1">
              <a:spcBef>
                <a:spcPts val="0"/>
              </a:spcBef>
              <a:buNone/>
            </a:pPr>
            <a:r>
              <a:rPr lang="en-US" sz="3400" dirty="0" smtClean="0"/>
              <a:t>	</a:t>
            </a:r>
            <a:r>
              <a:rPr lang="en-US" sz="3400" dirty="0" err="1" smtClean="0"/>
              <a:t>adalah</a:t>
            </a:r>
            <a:r>
              <a:rPr lang="en-US" sz="3400" dirty="0" smtClean="0"/>
              <a:t> </a:t>
            </a:r>
            <a:r>
              <a:rPr lang="en-US" sz="3400" dirty="0" err="1" smtClean="0"/>
              <a:t>keterangan</a:t>
            </a:r>
            <a:r>
              <a:rPr lang="en-US" sz="3400" dirty="0" smtClean="0"/>
              <a:t> </a:t>
            </a:r>
            <a:r>
              <a:rPr lang="en-US" sz="3400" dirty="0" err="1" smtClean="0"/>
              <a:t>mengenai</a:t>
            </a:r>
            <a:r>
              <a:rPr lang="en-US" sz="3400" dirty="0" smtClean="0"/>
              <a:t> </a:t>
            </a:r>
            <a:r>
              <a:rPr lang="en-US" sz="3400" dirty="0" err="1" smtClean="0"/>
              <a:t>letak</a:t>
            </a:r>
            <a:r>
              <a:rPr lang="en-US" sz="3400" dirty="0" smtClean="0"/>
              <a:t>, </a:t>
            </a:r>
            <a:r>
              <a:rPr lang="en-US" sz="3400" dirty="0" err="1" smtClean="0"/>
              <a:t>batas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luas</a:t>
            </a:r>
            <a:r>
              <a:rPr lang="en-US" sz="3400" dirty="0" smtClean="0"/>
              <a:t> </a:t>
            </a:r>
            <a:r>
              <a:rPr lang="en-US" sz="3400" dirty="0" err="1" smtClean="0"/>
              <a:t>bidang</a:t>
            </a:r>
            <a:r>
              <a:rPr lang="en-US" sz="3400" dirty="0" smtClean="0"/>
              <a:t> </a:t>
            </a:r>
            <a:r>
              <a:rPr lang="en-US" sz="3400" dirty="0" err="1" smtClean="0"/>
              <a:t>tanah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satuan</a:t>
            </a:r>
            <a:r>
              <a:rPr lang="en-US" sz="3400" dirty="0" smtClean="0"/>
              <a:t> </a:t>
            </a:r>
            <a:r>
              <a:rPr lang="en-US" sz="3400" dirty="0" err="1" smtClean="0"/>
              <a:t>rumah</a:t>
            </a:r>
            <a:r>
              <a:rPr lang="en-US" sz="3400" dirty="0" smtClean="0"/>
              <a:t> </a:t>
            </a:r>
            <a:r>
              <a:rPr lang="en-US" sz="3400" dirty="0" err="1" smtClean="0"/>
              <a:t>susun</a:t>
            </a:r>
            <a:r>
              <a:rPr lang="en-US" sz="3400" dirty="0" smtClean="0"/>
              <a:t> yang </a:t>
            </a:r>
            <a:r>
              <a:rPr lang="en-US" sz="3400" dirty="0" err="1" smtClean="0"/>
              <a:t>didaftar</a:t>
            </a:r>
            <a:r>
              <a:rPr lang="en-US" sz="3400" dirty="0" smtClean="0"/>
              <a:t>, </a:t>
            </a:r>
            <a:r>
              <a:rPr lang="en-US" sz="3400" dirty="0" err="1" smtClean="0"/>
              <a:t>termasuk</a:t>
            </a:r>
            <a:r>
              <a:rPr lang="en-US" sz="3400" dirty="0" smtClean="0"/>
              <a:t> </a:t>
            </a:r>
            <a:r>
              <a:rPr lang="en-US" sz="3400" dirty="0" err="1" smtClean="0"/>
              <a:t>keterangan</a:t>
            </a:r>
            <a:r>
              <a:rPr lang="en-US" sz="3400" dirty="0" smtClean="0"/>
              <a:t> </a:t>
            </a:r>
            <a:r>
              <a:rPr lang="en-US" sz="3400" dirty="0" err="1" smtClean="0"/>
              <a:t>mengenai</a:t>
            </a:r>
            <a:r>
              <a:rPr lang="en-US" sz="3400" dirty="0" smtClean="0"/>
              <a:t> </a:t>
            </a:r>
            <a:r>
              <a:rPr lang="en-US" sz="3400" dirty="0" err="1" smtClean="0"/>
              <a:t>adanya</a:t>
            </a:r>
            <a:r>
              <a:rPr lang="en-US" sz="3400" dirty="0" smtClean="0"/>
              <a:t> </a:t>
            </a:r>
            <a:r>
              <a:rPr lang="en-US" sz="3400" dirty="0" err="1" smtClean="0"/>
              <a:t>bangunan</a:t>
            </a:r>
            <a:r>
              <a:rPr lang="en-US" sz="3400" dirty="0" smtClean="0"/>
              <a:t> </a:t>
            </a:r>
            <a:r>
              <a:rPr lang="en-US" sz="3400" dirty="0" err="1" smtClean="0"/>
              <a:t>atau</a:t>
            </a:r>
            <a:r>
              <a:rPr lang="en-US" sz="3400" dirty="0" smtClean="0"/>
              <a:t> </a:t>
            </a:r>
            <a:r>
              <a:rPr lang="en-US" sz="3400" dirty="0" err="1" smtClean="0"/>
              <a:t>bagian</a:t>
            </a:r>
            <a:r>
              <a:rPr lang="en-US" sz="3400" dirty="0" smtClean="0"/>
              <a:t> </a:t>
            </a:r>
            <a:r>
              <a:rPr lang="en-US" sz="3400" dirty="0" err="1" smtClean="0"/>
              <a:t>bangunan</a:t>
            </a:r>
            <a:r>
              <a:rPr lang="en-US" sz="3400" dirty="0" smtClean="0"/>
              <a:t> </a:t>
            </a:r>
            <a:r>
              <a:rPr lang="en-US" sz="3400" dirty="0" err="1" smtClean="0"/>
              <a:t>diatasnya</a:t>
            </a:r>
            <a:r>
              <a:rPr lang="en-US" sz="3400" dirty="0" smtClean="0"/>
              <a:t>.</a:t>
            </a:r>
          </a:p>
          <a:p>
            <a:pPr marL="339725" indent="-339725" eaLnBrk="1" hangingPunct="1"/>
            <a:r>
              <a:rPr lang="en-US" sz="3400" dirty="0" smtClean="0"/>
              <a:t>DATA </a:t>
            </a:r>
            <a:r>
              <a:rPr lang="en-US" sz="3400" dirty="0" smtClean="0"/>
              <a:t>YURIDIS :</a:t>
            </a:r>
          </a:p>
          <a:p>
            <a:pPr marL="339725" indent="-339725" eaLnBrk="1" hangingPunct="1">
              <a:spcBef>
                <a:spcPts val="0"/>
              </a:spcBef>
              <a:buNone/>
            </a:pPr>
            <a:r>
              <a:rPr lang="en-US" sz="3400" dirty="0" smtClean="0"/>
              <a:t>	</a:t>
            </a:r>
            <a:r>
              <a:rPr lang="en-US" sz="3400" dirty="0" err="1" smtClean="0"/>
              <a:t>adalah</a:t>
            </a:r>
            <a:r>
              <a:rPr lang="en-US" sz="3400" dirty="0" smtClean="0"/>
              <a:t> </a:t>
            </a:r>
            <a:r>
              <a:rPr lang="en-US" sz="3400" dirty="0" err="1" smtClean="0"/>
              <a:t>keterangan</a:t>
            </a:r>
            <a:r>
              <a:rPr lang="en-US" sz="3400" dirty="0" smtClean="0"/>
              <a:t> </a:t>
            </a:r>
            <a:r>
              <a:rPr lang="en-US" sz="3400" dirty="0" err="1" smtClean="0"/>
              <a:t>mengenai</a:t>
            </a:r>
            <a:r>
              <a:rPr lang="en-US" sz="3400" dirty="0" smtClean="0"/>
              <a:t> status </a:t>
            </a:r>
            <a:r>
              <a:rPr lang="en-US" sz="3400" dirty="0" err="1" smtClean="0"/>
              <a:t>hukum</a:t>
            </a:r>
            <a:r>
              <a:rPr lang="en-US" sz="3400" dirty="0" smtClean="0"/>
              <a:t> </a:t>
            </a:r>
            <a:r>
              <a:rPr lang="en-US" sz="3400" dirty="0" err="1" smtClean="0"/>
              <a:t>bidang</a:t>
            </a:r>
            <a:r>
              <a:rPr lang="en-US" sz="3400" dirty="0" smtClean="0"/>
              <a:t> </a:t>
            </a:r>
            <a:r>
              <a:rPr lang="en-US" sz="3400" dirty="0" err="1" smtClean="0"/>
              <a:t>tanah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satuan</a:t>
            </a:r>
            <a:r>
              <a:rPr lang="en-US" sz="3400" dirty="0" smtClean="0"/>
              <a:t> </a:t>
            </a:r>
            <a:r>
              <a:rPr lang="en-US" sz="3400" dirty="0" err="1" smtClean="0"/>
              <a:t>rumah</a:t>
            </a:r>
            <a:r>
              <a:rPr lang="en-US" sz="3400" dirty="0" smtClean="0"/>
              <a:t> </a:t>
            </a:r>
            <a:r>
              <a:rPr lang="en-US" sz="3400" dirty="0" err="1" smtClean="0"/>
              <a:t>susun</a:t>
            </a:r>
            <a:r>
              <a:rPr lang="en-US" sz="3400" dirty="0" smtClean="0"/>
              <a:t> yang </a:t>
            </a:r>
            <a:r>
              <a:rPr lang="en-US" sz="3400" dirty="0" err="1" smtClean="0"/>
              <a:t>didaftar</a:t>
            </a:r>
            <a:r>
              <a:rPr lang="en-US" sz="3400" dirty="0" smtClean="0"/>
              <a:t>, </a:t>
            </a:r>
            <a:r>
              <a:rPr lang="en-US" sz="3400" dirty="0" err="1" smtClean="0"/>
              <a:t>pemegang</a:t>
            </a:r>
            <a:r>
              <a:rPr lang="en-US" sz="3400" dirty="0" smtClean="0"/>
              <a:t> </a:t>
            </a:r>
            <a:r>
              <a:rPr lang="en-US" sz="3400" dirty="0" err="1" smtClean="0"/>
              <a:t>haknya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hak</a:t>
            </a:r>
            <a:r>
              <a:rPr lang="en-US" sz="3400" dirty="0" smtClean="0"/>
              <a:t> </a:t>
            </a:r>
            <a:r>
              <a:rPr lang="en-US" sz="3400" dirty="0" err="1" smtClean="0"/>
              <a:t>pihak</a:t>
            </a:r>
            <a:r>
              <a:rPr lang="en-US" sz="3400" dirty="0" smtClean="0"/>
              <a:t> lain </a:t>
            </a:r>
            <a:r>
              <a:rPr lang="en-US" sz="3400" dirty="0" err="1" smtClean="0"/>
              <a:t>serta</a:t>
            </a:r>
            <a:r>
              <a:rPr lang="en-US" sz="3400" dirty="0" smtClean="0"/>
              <a:t> </a:t>
            </a:r>
            <a:r>
              <a:rPr lang="en-US" sz="3400" dirty="0" err="1" smtClean="0"/>
              <a:t>benda-benda</a:t>
            </a:r>
            <a:r>
              <a:rPr lang="en-US" sz="3400" dirty="0" smtClean="0"/>
              <a:t> lain yang </a:t>
            </a:r>
            <a:r>
              <a:rPr lang="en-US" sz="3400" dirty="0" err="1" smtClean="0"/>
              <a:t>membebaninya</a:t>
            </a:r>
            <a:r>
              <a:rPr lang="en-US" sz="3400" dirty="0" smtClean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24800" cy="12192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700" b="1" dirty="0" smtClean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PENGERTIAN </a:t>
            </a:r>
            <a:br>
              <a:rPr lang="en-US" sz="3700" b="1" dirty="0" smtClean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</a:br>
            <a:r>
              <a:rPr lang="en-US" sz="3700" b="1" dirty="0" smtClean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PENDAFTARAN TANAH</a:t>
            </a:r>
            <a:endParaRPr lang="en-US" sz="3700" dirty="0">
              <a:solidFill>
                <a:schemeClr val="tx2">
                  <a:satMod val="13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924800" cy="50292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10000"/>
              </a:lnSpc>
              <a:spcBef>
                <a:spcPts val="1200"/>
              </a:spcBef>
              <a:buFont typeface="Wingdings 2" pitchFamily="18" charset="2"/>
              <a:buNone/>
            </a:pPr>
            <a:r>
              <a:rPr lang="en-US" altLang="en-US" sz="2700" i="1" dirty="0" smtClean="0"/>
              <a:t>“</a:t>
            </a:r>
            <a:r>
              <a:rPr lang="en-US" altLang="ja-JP" sz="2700" i="1" dirty="0" err="1" smtClean="0"/>
              <a:t>Rangkaian</a:t>
            </a:r>
            <a:r>
              <a:rPr lang="en-US" altLang="ja-JP" sz="2700" i="1" dirty="0" smtClean="0"/>
              <a:t> </a:t>
            </a:r>
            <a:r>
              <a:rPr lang="en-US" altLang="ja-JP" sz="2700" i="1" dirty="0" err="1" smtClean="0"/>
              <a:t>kegiatan</a:t>
            </a:r>
            <a:r>
              <a:rPr lang="en-US" altLang="ja-JP" sz="2700" i="1" dirty="0" smtClean="0"/>
              <a:t>, yang </a:t>
            </a:r>
            <a:r>
              <a:rPr lang="en-US" altLang="ja-JP" sz="2700" i="1" dirty="0" err="1" smtClean="0"/>
              <a:t>dilakukan</a:t>
            </a:r>
            <a:r>
              <a:rPr lang="en-US" altLang="ja-JP" sz="2700" i="1" dirty="0" smtClean="0"/>
              <a:t> </a:t>
            </a:r>
            <a:r>
              <a:rPr lang="en-US" altLang="ja-JP" sz="2700" i="1" dirty="0" err="1" smtClean="0"/>
              <a:t>oleh</a:t>
            </a:r>
            <a:r>
              <a:rPr lang="en-US" altLang="ja-JP" sz="2700" i="1" dirty="0" smtClean="0"/>
              <a:t> </a:t>
            </a:r>
            <a:r>
              <a:rPr lang="en-US" altLang="ja-JP" sz="2700" i="1" dirty="0" err="1" smtClean="0"/>
              <a:t>Pemerintah</a:t>
            </a:r>
            <a:r>
              <a:rPr lang="en-US" altLang="ja-JP" sz="2700" i="1" dirty="0" smtClean="0"/>
              <a:t> </a:t>
            </a:r>
            <a:r>
              <a:rPr lang="en-US" altLang="ja-JP" sz="2700" i="1" dirty="0" err="1" smtClean="0"/>
              <a:t>secara</a:t>
            </a:r>
            <a:r>
              <a:rPr lang="en-US" altLang="ja-JP" sz="2700" i="1" dirty="0" smtClean="0"/>
              <a:t> </a:t>
            </a:r>
            <a:r>
              <a:rPr lang="en-US" altLang="ja-JP" sz="2700" i="1" dirty="0" err="1" smtClean="0"/>
              <a:t>terus-menerus</a:t>
            </a:r>
            <a:r>
              <a:rPr lang="en-US" altLang="ja-JP" sz="2700" i="1" dirty="0" smtClean="0"/>
              <a:t>,</a:t>
            </a:r>
            <a:r>
              <a:rPr lang="en-US" altLang="ja-JP" sz="2700" i="1" u="sng" dirty="0" smtClean="0"/>
              <a:t> </a:t>
            </a:r>
            <a:r>
              <a:rPr lang="en-US" altLang="ja-JP" sz="2700" i="1" dirty="0" err="1" smtClean="0"/>
              <a:t>berkesinambungan</a:t>
            </a:r>
            <a:r>
              <a:rPr lang="en-US" altLang="ja-JP" sz="2700" i="1" dirty="0" smtClean="0"/>
              <a:t> </a:t>
            </a:r>
            <a:r>
              <a:rPr lang="en-US" altLang="ja-JP" sz="2700" i="1" dirty="0" err="1" smtClean="0"/>
              <a:t>dan</a:t>
            </a:r>
            <a:r>
              <a:rPr lang="en-US" altLang="ja-JP" sz="2700" i="1" dirty="0" smtClean="0"/>
              <a:t> </a:t>
            </a:r>
            <a:r>
              <a:rPr lang="en-US" altLang="ja-JP" sz="2700" i="1" dirty="0" err="1" smtClean="0"/>
              <a:t>teratur</a:t>
            </a:r>
            <a:r>
              <a:rPr lang="en-US" altLang="ja-JP" sz="2700" i="1" dirty="0" smtClean="0"/>
              <a:t>, </a:t>
            </a:r>
            <a:r>
              <a:rPr lang="en-US" altLang="ja-JP" sz="2700" i="1" dirty="0" err="1" smtClean="0"/>
              <a:t>meliputi</a:t>
            </a:r>
            <a:r>
              <a:rPr lang="en-US" altLang="ja-JP" sz="2700" i="1" dirty="0" smtClean="0"/>
              <a:t>  </a:t>
            </a:r>
            <a:r>
              <a:rPr lang="en-US" altLang="ja-JP" sz="2700" i="1" dirty="0" err="1" smtClean="0"/>
              <a:t>pengumpulan</a:t>
            </a:r>
            <a:r>
              <a:rPr lang="en-US" altLang="ja-JP" sz="2700" i="1" dirty="0" smtClean="0"/>
              <a:t>, </a:t>
            </a:r>
            <a:r>
              <a:rPr lang="en-US" altLang="ja-JP" sz="2700" i="1" dirty="0" err="1" smtClean="0"/>
              <a:t>pengolahan</a:t>
            </a:r>
            <a:r>
              <a:rPr lang="en-US" altLang="ja-JP" sz="2700" i="1" dirty="0" smtClean="0"/>
              <a:t>, </a:t>
            </a:r>
            <a:r>
              <a:rPr lang="en-US" altLang="ja-JP" sz="2700" i="1" dirty="0" err="1" smtClean="0"/>
              <a:t>pembukuan</a:t>
            </a:r>
            <a:r>
              <a:rPr lang="en-US" altLang="ja-JP" sz="2700" i="1" dirty="0" smtClean="0"/>
              <a:t>, </a:t>
            </a:r>
            <a:r>
              <a:rPr lang="en-US" altLang="ja-JP" sz="2700" i="1" dirty="0" err="1" smtClean="0"/>
              <a:t>dan</a:t>
            </a:r>
            <a:r>
              <a:rPr lang="en-US" altLang="ja-JP" sz="2700" i="1" dirty="0" smtClean="0"/>
              <a:t> </a:t>
            </a:r>
            <a:r>
              <a:rPr lang="en-US" altLang="ja-JP" sz="2700" i="1" dirty="0" err="1" smtClean="0"/>
              <a:t>penyajian</a:t>
            </a:r>
            <a:r>
              <a:rPr lang="en-US" altLang="ja-JP" sz="2700" i="1" dirty="0" smtClean="0"/>
              <a:t> </a:t>
            </a:r>
            <a:r>
              <a:rPr lang="en-US" altLang="ja-JP" sz="2700" i="1" dirty="0" err="1" smtClean="0"/>
              <a:t>serta</a:t>
            </a:r>
            <a:r>
              <a:rPr lang="en-US" altLang="ja-JP" sz="2700" i="1" dirty="0" smtClean="0"/>
              <a:t> </a:t>
            </a:r>
            <a:r>
              <a:rPr lang="en-US" altLang="ja-JP" sz="2700" i="1" dirty="0" err="1" smtClean="0"/>
              <a:t>pemeliharaan</a:t>
            </a:r>
            <a:r>
              <a:rPr lang="en-US" altLang="ja-JP" sz="2700" i="1" dirty="0" smtClean="0"/>
              <a:t> data </a:t>
            </a:r>
            <a:r>
              <a:rPr lang="en-US" altLang="ja-JP" sz="2700" i="1" dirty="0" err="1" smtClean="0"/>
              <a:t>fisik</a:t>
            </a:r>
            <a:r>
              <a:rPr lang="en-US" altLang="ja-JP" sz="2700" i="1" dirty="0" smtClean="0"/>
              <a:t> </a:t>
            </a:r>
            <a:r>
              <a:rPr lang="en-US" altLang="ja-JP" sz="2700" i="1" dirty="0" err="1" smtClean="0"/>
              <a:t>dan</a:t>
            </a:r>
            <a:r>
              <a:rPr lang="en-US" altLang="ja-JP" sz="2700" i="1" dirty="0" smtClean="0"/>
              <a:t> </a:t>
            </a:r>
            <a:r>
              <a:rPr lang="en-US" altLang="ja-JP" sz="2700" i="1" dirty="0" err="1" smtClean="0"/>
              <a:t>yuridis</a:t>
            </a:r>
            <a:r>
              <a:rPr lang="en-US" altLang="ja-JP" sz="2700" i="1" dirty="0" smtClean="0"/>
              <a:t>, </a:t>
            </a:r>
            <a:r>
              <a:rPr lang="en-US" altLang="ja-JP" sz="2700" i="1" dirty="0" err="1" smtClean="0"/>
              <a:t>dalam</a:t>
            </a:r>
            <a:r>
              <a:rPr lang="en-US" altLang="ja-JP" sz="2700" i="1" dirty="0" smtClean="0"/>
              <a:t> </a:t>
            </a:r>
            <a:r>
              <a:rPr lang="en-US" altLang="ja-JP" sz="2700" i="1" dirty="0" err="1" smtClean="0"/>
              <a:t>bentuk</a:t>
            </a:r>
            <a:r>
              <a:rPr lang="en-US" altLang="ja-JP" sz="2700" i="1" dirty="0" smtClean="0"/>
              <a:t> </a:t>
            </a:r>
            <a:r>
              <a:rPr lang="en-US" altLang="ja-JP" sz="2700" i="1" dirty="0" err="1" smtClean="0"/>
              <a:t>peta</a:t>
            </a:r>
            <a:r>
              <a:rPr lang="en-US" altLang="ja-JP" sz="2700" i="1" dirty="0" smtClean="0"/>
              <a:t> </a:t>
            </a:r>
            <a:r>
              <a:rPr lang="en-US" altLang="ja-JP" sz="2700" i="1" dirty="0" err="1" smtClean="0"/>
              <a:t>dan</a:t>
            </a:r>
            <a:r>
              <a:rPr lang="en-US" altLang="ja-JP" sz="2700" i="1" dirty="0" smtClean="0"/>
              <a:t> </a:t>
            </a:r>
            <a:r>
              <a:rPr lang="en-US" altLang="ja-JP" sz="2700" i="1" dirty="0" err="1" smtClean="0"/>
              <a:t>daftar</a:t>
            </a:r>
            <a:r>
              <a:rPr lang="en-US" altLang="ja-JP" sz="2700" i="1" dirty="0" smtClean="0"/>
              <a:t>, </a:t>
            </a:r>
            <a:r>
              <a:rPr lang="en-US" altLang="ja-JP" sz="2700" i="1" dirty="0" err="1" smtClean="0"/>
              <a:t>mengenai</a:t>
            </a:r>
            <a:r>
              <a:rPr lang="en-US" altLang="ja-JP" sz="2700" i="1" dirty="0" smtClean="0"/>
              <a:t> </a:t>
            </a:r>
            <a:r>
              <a:rPr lang="en-US" altLang="ja-JP" sz="2700" i="1" dirty="0" err="1" smtClean="0"/>
              <a:t>bidang-bidang</a:t>
            </a:r>
            <a:r>
              <a:rPr lang="en-US" altLang="ja-JP" sz="2700" i="1" dirty="0" smtClean="0"/>
              <a:t> </a:t>
            </a:r>
            <a:r>
              <a:rPr lang="en-US" altLang="ja-JP" sz="2700" i="1" dirty="0" err="1" smtClean="0"/>
              <a:t>tanah</a:t>
            </a:r>
            <a:r>
              <a:rPr lang="en-US" altLang="ja-JP" sz="2700" i="1" dirty="0" smtClean="0"/>
              <a:t> </a:t>
            </a:r>
            <a:r>
              <a:rPr lang="en-US" altLang="ja-JP" sz="2700" i="1" dirty="0" err="1" smtClean="0"/>
              <a:t>dan</a:t>
            </a:r>
            <a:r>
              <a:rPr lang="en-US" altLang="ja-JP" sz="2700" i="1" dirty="0" smtClean="0"/>
              <a:t> </a:t>
            </a:r>
            <a:r>
              <a:rPr lang="en-US" altLang="ja-JP" sz="2700" i="1" dirty="0" err="1" smtClean="0"/>
              <a:t>Satuan</a:t>
            </a:r>
            <a:r>
              <a:rPr lang="en-US" altLang="ja-JP" sz="2700" i="1" dirty="0" smtClean="0"/>
              <a:t> </a:t>
            </a:r>
            <a:r>
              <a:rPr lang="en-US" altLang="ja-JP" sz="2700" i="1" dirty="0" err="1" smtClean="0"/>
              <a:t>Rumah</a:t>
            </a:r>
            <a:r>
              <a:rPr lang="en-US" altLang="ja-JP" sz="2700" i="1" dirty="0" smtClean="0"/>
              <a:t> </a:t>
            </a:r>
            <a:r>
              <a:rPr lang="en-US" altLang="ja-JP" sz="2700" i="1" dirty="0" err="1" smtClean="0"/>
              <a:t>Susun</a:t>
            </a:r>
            <a:r>
              <a:rPr lang="en-US" altLang="ja-JP" sz="2700" i="1" dirty="0" smtClean="0"/>
              <a:t>, </a:t>
            </a:r>
            <a:r>
              <a:rPr lang="en-US" altLang="ja-JP" sz="2700" i="1" dirty="0" err="1" smtClean="0"/>
              <a:t>termasuk</a:t>
            </a:r>
            <a:r>
              <a:rPr lang="en-US" altLang="ja-JP" sz="2700" i="1" dirty="0" smtClean="0"/>
              <a:t> </a:t>
            </a:r>
            <a:r>
              <a:rPr lang="en-US" altLang="ja-JP" sz="2700" i="1" dirty="0" err="1" smtClean="0"/>
              <a:t>pemberian</a:t>
            </a:r>
            <a:r>
              <a:rPr lang="en-US" altLang="ja-JP" sz="2700" i="1" dirty="0" smtClean="0"/>
              <a:t> </a:t>
            </a:r>
            <a:r>
              <a:rPr lang="en-US" altLang="ja-JP" sz="2700" i="1" dirty="0" err="1" smtClean="0"/>
              <a:t>surat</a:t>
            </a:r>
            <a:r>
              <a:rPr lang="en-US" altLang="ja-JP" sz="2700" i="1" dirty="0" smtClean="0"/>
              <a:t> </a:t>
            </a:r>
            <a:r>
              <a:rPr lang="en-US" altLang="ja-JP" sz="2700" i="1" dirty="0" err="1" smtClean="0"/>
              <a:t>tanda</a:t>
            </a:r>
            <a:r>
              <a:rPr lang="en-US" altLang="ja-JP" sz="2700" i="1" dirty="0" smtClean="0"/>
              <a:t> </a:t>
            </a:r>
            <a:r>
              <a:rPr lang="en-US" altLang="ja-JP" sz="2700" i="1" dirty="0" err="1" smtClean="0"/>
              <a:t>bukti</a:t>
            </a:r>
            <a:r>
              <a:rPr lang="en-US" altLang="ja-JP" sz="2700" i="1" dirty="0" smtClean="0"/>
              <a:t> </a:t>
            </a:r>
            <a:r>
              <a:rPr lang="en-US" altLang="ja-JP" sz="2700" i="1" dirty="0" err="1" smtClean="0"/>
              <a:t>haknya</a:t>
            </a:r>
            <a:r>
              <a:rPr lang="en-US" altLang="ja-JP" sz="2700" i="1" dirty="0" smtClean="0"/>
              <a:t> </a:t>
            </a:r>
            <a:r>
              <a:rPr lang="en-US" altLang="ja-JP" sz="2700" i="1" dirty="0" err="1" smtClean="0"/>
              <a:t>bagi</a:t>
            </a:r>
            <a:r>
              <a:rPr lang="en-US" altLang="ja-JP" sz="2700" i="1" dirty="0" smtClean="0"/>
              <a:t> </a:t>
            </a:r>
            <a:r>
              <a:rPr lang="en-US" altLang="ja-JP" sz="2700" i="1" dirty="0" err="1" smtClean="0"/>
              <a:t>bidang-bidang</a:t>
            </a:r>
            <a:r>
              <a:rPr lang="en-US" altLang="ja-JP" sz="2700" i="1" dirty="0" smtClean="0"/>
              <a:t> </a:t>
            </a:r>
            <a:r>
              <a:rPr lang="en-US" altLang="ja-JP" sz="2700" i="1" dirty="0" err="1" smtClean="0"/>
              <a:t>tanah</a:t>
            </a:r>
            <a:r>
              <a:rPr lang="en-US" altLang="ja-JP" sz="2700" i="1" dirty="0" smtClean="0"/>
              <a:t> yang </a:t>
            </a:r>
            <a:r>
              <a:rPr lang="en-US" altLang="ja-JP" sz="2700" i="1" dirty="0" err="1" smtClean="0"/>
              <a:t>sudah</a:t>
            </a:r>
            <a:r>
              <a:rPr lang="en-US" altLang="ja-JP" sz="2700" i="1" dirty="0" smtClean="0"/>
              <a:t> </a:t>
            </a:r>
            <a:r>
              <a:rPr lang="en-US" altLang="ja-JP" sz="2700" i="1" dirty="0" err="1" smtClean="0"/>
              <a:t>ada</a:t>
            </a:r>
            <a:r>
              <a:rPr lang="en-US" altLang="ja-JP" sz="2700" i="1" dirty="0" smtClean="0"/>
              <a:t> </a:t>
            </a:r>
            <a:r>
              <a:rPr lang="en-US" altLang="ja-JP" sz="2700" i="1" dirty="0" err="1" smtClean="0"/>
              <a:t>haknya</a:t>
            </a:r>
            <a:r>
              <a:rPr lang="en-US" altLang="ja-JP" sz="2700" i="1" dirty="0" smtClean="0"/>
              <a:t> </a:t>
            </a:r>
            <a:r>
              <a:rPr lang="en-US" altLang="ja-JP" sz="2700" i="1" dirty="0" err="1" smtClean="0"/>
              <a:t>dan</a:t>
            </a:r>
            <a:r>
              <a:rPr lang="en-US" altLang="ja-JP" sz="2700" i="1" dirty="0" smtClean="0"/>
              <a:t> </a:t>
            </a:r>
            <a:r>
              <a:rPr lang="en-US" altLang="ja-JP" sz="2700" i="1" dirty="0" err="1" smtClean="0"/>
              <a:t>Hak</a:t>
            </a:r>
            <a:r>
              <a:rPr lang="en-US" altLang="ja-JP" sz="2700" i="1" dirty="0" smtClean="0"/>
              <a:t> </a:t>
            </a:r>
            <a:r>
              <a:rPr lang="en-US" altLang="ja-JP" sz="2700" i="1" dirty="0" err="1" smtClean="0"/>
              <a:t>Milik</a:t>
            </a:r>
            <a:r>
              <a:rPr lang="en-US" altLang="ja-JP" sz="2700" i="1" dirty="0" smtClean="0"/>
              <a:t> </a:t>
            </a:r>
            <a:r>
              <a:rPr lang="en-US" altLang="ja-JP" sz="2700" i="1" dirty="0" err="1" smtClean="0"/>
              <a:t>Satuan</a:t>
            </a:r>
            <a:r>
              <a:rPr lang="en-US" altLang="ja-JP" sz="2700" i="1" dirty="0" smtClean="0"/>
              <a:t> </a:t>
            </a:r>
            <a:r>
              <a:rPr lang="en-US" altLang="ja-JP" sz="2700" i="1" dirty="0" err="1" smtClean="0"/>
              <a:t>Rumah</a:t>
            </a:r>
            <a:r>
              <a:rPr lang="en-US" altLang="ja-JP" sz="2700" i="1" dirty="0" smtClean="0"/>
              <a:t> </a:t>
            </a:r>
            <a:r>
              <a:rPr lang="en-US" altLang="ja-JP" sz="2700" i="1" dirty="0" err="1" smtClean="0"/>
              <a:t>Susun</a:t>
            </a:r>
            <a:r>
              <a:rPr lang="en-US" altLang="ja-JP" sz="2700" i="1" dirty="0" smtClean="0"/>
              <a:t> </a:t>
            </a:r>
            <a:r>
              <a:rPr lang="en-US" altLang="ja-JP" sz="2700" i="1" dirty="0" err="1" smtClean="0"/>
              <a:t>serta</a:t>
            </a:r>
            <a:r>
              <a:rPr lang="en-US" altLang="ja-JP" sz="2700" i="1" dirty="0" smtClean="0"/>
              <a:t> </a:t>
            </a:r>
            <a:r>
              <a:rPr lang="en-US" altLang="ja-JP" sz="2700" i="1" dirty="0" err="1" smtClean="0"/>
              <a:t>hak-hak</a:t>
            </a:r>
            <a:r>
              <a:rPr lang="en-US" altLang="ja-JP" sz="2700" i="1" dirty="0" smtClean="0"/>
              <a:t> </a:t>
            </a:r>
            <a:r>
              <a:rPr lang="en-US" altLang="ja-JP" sz="2700" i="1" dirty="0" err="1" smtClean="0"/>
              <a:t>tertentu</a:t>
            </a:r>
            <a:r>
              <a:rPr lang="en-US" altLang="ja-JP" sz="2700" i="1" dirty="0" smtClean="0"/>
              <a:t> yang </a:t>
            </a:r>
            <a:r>
              <a:rPr lang="en-US" altLang="ja-JP" sz="2700" i="1" dirty="0" err="1" smtClean="0"/>
              <a:t>membebaninya</a:t>
            </a:r>
            <a:r>
              <a:rPr lang="en-US" altLang="en-US" sz="2700" i="1" dirty="0" smtClean="0"/>
              <a:t>”</a:t>
            </a:r>
            <a:endParaRPr lang="en-US" altLang="ja-JP" sz="2700" i="1" dirty="0" smtClean="0"/>
          </a:p>
          <a:p>
            <a:pPr marL="0" indent="0" eaLnBrk="1" hangingPunct="1">
              <a:lnSpc>
                <a:spcPct val="110000"/>
              </a:lnSpc>
              <a:spcBef>
                <a:spcPts val="1200"/>
              </a:spcBef>
              <a:buFont typeface="Wingdings 2" pitchFamily="18" charset="2"/>
              <a:buNone/>
            </a:pPr>
            <a:r>
              <a:rPr lang="en-US" sz="2200" i="1" dirty="0" smtClean="0">
                <a:latin typeface="Goudy Old Style" pitchFamily="18" charset="0"/>
              </a:rPr>
              <a:t>(</a:t>
            </a:r>
            <a:r>
              <a:rPr lang="en-US" sz="2200" i="1" dirty="0" err="1" smtClean="0">
                <a:latin typeface="Goudy Old Style" pitchFamily="18" charset="0"/>
              </a:rPr>
              <a:t>Pasal</a:t>
            </a:r>
            <a:r>
              <a:rPr lang="en-US" sz="2200" i="1" dirty="0" smtClean="0">
                <a:latin typeface="Goudy Old Style" pitchFamily="18" charset="0"/>
              </a:rPr>
              <a:t> 1 PP No. 24 </a:t>
            </a:r>
            <a:r>
              <a:rPr lang="en-US" sz="2200" i="1" dirty="0" err="1" smtClean="0">
                <a:latin typeface="Goudy Old Style" pitchFamily="18" charset="0"/>
              </a:rPr>
              <a:t>Tahun</a:t>
            </a:r>
            <a:r>
              <a:rPr lang="en-US" sz="2200" i="1" dirty="0" smtClean="0">
                <a:latin typeface="Goudy Old Style" pitchFamily="18" charset="0"/>
              </a:rPr>
              <a:t> 1997)</a:t>
            </a:r>
            <a:endParaRPr lang="en-US" sz="2200" dirty="0" smtClean="0">
              <a:latin typeface="Goudy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696200" cy="990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DASAR HUKUM </a:t>
            </a:r>
            <a:br>
              <a:rPr lang="en-US" sz="4000" b="1" dirty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</a:br>
            <a:r>
              <a:rPr lang="en-US" sz="4000" b="1" dirty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PENDAFTARAN TANAH</a:t>
            </a:r>
            <a:endParaRPr lang="en-US" sz="4000" dirty="0">
              <a:solidFill>
                <a:schemeClr val="tx2">
                  <a:satMod val="13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924800" cy="4648200"/>
          </a:xfrm>
        </p:spPr>
        <p:txBody>
          <a:bodyPr rtlCol="0">
            <a:normAutofit/>
          </a:bodyPr>
          <a:lstStyle/>
          <a:p>
            <a:pPr indent="-365125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100" kern="1000" dirty="0" err="1" smtClean="0">
                <a:ea typeface="+mn-ea"/>
                <a:cs typeface="+mn-cs"/>
              </a:rPr>
              <a:t>Pasal</a:t>
            </a:r>
            <a:r>
              <a:rPr lang="en-US" sz="3100" kern="1000" dirty="0" smtClean="0">
                <a:ea typeface="+mn-ea"/>
                <a:cs typeface="+mn-cs"/>
              </a:rPr>
              <a:t> </a:t>
            </a:r>
            <a:r>
              <a:rPr lang="en-US" sz="3100" kern="1000" dirty="0" smtClean="0">
                <a:latin typeface="Arial Unicode MS"/>
                <a:ea typeface="+mn-ea"/>
                <a:cs typeface="Arial Unicode MS"/>
              </a:rPr>
              <a:t>1</a:t>
            </a:r>
            <a:r>
              <a:rPr lang="en-US" sz="3100" kern="1000" dirty="0" smtClean="0">
                <a:ea typeface="+mn-ea"/>
                <a:cs typeface="+mn-cs"/>
              </a:rPr>
              <a:t>9 UUPA</a:t>
            </a:r>
          </a:p>
          <a:p>
            <a:pPr indent="-365125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100" kern="1000" dirty="0" err="1" smtClean="0">
                <a:ea typeface="+mn-ea"/>
                <a:cs typeface="+mn-cs"/>
              </a:rPr>
              <a:t>Pasal</a:t>
            </a:r>
            <a:r>
              <a:rPr lang="en-US" sz="3100" kern="1000" dirty="0" smtClean="0">
                <a:ea typeface="+mn-ea"/>
                <a:cs typeface="+mn-cs"/>
              </a:rPr>
              <a:t> 23, 32 </a:t>
            </a:r>
            <a:r>
              <a:rPr lang="en-US" sz="3100" kern="1000" dirty="0" err="1" smtClean="0">
                <a:ea typeface="+mn-ea"/>
                <a:cs typeface="+mn-cs"/>
              </a:rPr>
              <a:t>dan</a:t>
            </a:r>
            <a:r>
              <a:rPr lang="en-US" sz="3100" kern="1000" dirty="0" smtClean="0">
                <a:ea typeface="+mn-ea"/>
                <a:cs typeface="+mn-cs"/>
              </a:rPr>
              <a:t> 38 UUPA</a:t>
            </a:r>
          </a:p>
          <a:p>
            <a:pPr indent="-365125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100" kern="1000" dirty="0" smtClean="0">
                <a:ea typeface="+mn-ea"/>
                <a:cs typeface="+mn-cs"/>
              </a:rPr>
              <a:t>PP </a:t>
            </a:r>
            <a:r>
              <a:rPr lang="en-US" sz="3100" kern="1000" dirty="0" smtClean="0">
                <a:ea typeface="+mn-ea"/>
                <a:cs typeface="+mn-cs"/>
              </a:rPr>
              <a:t>No.</a:t>
            </a:r>
            <a:r>
              <a:rPr lang="en-US" sz="3100" kern="1000" dirty="0" smtClean="0">
                <a:latin typeface="Arial Unicode MS"/>
                <a:ea typeface="+mn-ea"/>
                <a:cs typeface="Arial Unicode MS"/>
              </a:rPr>
              <a:t>1</a:t>
            </a:r>
            <a:r>
              <a:rPr lang="en-US" sz="3100" kern="1000" dirty="0" smtClean="0">
                <a:ea typeface="+mn-ea"/>
                <a:cs typeface="+mn-cs"/>
              </a:rPr>
              <a:t>0 </a:t>
            </a:r>
            <a:r>
              <a:rPr lang="en-US" sz="3100" kern="1000" dirty="0" err="1" smtClean="0">
                <a:ea typeface="+mn-ea"/>
                <a:cs typeface="+mn-cs"/>
              </a:rPr>
              <a:t>tahun</a:t>
            </a:r>
            <a:r>
              <a:rPr lang="en-US" sz="3100" kern="1000" dirty="0" smtClean="0">
                <a:ea typeface="+mn-ea"/>
                <a:cs typeface="+mn-cs"/>
              </a:rPr>
              <a:t> </a:t>
            </a:r>
            <a:r>
              <a:rPr lang="en-US" sz="3100" kern="1000" dirty="0" smtClean="0">
                <a:latin typeface="Arial Unicode MS"/>
                <a:ea typeface="+mn-ea"/>
                <a:cs typeface="Arial Unicode MS"/>
              </a:rPr>
              <a:t>1</a:t>
            </a:r>
            <a:r>
              <a:rPr lang="en-US" sz="3100" kern="1000" dirty="0" smtClean="0">
                <a:ea typeface="+mn-ea"/>
                <a:cs typeface="+mn-cs"/>
              </a:rPr>
              <a:t>96</a:t>
            </a:r>
            <a:r>
              <a:rPr lang="en-US" sz="3100" kern="1000" dirty="0" smtClean="0">
                <a:latin typeface="Arial Unicode MS"/>
                <a:ea typeface="+mn-ea"/>
                <a:cs typeface="Arial Unicode MS"/>
              </a:rPr>
              <a:t>1</a:t>
            </a:r>
            <a:r>
              <a:rPr lang="en-US" sz="3100" kern="1000" dirty="0" smtClean="0">
                <a:ea typeface="+mn-ea"/>
                <a:cs typeface="+mn-cs"/>
              </a:rPr>
              <a:t> </a:t>
            </a:r>
            <a:r>
              <a:rPr lang="en-US" sz="3100" kern="1000" dirty="0" err="1" smtClean="0">
                <a:ea typeface="+mn-ea"/>
                <a:cs typeface="+mn-cs"/>
              </a:rPr>
              <a:t>dan</a:t>
            </a:r>
            <a:r>
              <a:rPr lang="en-US" sz="3100" kern="1000" dirty="0" smtClean="0">
                <a:ea typeface="+mn-ea"/>
                <a:cs typeface="+mn-cs"/>
              </a:rPr>
              <a:t> PP No. 24 </a:t>
            </a:r>
            <a:r>
              <a:rPr lang="en-US" sz="3100" kern="1000" dirty="0" err="1">
                <a:ea typeface="+mn-ea"/>
                <a:cs typeface="+mn-cs"/>
              </a:rPr>
              <a:t>t</a:t>
            </a:r>
            <a:r>
              <a:rPr lang="en-US" sz="3100" kern="1000" dirty="0" err="1" smtClean="0">
                <a:ea typeface="+mn-ea"/>
                <a:cs typeface="+mn-cs"/>
              </a:rPr>
              <a:t>ahun</a:t>
            </a:r>
            <a:r>
              <a:rPr lang="en-US" sz="3100" kern="1000" dirty="0" smtClean="0">
                <a:ea typeface="+mn-ea"/>
                <a:cs typeface="+mn-cs"/>
              </a:rPr>
              <a:t> </a:t>
            </a:r>
            <a:r>
              <a:rPr lang="en-US" sz="3100" kern="1000" dirty="0" smtClean="0">
                <a:latin typeface="Arial Unicode MS"/>
                <a:ea typeface="+mn-ea"/>
                <a:cs typeface="Arial Unicode MS"/>
              </a:rPr>
              <a:t>1</a:t>
            </a:r>
            <a:r>
              <a:rPr lang="en-US" sz="3100" kern="1000" dirty="0" smtClean="0">
                <a:ea typeface="+mn-ea"/>
                <a:cs typeface="+mn-cs"/>
              </a:rPr>
              <a:t>997 </a:t>
            </a:r>
            <a:r>
              <a:rPr lang="en-US" sz="3100" kern="1000" dirty="0" err="1" smtClean="0">
                <a:ea typeface="+mn-ea"/>
                <a:cs typeface="+mn-cs"/>
              </a:rPr>
              <a:t>tentang</a:t>
            </a:r>
            <a:r>
              <a:rPr lang="en-US" sz="3100" kern="1000" dirty="0" smtClean="0">
                <a:ea typeface="+mn-ea"/>
                <a:cs typeface="+mn-cs"/>
              </a:rPr>
              <a:t> </a:t>
            </a:r>
            <a:r>
              <a:rPr lang="en-US" sz="3100" kern="1000" dirty="0" err="1" smtClean="0">
                <a:ea typeface="+mn-ea"/>
                <a:cs typeface="+mn-cs"/>
              </a:rPr>
              <a:t>Pendaftaran</a:t>
            </a:r>
            <a:r>
              <a:rPr lang="en-US" sz="3100" kern="1000" dirty="0" smtClean="0">
                <a:ea typeface="+mn-ea"/>
                <a:cs typeface="+mn-cs"/>
              </a:rPr>
              <a:t> Tanah </a:t>
            </a:r>
          </a:p>
          <a:p>
            <a:pPr indent="-365125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100" kern="1000" dirty="0" err="1" smtClean="0">
                <a:ea typeface="+mn-ea"/>
                <a:cs typeface="+mn-cs"/>
              </a:rPr>
              <a:t>PerMenNA</a:t>
            </a:r>
            <a:r>
              <a:rPr lang="en-US" sz="3100" kern="1000" dirty="0" smtClean="0">
                <a:ea typeface="+mn-ea"/>
                <a:cs typeface="+mn-cs"/>
              </a:rPr>
              <a:t> / </a:t>
            </a:r>
            <a:r>
              <a:rPr lang="en-US" sz="3100" kern="1000" dirty="0" err="1" smtClean="0">
                <a:ea typeface="+mn-ea"/>
                <a:cs typeface="+mn-cs"/>
              </a:rPr>
              <a:t>Kepala</a:t>
            </a:r>
            <a:r>
              <a:rPr lang="en-US" sz="3100" kern="1000" dirty="0" smtClean="0">
                <a:ea typeface="+mn-ea"/>
                <a:cs typeface="+mn-cs"/>
              </a:rPr>
              <a:t> BPN No. 3 </a:t>
            </a:r>
            <a:r>
              <a:rPr lang="en-US" sz="3100" kern="1000" dirty="0" err="1">
                <a:ea typeface="+mn-ea"/>
                <a:cs typeface="+mn-cs"/>
              </a:rPr>
              <a:t>t</a:t>
            </a:r>
            <a:r>
              <a:rPr lang="en-US" sz="3100" kern="1000" dirty="0" err="1" smtClean="0">
                <a:ea typeface="+mn-ea"/>
                <a:cs typeface="+mn-cs"/>
              </a:rPr>
              <a:t>ahun</a:t>
            </a:r>
            <a:r>
              <a:rPr lang="en-US" sz="3100" kern="1000" dirty="0" smtClean="0">
                <a:ea typeface="+mn-ea"/>
                <a:cs typeface="+mn-cs"/>
              </a:rPr>
              <a:t> </a:t>
            </a:r>
            <a:r>
              <a:rPr lang="en-US" sz="3100" kern="1000" dirty="0" smtClean="0">
                <a:latin typeface="Arial Unicode MS"/>
                <a:ea typeface="+mn-ea"/>
                <a:cs typeface="Arial Unicode MS"/>
              </a:rPr>
              <a:t>1</a:t>
            </a:r>
            <a:r>
              <a:rPr lang="en-US" sz="3100" kern="1000" dirty="0" smtClean="0">
                <a:ea typeface="+mn-ea"/>
                <a:cs typeface="+mn-cs"/>
              </a:rPr>
              <a:t>997 </a:t>
            </a:r>
            <a:r>
              <a:rPr lang="en-US" sz="3100" kern="1000" dirty="0" err="1" smtClean="0">
                <a:ea typeface="+mn-ea"/>
                <a:cs typeface="+mn-cs"/>
              </a:rPr>
              <a:t>tentang</a:t>
            </a:r>
            <a:r>
              <a:rPr lang="en-US" sz="3100" kern="1000" dirty="0" smtClean="0">
                <a:ea typeface="+mn-ea"/>
                <a:cs typeface="+mn-cs"/>
              </a:rPr>
              <a:t> </a:t>
            </a:r>
            <a:r>
              <a:rPr lang="en-US" sz="3100" kern="1000" dirty="0" err="1" smtClean="0">
                <a:ea typeface="+mn-ea"/>
                <a:cs typeface="+mn-cs"/>
              </a:rPr>
              <a:t>Pelaksanaan</a:t>
            </a:r>
            <a:r>
              <a:rPr lang="en-US" sz="3100" kern="1000" dirty="0" smtClean="0">
                <a:ea typeface="+mn-ea"/>
                <a:cs typeface="+mn-cs"/>
              </a:rPr>
              <a:t> </a:t>
            </a:r>
            <a:r>
              <a:rPr lang="en-US" sz="3100" kern="1000" dirty="0" err="1" smtClean="0">
                <a:ea typeface="+mn-ea"/>
                <a:cs typeface="+mn-cs"/>
              </a:rPr>
              <a:t>Pendaftaran</a:t>
            </a:r>
            <a:r>
              <a:rPr lang="en-US" sz="3100" kern="1000" dirty="0" smtClean="0">
                <a:ea typeface="+mn-ea"/>
                <a:cs typeface="+mn-cs"/>
              </a:rPr>
              <a:t> Tanah </a:t>
            </a:r>
          </a:p>
          <a:p>
            <a:pPr indent="-365125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100" kern="1000" dirty="0" smtClean="0">
                <a:ea typeface="+mn-ea"/>
                <a:cs typeface="+mn-cs"/>
              </a:rPr>
              <a:t>PP No. 37 </a:t>
            </a:r>
            <a:r>
              <a:rPr lang="en-US" sz="3100" kern="1000" dirty="0" err="1" smtClean="0">
                <a:ea typeface="+mn-ea"/>
                <a:cs typeface="+mn-cs"/>
              </a:rPr>
              <a:t>Tahun</a:t>
            </a:r>
            <a:r>
              <a:rPr lang="en-US" sz="3100" kern="1000" dirty="0" smtClean="0">
                <a:ea typeface="+mn-ea"/>
                <a:cs typeface="+mn-cs"/>
              </a:rPr>
              <a:t> </a:t>
            </a:r>
            <a:r>
              <a:rPr lang="en-US" sz="3100" kern="1000" dirty="0" smtClean="0">
                <a:latin typeface="Arial Unicode MS"/>
                <a:ea typeface="+mn-ea"/>
                <a:cs typeface="Arial Unicode MS"/>
              </a:rPr>
              <a:t>1</a:t>
            </a:r>
            <a:r>
              <a:rPr lang="en-US" sz="3100" kern="1000" dirty="0" smtClean="0">
                <a:ea typeface="+mn-ea"/>
                <a:cs typeface="+mn-cs"/>
              </a:rPr>
              <a:t>998 </a:t>
            </a:r>
            <a:r>
              <a:rPr lang="en-US" sz="3100" kern="1000" dirty="0" err="1">
                <a:ea typeface="+mn-ea"/>
                <a:cs typeface="+mn-cs"/>
              </a:rPr>
              <a:t>t</a:t>
            </a:r>
            <a:r>
              <a:rPr lang="en-US" sz="3100" kern="1000" dirty="0" err="1" smtClean="0">
                <a:ea typeface="+mn-ea"/>
                <a:cs typeface="+mn-cs"/>
              </a:rPr>
              <a:t>entang</a:t>
            </a:r>
            <a:r>
              <a:rPr lang="en-US" sz="3100" kern="1000" dirty="0" smtClean="0">
                <a:ea typeface="+mn-ea"/>
                <a:cs typeface="+mn-cs"/>
              </a:rPr>
              <a:t> </a:t>
            </a:r>
            <a:r>
              <a:rPr lang="en-US" sz="3100" kern="1000" dirty="0" err="1" smtClean="0">
                <a:ea typeface="+mn-ea"/>
                <a:cs typeface="+mn-cs"/>
              </a:rPr>
              <a:t>Peraturan</a:t>
            </a:r>
            <a:r>
              <a:rPr lang="en-US" sz="3100" kern="1000" dirty="0" smtClean="0">
                <a:ea typeface="+mn-ea"/>
                <a:cs typeface="+mn-cs"/>
              </a:rPr>
              <a:t> </a:t>
            </a:r>
            <a:r>
              <a:rPr lang="en-US" sz="3100" kern="1000" dirty="0" err="1" smtClean="0">
                <a:ea typeface="+mn-ea"/>
                <a:cs typeface="+mn-cs"/>
              </a:rPr>
              <a:t>Jabatan</a:t>
            </a:r>
            <a:r>
              <a:rPr lang="en-US" sz="3100" kern="1000" dirty="0" smtClean="0">
                <a:ea typeface="+mn-ea"/>
                <a:cs typeface="+mn-cs"/>
              </a:rPr>
              <a:t> </a:t>
            </a:r>
            <a:r>
              <a:rPr lang="en-US" sz="3100" kern="1000" dirty="0" err="1" smtClean="0">
                <a:ea typeface="+mn-ea"/>
                <a:cs typeface="+mn-cs"/>
              </a:rPr>
              <a:t>Pejabat</a:t>
            </a:r>
            <a:r>
              <a:rPr lang="en-US" sz="3100" kern="1000" dirty="0" smtClean="0">
                <a:ea typeface="+mn-ea"/>
                <a:cs typeface="+mn-cs"/>
              </a:rPr>
              <a:t> </a:t>
            </a:r>
            <a:r>
              <a:rPr lang="en-US" sz="3100" kern="1000" dirty="0" err="1" smtClean="0">
                <a:ea typeface="+mn-ea"/>
                <a:cs typeface="+mn-cs"/>
              </a:rPr>
              <a:t>Pembuat</a:t>
            </a:r>
            <a:r>
              <a:rPr lang="en-US" sz="3100" kern="1000" dirty="0" smtClean="0">
                <a:ea typeface="+mn-ea"/>
                <a:cs typeface="+mn-cs"/>
              </a:rPr>
              <a:t> </a:t>
            </a:r>
            <a:r>
              <a:rPr lang="en-US" sz="3100" kern="1000" dirty="0" err="1" smtClean="0">
                <a:ea typeface="+mn-ea"/>
                <a:cs typeface="+mn-cs"/>
              </a:rPr>
              <a:t>Akta</a:t>
            </a:r>
            <a:r>
              <a:rPr lang="en-US" sz="3100" kern="1000" dirty="0" smtClean="0">
                <a:ea typeface="+mn-ea"/>
                <a:cs typeface="+mn-cs"/>
              </a:rPr>
              <a:t> Tanah (PPAT)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1335</TotalTime>
  <Words>1946</Words>
  <Application>Microsoft Office PowerPoint</Application>
  <PresentationFormat>On-screen Show (4:3)</PresentationFormat>
  <Paragraphs>248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Solstice</vt:lpstr>
      <vt:lpstr>Pertemuan ke – 5 TEORI HUKUM  PENDAFTARAN TANAH</vt:lpstr>
      <vt:lpstr>POKOK-POKOK PENYELENGGARAAN PENDAFTARAN TANAH</vt:lpstr>
      <vt:lpstr>LATAR BELAKANG  PENDAFTARAN TANAH</vt:lpstr>
      <vt:lpstr> TUJUAN PENDAFTARAN TANAH </vt:lpstr>
      <vt:lpstr>Cara Mencapai  Tujuan Pendaftaran Tanah :</vt:lpstr>
      <vt:lpstr>Slide 6</vt:lpstr>
      <vt:lpstr>Slide 7</vt:lpstr>
      <vt:lpstr>PENGERTIAN  PENDAFTARAN TANAH</vt:lpstr>
      <vt:lpstr>DASAR HUKUM  PENDAFTARAN TANAH</vt:lpstr>
      <vt:lpstr>Pasal 19 (1) UUPA </vt:lpstr>
      <vt:lpstr>Pasal 19 (2) UUPA </vt:lpstr>
      <vt:lpstr>Menurut Pasal 19 UUPA  Pendaftaran Tanah merupakan:</vt:lpstr>
      <vt:lpstr>Pendaftaran Tanah yang merupakan Fiscal Cadastre</vt:lpstr>
      <vt:lpstr>Fiscal Kadaster :</vt:lpstr>
      <vt:lpstr>Pasal 23 UUPA :</vt:lpstr>
      <vt:lpstr>Pasal 32 UUPA :</vt:lpstr>
      <vt:lpstr>ASAS-ASAS  PENDAFTARAN TANAH</vt:lpstr>
      <vt:lpstr>Slide 18</vt:lpstr>
      <vt:lpstr> OBYEK PENDAFTARAN TANAH </vt:lpstr>
      <vt:lpstr>SISTEM PENDAFTARAN TANAH</vt:lpstr>
      <vt:lpstr>Sistem Pendaftaran AKTA :</vt:lpstr>
      <vt:lpstr>Sistem Pendaftaran HAK :</vt:lpstr>
      <vt:lpstr>PERSAMAANNYA Akta merupakan sumber data yuridis</vt:lpstr>
      <vt:lpstr>Sistem yang dianut oleh   PP 24 tahun 1997</vt:lpstr>
      <vt:lpstr>SISTEM PUBLIKASI TANAH</vt:lpstr>
      <vt:lpstr>Menunjukkan Suatu Negara Menggunakan Sistem Positif :</vt:lpstr>
      <vt:lpstr>Menunjukkan Suatu Negara Menggunakan Sistem Positif : (lanjutan)</vt:lpstr>
      <vt:lpstr>Slide 28</vt:lpstr>
      <vt:lpstr>Menunjukkan Suatu Negara Menggunakan Sistem Negatif :</vt:lpstr>
      <vt:lpstr>Menunjukkan Suatu Negara  Menggunakan Sistem Negatif: (lanjutan)</vt:lpstr>
      <vt:lpstr>Kelemahan Sistem Negatif :</vt:lpstr>
      <vt:lpstr>Slide 32</vt:lpstr>
      <vt:lpstr>PERTANYAANNYA :</vt:lpstr>
      <vt:lpstr>JAWABANNYA :</vt:lpstr>
      <vt:lpstr>Sistem Publikasi Positif</vt:lpstr>
      <vt:lpstr>Sistem Publikasi Positif (lanjutan)</vt:lpstr>
      <vt:lpstr>Sistem Publikasi Positif (lanjutan)</vt:lpstr>
      <vt:lpstr>Sistem Publikasi Negatif</vt:lpstr>
      <vt:lpstr>Sistem Publikasi Negatif (lanjutan)</vt:lpstr>
      <vt:lpstr>Sistem Publikasi Yang Digunakan  PP 24 tahun 1997</vt:lpstr>
      <vt:lpstr>Pasal 32(1) PP 24 tahun 1997</vt:lpstr>
      <vt:lpstr>Penjelasan Pasal 32</vt:lpstr>
      <vt:lpstr>Slide 43</vt:lpstr>
      <vt:lpstr>Slide 44</vt:lpstr>
      <vt:lpstr>Slide 45</vt:lpstr>
      <vt:lpstr>Slide 46</vt:lpstr>
      <vt:lpstr> PENERBITAN SERTIPIKAT (Pasal 31 ayat 1 dan 2 PP 24 tahun 1997) </vt:lpstr>
      <vt:lpstr>SERTIPIKAT SEBAGAI  TANDA BUKTI HAK</vt:lpstr>
      <vt:lpstr>  Apa syaratnya agar Sertipikat berlaku sebagai alat bukti yang kuat ?  </vt:lpstr>
      <vt:lpstr>Bagaimana agar kekuatan Bukti tersebut maksimal ?</vt:lpstr>
      <vt:lpstr>PENETAPAN BATAS SECARA DELIMITATIE CONTRADICTOIR (Pasal 17 ayat 2 jo 18 ayat 1 PP 24 Tahun 1997)</vt:lpstr>
      <vt:lpstr>PENETAPAN BATAS SECARA DELIMITATIE CONTRADICTOIR (Pasal 19 ayat 1 dan ayat 4 PP 24 Tahun 1997)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Hukum Pendaftaran Tanah</dc:title>
  <dc:creator>Arief Kusuma AP</dc:creator>
  <cp:lastModifiedBy>user</cp:lastModifiedBy>
  <cp:revision>73</cp:revision>
  <dcterms:created xsi:type="dcterms:W3CDTF">2006-08-16T00:00:00Z</dcterms:created>
  <dcterms:modified xsi:type="dcterms:W3CDTF">2013-10-30T03:21:20Z</dcterms:modified>
</cp:coreProperties>
</file>