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4482035-7533-485F-8DFC-8FE18B728A5A}"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C45C7-8296-4E2F-8A1B-E23582AC2201}"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82035-7533-485F-8DFC-8FE18B728A5A}"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C45C7-8296-4E2F-8A1B-E23582AC22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82035-7533-485F-8DFC-8FE18B728A5A}" type="datetimeFigureOut">
              <a:rPr lang="en-US" smtClean="0"/>
              <a:t>10/9/2013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0BC45C7-8296-4E2F-8A1B-E23582AC220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600200"/>
            <a:ext cx="4038600" cy="4530725"/>
          </a:xfrm>
        </p:spPr>
        <p:txBody>
          <a:bodyPr rtlCol="0">
            <a:normAutofit/>
          </a:bodyPr>
          <a:lstStyle/>
          <a:p>
            <a:pPr lvl="0"/>
            <a:endParaRPr lang="en-US" noProof="0" smtClean="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5343EF4-4C07-4A44-A392-34AC8D209559}" type="slidenum">
              <a:rPr lang="en-US"/>
              <a:pPr>
                <a:defRPr/>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82035-7533-485F-8DFC-8FE18B728A5A}"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C45C7-8296-4E2F-8A1B-E23582AC22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482035-7533-485F-8DFC-8FE18B728A5A}"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C45C7-8296-4E2F-8A1B-E23582AC220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482035-7533-485F-8DFC-8FE18B728A5A}" type="datetimeFigureOut">
              <a:rPr lang="en-US" smtClean="0"/>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C45C7-8296-4E2F-8A1B-E23582AC22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4482035-7533-485F-8DFC-8FE18B728A5A}" type="datetimeFigureOut">
              <a:rPr lang="en-US" smtClean="0"/>
              <a:t>10/9/2013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BC45C7-8296-4E2F-8A1B-E23582AC22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482035-7533-485F-8DFC-8FE18B728A5A}" type="datetimeFigureOut">
              <a:rPr lang="en-US" smtClean="0"/>
              <a:t>10/9/2013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BC45C7-8296-4E2F-8A1B-E23582AC22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82035-7533-485F-8DFC-8FE18B728A5A}" type="datetimeFigureOut">
              <a:rPr lang="en-US" smtClean="0"/>
              <a:t>10/9/2013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BC45C7-8296-4E2F-8A1B-E23582AC22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482035-7533-485F-8DFC-8FE18B728A5A}" type="datetimeFigureOut">
              <a:rPr lang="en-US" smtClean="0"/>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C45C7-8296-4E2F-8A1B-E23582AC2201}"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4482035-7533-485F-8DFC-8FE18B728A5A}" type="datetimeFigureOut">
              <a:rPr lang="en-US" smtClean="0"/>
              <a:t>10/9/2013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0BC45C7-8296-4E2F-8A1B-E23582AC220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4482035-7533-485F-8DFC-8FE18B728A5A}" type="datetimeFigureOut">
              <a:rPr lang="en-US" smtClean="0"/>
              <a:t>10/9/2013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0BC45C7-8296-4E2F-8A1B-E23582AC22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1676400"/>
            <a:ext cx="7162800" cy="1736725"/>
          </a:xfrm>
        </p:spPr>
        <p:txBody>
          <a:bodyPr/>
          <a:lstStyle/>
          <a:p>
            <a:pPr eaLnBrk="1" fontAlgn="auto" hangingPunct="1">
              <a:spcAft>
                <a:spcPts val="0"/>
              </a:spcAft>
              <a:defRPr/>
            </a:pPr>
            <a:r>
              <a:rPr lang="en-US" b="0" dirty="0" smtClean="0">
                <a:solidFill>
                  <a:schemeClr val="accent1">
                    <a:satMod val="150000"/>
                  </a:schemeClr>
                </a:solidFill>
                <a:latin typeface="Times New Roman" pitchFamily="18" charset="0"/>
                <a:cs typeface="Times New Roman" pitchFamily="18" charset="0"/>
              </a:rPr>
              <a:t/>
            </a:r>
            <a:br>
              <a:rPr lang="en-US" b="0" dirty="0" smtClean="0">
                <a:solidFill>
                  <a:schemeClr val="accent1">
                    <a:satMod val="150000"/>
                  </a:schemeClr>
                </a:solidFill>
                <a:latin typeface="Times New Roman" pitchFamily="18" charset="0"/>
                <a:cs typeface="Times New Roman" pitchFamily="18" charset="0"/>
              </a:rPr>
            </a:br>
            <a:r>
              <a:rPr lang="en-US" b="0" dirty="0" err="1" smtClean="0">
                <a:solidFill>
                  <a:schemeClr val="accent1">
                    <a:satMod val="150000"/>
                  </a:schemeClr>
                </a:solidFill>
                <a:latin typeface="Times New Roman" pitchFamily="18" charset="0"/>
                <a:cs typeface="Times New Roman" pitchFamily="18" charset="0"/>
              </a:rPr>
              <a:t>Pengantar</a:t>
            </a:r>
            <a:r>
              <a:rPr lang="en-US" b="0" dirty="0" smtClean="0">
                <a:solidFill>
                  <a:schemeClr val="accent1">
                    <a:satMod val="150000"/>
                  </a:schemeClr>
                </a:solidFill>
                <a:latin typeface="Times New Roman" pitchFamily="18" charset="0"/>
                <a:cs typeface="Times New Roman" pitchFamily="18" charset="0"/>
              </a:rPr>
              <a:t> </a:t>
            </a:r>
            <a:r>
              <a:rPr lang="en-US" b="0" dirty="0" err="1" smtClean="0">
                <a:solidFill>
                  <a:schemeClr val="accent1">
                    <a:satMod val="150000"/>
                  </a:schemeClr>
                </a:solidFill>
                <a:latin typeface="Times New Roman" pitchFamily="18" charset="0"/>
                <a:cs typeface="Times New Roman" pitchFamily="18" charset="0"/>
              </a:rPr>
              <a:t>Ilmu</a:t>
            </a:r>
            <a:r>
              <a:rPr lang="en-US" b="0" dirty="0" smtClean="0">
                <a:solidFill>
                  <a:schemeClr val="accent1">
                    <a:satMod val="150000"/>
                  </a:schemeClr>
                </a:solidFill>
                <a:latin typeface="Times New Roman" pitchFamily="18" charset="0"/>
                <a:cs typeface="Times New Roman" pitchFamily="18" charset="0"/>
              </a:rPr>
              <a:t> </a:t>
            </a:r>
            <a:r>
              <a:rPr lang="en-US" b="0" dirty="0" err="1" smtClean="0">
                <a:solidFill>
                  <a:schemeClr val="accent1">
                    <a:satMod val="150000"/>
                  </a:schemeClr>
                </a:solidFill>
                <a:latin typeface="Times New Roman" pitchFamily="18" charset="0"/>
                <a:cs typeface="Times New Roman" pitchFamily="18" charset="0"/>
              </a:rPr>
              <a:t>Hukum</a:t>
            </a:r>
            <a:endParaRPr lang="en-US" b="0" dirty="0" smtClean="0">
              <a:solidFill>
                <a:schemeClr val="accent1">
                  <a:satMod val="150000"/>
                </a:schemeClr>
              </a:solidFill>
              <a:latin typeface="Times New Roman" pitchFamily="18" charset="0"/>
              <a:cs typeface="Times New Roman" pitchFamily="18" charset="0"/>
            </a:endParaRPr>
          </a:p>
        </p:txBody>
      </p:sp>
      <p:sp>
        <p:nvSpPr>
          <p:cNvPr id="8195" name="Rectangle 3"/>
          <p:cNvSpPr>
            <a:spLocks noGrp="1" noChangeArrowheads="1"/>
          </p:cNvSpPr>
          <p:nvPr>
            <p:ph type="subTitle" idx="1"/>
          </p:nvPr>
        </p:nvSpPr>
        <p:spPr>
          <a:xfrm>
            <a:off x="838200" y="3276600"/>
            <a:ext cx="6096000" cy="1219200"/>
          </a:xfrm>
        </p:spPr>
        <p:txBody>
          <a:bodyPr>
            <a:normAutofit/>
          </a:bodyPr>
          <a:lstStyle/>
          <a:p>
            <a:pPr eaLnBrk="1" hangingPunct="1"/>
            <a:r>
              <a:rPr lang="en-US" sz="2800" smtClean="0">
                <a:latin typeface="Times New Roman" pitchFamily="18" charset="0"/>
                <a:cs typeface="Times New Roman" pitchFamily="18" charset="0"/>
              </a:rPr>
              <a:t>Fokky Fuad</a:t>
            </a:r>
          </a:p>
          <a:p>
            <a:pPr eaLnBrk="1" hangingPunct="1"/>
            <a:r>
              <a:rPr lang="en-US" smtClean="0">
                <a:latin typeface="Times New Roman" pitchFamily="18" charset="0"/>
                <a:cs typeface="Times New Roman" pitchFamily="18" charset="0"/>
              </a:rPr>
              <a:t>Dr (UI), SH (UB), M.Hum (UB)</a:t>
            </a:r>
            <a:endParaRPr lang="id-ID" smtClean="0">
              <a:latin typeface="Times New Roman" pitchFamily="18" charset="0"/>
              <a:cs typeface="Times New Roman" pitchFamily="18" charset="0"/>
            </a:endParaRPr>
          </a:p>
          <a:p>
            <a:pPr eaLnBrk="1" hangingPunct="1"/>
            <a:r>
              <a:rPr lang="id-ID" smtClean="0">
                <a:latin typeface="Times New Roman" pitchFamily="18" charset="0"/>
                <a:cs typeface="Times New Roman" pitchFamily="18" charset="0"/>
              </a:rPr>
              <a:t>Universitas Al Azhar Indonesia</a:t>
            </a:r>
            <a:endParaRPr lang="en-US"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76200"/>
            <a:ext cx="8229600" cy="914400"/>
          </a:xfrm>
        </p:spPr>
        <p:txBody>
          <a:bodyPr/>
          <a:lstStyle/>
          <a:p>
            <a:pPr eaLnBrk="1" fontAlgn="auto" hangingPunct="1">
              <a:spcAft>
                <a:spcPts val="0"/>
              </a:spcAft>
              <a:defRPr/>
            </a:pPr>
            <a:r>
              <a:rPr lang="en-US" sz="3600" smtClean="0">
                <a:solidFill>
                  <a:schemeClr val="accent1">
                    <a:satMod val="150000"/>
                  </a:schemeClr>
                </a:solidFill>
              </a:rPr>
              <a:t>Kaidah Hukum – Kaidah Non Hukum</a:t>
            </a:r>
          </a:p>
        </p:txBody>
      </p:sp>
      <p:sp>
        <p:nvSpPr>
          <p:cNvPr id="17411" name="Rectangle 3"/>
          <p:cNvSpPr>
            <a:spLocks noGrp="1" noChangeArrowheads="1"/>
          </p:cNvSpPr>
          <p:nvPr>
            <p:ph idx="1"/>
          </p:nvPr>
        </p:nvSpPr>
        <p:spPr>
          <a:xfrm>
            <a:off x="457200" y="1524000"/>
            <a:ext cx="8458200" cy="5029200"/>
          </a:xfrm>
        </p:spPr>
        <p:txBody>
          <a:bodyPr>
            <a:normAutofit/>
          </a:bodyPr>
          <a:lstStyle/>
          <a:p>
            <a:pPr eaLnBrk="1" hangingPunct="1">
              <a:lnSpc>
                <a:spcPct val="80000"/>
              </a:lnSpc>
            </a:pPr>
            <a:r>
              <a:rPr lang="en-US" sz="2000" b="1" smtClean="0"/>
              <a:t>Kaidah Agama</a:t>
            </a:r>
            <a:r>
              <a:rPr lang="en-US" sz="2000" smtClean="0"/>
              <a:t>, berasal dari wahyu Tuhan melalui para NabiNya terdapat dalam kitab-kitabNya. Pelanggaran terhadap kaidah agama mendatangkan sanksi dari Tuhan</a:t>
            </a:r>
          </a:p>
          <a:p>
            <a:pPr eaLnBrk="1" hangingPunct="1">
              <a:lnSpc>
                <a:spcPct val="80000"/>
              </a:lnSpc>
              <a:buFont typeface="Wingdings" pitchFamily="2" charset="2"/>
              <a:buNone/>
            </a:pPr>
            <a:endParaRPr lang="en-US" sz="2000" smtClean="0"/>
          </a:p>
          <a:p>
            <a:pPr eaLnBrk="1" hangingPunct="1">
              <a:lnSpc>
                <a:spcPct val="80000"/>
              </a:lnSpc>
            </a:pPr>
            <a:r>
              <a:rPr lang="en-US" sz="2000" b="1" smtClean="0"/>
              <a:t>Kaidah Kesusilaan</a:t>
            </a:r>
            <a:r>
              <a:rPr lang="en-US" sz="2000" smtClean="0"/>
              <a:t>, aturan hidup manusia yang berasal dari hati nurani manusia (</a:t>
            </a:r>
            <a:r>
              <a:rPr lang="en-US" sz="2000" i="1" smtClean="0"/>
              <a:t>geweten</a:t>
            </a:r>
            <a:r>
              <a:rPr lang="en-US" sz="2000" smtClean="0"/>
              <a:t>). Kesusilaan bergantung pada pribadi manusia. Kaidah susila bersifat otonom (berasal dari dalam dirinya). Hukuman terhadap pelanggaran terhadap kaidah kesusilaan adalah penyesalan</a:t>
            </a:r>
          </a:p>
          <a:p>
            <a:pPr eaLnBrk="1" hangingPunct="1">
              <a:lnSpc>
                <a:spcPct val="80000"/>
              </a:lnSpc>
              <a:buFont typeface="Wingdings" pitchFamily="2" charset="2"/>
              <a:buNone/>
            </a:pPr>
            <a:endParaRPr lang="en-US" sz="2000" smtClean="0"/>
          </a:p>
          <a:p>
            <a:pPr eaLnBrk="1" hangingPunct="1">
              <a:lnSpc>
                <a:spcPct val="80000"/>
              </a:lnSpc>
            </a:pPr>
            <a:r>
              <a:rPr lang="en-US" sz="2000" b="1" smtClean="0"/>
              <a:t>Kaidah Kesopanan</a:t>
            </a:r>
            <a:r>
              <a:rPr lang="en-US" sz="2000" smtClean="0"/>
              <a:t>, aturan hidup yang timbul dari pergaulan masyarakat yang berlandaskan pada kepatutan, kepantasan, kebiasaan yang berlaku pada masyarakat yang bersangkutan. Kaidah Kesopanan masyarakat satu dengan yang lain dapat berbeda</a:t>
            </a:r>
          </a:p>
          <a:p>
            <a:pPr eaLnBrk="1" hangingPunct="1">
              <a:lnSpc>
                <a:spcPct val="80000"/>
              </a:lnSpc>
              <a:buFont typeface="Wingdings" pitchFamily="2" charset="2"/>
              <a:buNone/>
            </a:pPr>
            <a:endParaRPr lang="en-US" sz="2000" smtClean="0"/>
          </a:p>
          <a:p>
            <a:pPr eaLnBrk="1" hangingPunct="1">
              <a:lnSpc>
                <a:spcPct val="80000"/>
              </a:lnSpc>
            </a:pPr>
            <a:r>
              <a:rPr lang="en-US" sz="2000" b="1" smtClean="0"/>
              <a:t>Kaidah Hukum</a:t>
            </a:r>
            <a:r>
              <a:rPr lang="en-US" sz="2000" smtClean="0"/>
              <a:t>, adanya paksaan dari aparat yang berwenang untuk menegakkan hukum jika terjadi pelanggaran hukum</a:t>
            </a:r>
          </a:p>
          <a:p>
            <a:pPr eaLnBrk="1" hangingPunct="1">
              <a:lnSpc>
                <a:spcPct val="80000"/>
              </a:lnSpc>
            </a:pPr>
            <a:endParaRPr lang="en-US" sz="2000" smtClean="0"/>
          </a:p>
          <a:p>
            <a:pPr eaLnBrk="1" hangingPunct="1">
              <a:lnSpc>
                <a:spcPct val="80000"/>
              </a:lnSpc>
              <a:buFont typeface="Wingdings" pitchFamily="2" charset="2"/>
              <a:buNone/>
            </a:pPr>
            <a:r>
              <a:rPr lang="en-US" sz="2000" smtClean="0"/>
              <a:t>Kaidah hukum dan non-hukum berkait sangat erat! Kaidah hukum berfungsi untuk melengkapi kaidah non-hukum</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26988"/>
            <a:ext cx="8229600" cy="1143001"/>
          </a:xfrm>
        </p:spPr>
        <p:txBody>
          <a:bodyPr/>
          <a:lstStyle/>
          <a:p>
            <a:pPr eaLnBrk="1" fontAlgn="auto" hangingPunct="1">
              <a:spcAft>
                <a:spcPts val="0"/>
              </a:spcAft>
              <a:defRPr/>
            </a:pPr>
            <a:r>
              <a:rPr lang="en-US" sz="3600" smtClean="0">
                <a:solidFill>
                  <a:schemeClr val="accent1">
                    <a:satMod val="150000"/>
                  </a:schemeClr>
                </a:solidFill>
              </a:rPr>
              <a:t>Manusia, Masyarakat dan Hukum</a:t>
            </a:r>
          </a:p>
        </p:txBody>
      </p:sp>
      <p:sp>
        <p:nvSpPr>
          <p:cNvPr id="18435" name="Rectangle 3"/>
          <p:cNvSpPr>
            <a:spLocks noGrp="1" noChangeArrowheads="1"/>
          </p:cNvSpPr>
          <p:nvPr>
            <p:ph idx="1"/>
          </p:nvPr>
        </p:nvSpPr>
        <p:spPr>
          <a:xfrm>
            <a:off x="2133600" y="1371600"/>
            <a:ext cx="6781800" cy="1371600"/>
          </a:xfrm>
        </p:spPr>
        <p:txBody>
          <a:bodyPr rtlCol="0">
            <a:normAutofit fontScale="92500" lnSpcReduction="10000"/>
          </a:bodyPr>
          <a:lstStyle/>
          <a:p>
            <a:pPr marL="438912" indent="-320040" eaLnBrk="1" fontAlgn="auto" hangingPunct="1">
              <a:spcBef>
                <a:spcPts val="0"/>
              </a:spcBef>
              <a:spcAft>
                <a:spcPts val="0"/>
              </a:spcAft>
              <a:buFont typeface="Wingdings" pitchFamily="2" charset="2"/>
              <a:buNone/>
              <a:defRPr/>
            </a:pPr>
            <a:r>
              <a:rPr lang="en-US" sz="2400" dirty="0" err="1" smtClean="0"/>
              <a:t>Manusia</a:t>
            </a:r>
            <a:r>
              <a:rPr lang="en-US" sz="2400" dirty="0" smtClean="0"/>
              <a:t> </a:t>
            </a:r>
            <a:r>
              <a:rPr lang="en-US" sz="2400" dirty="0" err="1" smtClean="0"/>
              <a:t>ditakdirkan</a:t>
            </a:r>
            <a:r>
              <a:rPr lang="en-US" sz="2400" dirty="0" smtClean="0"/>
              <a:t> </a:t>
            </a:r>
            <a:r>
              <a:rPr lang="en-US" sz="2400" dirty="0" err="1" smtClean="0"/>
              <a:t>untuk</a:t>
            </a:r>
            <a:r>
              <a:rPr lang="en-US" sz="2400" dirty="0" smtClean="0"/>
              <a:t> </a:t>
            </a:r>
            <a:r>
              <a:rPr lang="en-US" sz="2400" dirty="0" err="1" smtClean="0"/>
              <a:t>hidup</a:t>
            </a:r>
            <a:r>
              <a:rPr lang="en-US" sz="2400" dirty="0" smtClean="0"/>
              <a:t> </a:t>
            </a:r>
            <a:r>
              <a:rPr lang="en-US" sz="2400" dirty="0" err="1" smtClean="0"/>
              <a:t>bersama</a:t>
            </a:r>
            <a:r>
              <a:rPr lang="en-US" sz="2400" dirty="0" smtClean="0"/>
              <a:t> </a:t>
            </a:r>
            <a:r>
              <a:rPr lang="en-US" sz="2400" dirty="0" err="1" smtClean="0"/>
              <a:t>dengan</a:t>
            </a:r>
            <a:r>
              <a:rPr lang="en-US" sz="2400" dirty="0" smtClean="0"/>
              <a:t> </a:t>
            </a:r>
            <a:r>
              <a:rPr lang="en-US" sz="2400" dirty="0" err="1" smtClean="0"/>
              <a:t>manusia</a:t>
            </a:r>
            <a:r>
              <a:rPr lang="en-US" sz="2400" dirty="0" smtClean="0"/>
              <a:t> yang lain. </a:t>
            </a:r>
            <a:r>
              <a:rPr lang="en-US" sz="2400" dirty="0" err="1" smtClean="0"/>
              <a:t>Aristoteles</a:t>
            </a:r>
            <a:r>
              <a:rPr lang="en-US" sz="2400" dirty="0" smtClean="0"/>
              <a:t> </a:t>
            </a:r>
            <a:r>
              <a:rPr lang="en-US" sz="2400" dirty="0" err="1" smtClean="0"/>
              <a:t>menyatakan</a:t>
            </a:r>
            <a:r>
              <a:rPr lang="en-US" sz="2400" dirty="0" smtClean="0"/>
              <a:t> </a:t>
            </a:r>
            <a:r>
              <a:rPr lang="en-US" sz="2400" dirty="0" err="1" smtClean="0"/>
              <a:t>bahwa</a:t>
            </a:r>
            <a:r>
              <a:rPr lang="en-US" sz="2400" dirty="0" smtClean="0"/>
              <a:t> </a:t>
            </a:r>
            <a:r>
              <a:rPr lang="en-US" sz="2400" dirty="0" err="1" smtClean="0"/>
              <a:t>manusia</a:t>
            </a:r>
            <a:r>
              <a:rPr lang="en-US" sz="2400" dirty="0" smtClean="0"/>
              <a:t> </a:t>
            </a:r>
            <a:r>
              <a:rPr lang="en-US" sz="2400" dirty="0" err="1" smtClean="0"/>
              <a:t>sebagai</a:t>
            </a:r>
            <a:r>
              <a:rPr lang="en-US" sz="2400" dirty="0" smtClean="0"/>
              <a:t> </a:t>
            </a:r>
            <a:r>
              <a:rPr lang="en-US" sz="2400" i="1" dirty="0" smtClean="0"/>
              <a:t>zoon </a:t>
            </a:r>
            <a:r>
              <a:rPr lang="en-US" sz="2400" i="1" dirty="0" err="1" smtClean="0"/>
              <a:t>politicon</a:t>
            </a:r>
            <a:r>
              <a:rPr lang="en-US" sz="2400" dirty="0" smtClean="0"/>
              <a:t>; </a:t>
            </a:r>
            <a:r>
              <a:rPr lang="en-US" sz="2400" dirty="0" err="1" smtClean="0"/>
              <a:t>manusia</a:t>
            </a:r>
            <a:r>
              <a:rPr lang="en-US" sz="2400" dirty="0" smtClean="0"/>
              <a:t> </a:t>
            </a:r>
            <a:r>
              <a:rPr lang="en-US" sz="2400" dirty="0" err="1" smtClean="0"/>
              <a:t>sebagai</a:t>
            </a:r>
            <a:r>
              <a:rPr lang="en-US" sz="2400" dirty="0" smtClean="0"/>
              <a:t> </a:t>
            </a:r>
            <a:r>
              <a:rPr lang="en-US" sz="2400" dirty="0" err="1" smtClean="0"/>
              <a:t>makhluk</a:t>
            </a:r>
            <a:r>
              <a:rPr lang="en-US" sz="2400" dirty="0" smtClean="0"/>
              <a:t> </a:t>
            </a:r>
            <a:r>
              <a:rPr lang="en-US" sz="2400" dirty="0" err="1" smtClean="0"/>
              <a:t>sosial</a:t>
            </a:r>
            <a:r>
              <a:rPr lang="en-US" sz="2400" dirty="0" smtClean="0"/>
              <a:t> </a:t>
            </a:r>
            <a:r>
              <a:rPr lang="en-US" sz="2400" dirty="0" err="1" smtClean="0"/>
              <a:t>dan</a:t>
            </a:r>
            <a:r>
              <a:rPr lang="en-US" sz="2400" dirty="0" smtClean="0"/>
              <a:t> </a:t>
            </a:r>
            <a:r>
              <a:rPr lang="en-US" sz="2400" dirty="0" err="1" smtClean="0"/>
              <a:t>politik</a:t>
            </a:r>
            <a:r>
              <a:rPr lang="en-US" sz="2400" dirty="0" smtClean="0"/>
              <a:t>.</a:t>
            </a:r>
          </a:p>
        </p:txBody>
      </p:sp>
      <p:pic>
        <p:nvPicPr>
          <p:cNvPr id="18436" name="Picture 4" descr="Aristoteles"/>
          <p:cNvPicPr>
            <a:picLocks noChangeAspect="1" noChangeArrowheads="1"/>
          </p:cNvPicPr>
          <p:nvPr/>
        </p:nvPicPr>
        <p:blipFill>
          <a:blip r:embed="rId2"/>
          <a:srcRect/>
          <a:stretch>
            <a:fillRect/>
          </a:stretch>
        </p:blipFill>
        <p:spPr bwMode="auto">
          <a:xfrm>
            <a:off x="762000" y="1447800"/>
            <a:ext cx="1274763" cy="1447800"/>
          </a:xfrm>
          <a:prstGeom prst="rect">
            <a:avLst/>
          </a:prstGeom>
          <a:noFill/>
          <a:ln w="9525">
            <a:solidFill>
              <a:srgbClr val="000000"/>
            </a:solidFill>
            <a:miter lim="800000"/>
            <a:headEnd/>
            <a:tailEnd/>
          </a:ln>
        </p:spPr>
      </p:pic>
      <p:sp>
        <p:nvSpPr>
          <p:cNvPr id="18437" name="Rectangle 5"/>
          <p:cNvSpPr>
            <a:spLocks noChangeArrowheads="1"/>
          </p:cNvSpPr>
          <p:nvPr/>
        </p:nvSpPr>
        <p:spPr bwMode="auto">
          <a:xfrm>
            <a:off x="609600" y="2667000"/>
            <a:ext cx="8001000" cy="990600"/>
          </a:xfrm>
          <a:prstGeom prst="rect">
            <a:avLst/>
          </a:prstGeom>
          <a:noFill/>
          <a:ln w="9525">
            <a:noFill/>
            <a:miter lim="800000"/>
            <a:headEnd/>
            <a:tailEnd/>
          </a:ln>
          <a:effectLst/>
        </p:spPr>
        <p:txBody>
          <a:bodyPr anchor="ctr"/>
          <a:lstStyle/>
          <a:p>
            <a:pPr eaLnBrk="1" hangingPunct="1">
              <a:defRPr/>
            </a:pPr>
            <a:r>
              <a:rPr lang="en-US" sz="3600" dirty="0">
                <a:solidFill>
                  <a:schemeClr val="tx2"/>
                </a:solidFill>
                <a:effectLst>
                  <a:outerShdw blurRad="38100" dist="38100" dir="2700000" algn="tl">
                    <a:srgbClr val="000000"/>
                  </a:outerShdw>
                </a:effectLst>
                <a:latin typeface="Arial" charset="0"/>
              </a:rPr>
              <a:t>P. J. </a:t>
            </a:r>
            <a:r>
              <a:rPr lang="en-US" sz="3600" dirty="0" err="1">
                <a:solidFill>
                  <a:schemeClr val="tx2"/>
                </a:solidFill>
                <a:effectLst>
                  <a:outerShdw blurRad="38100" dist="38100" dir="2700000" algn="tl">
                    <a:srgbClr val="000000"/>
                  </a:outerShdw>
                </a:effectLst>
                <a:latin typeface="Arial" charset="0"/>
              </a:rPr>
              <a:t>Bouman</a:t>
            </a:r>
            <a:endParaRPr lang="en-US" sz="3600" dirty="0">
              <a:solidFill>
                <a:schemeClr val="tx2"/>
              </a:solidFill>
              <a:effectLst>
                <a:outerShdw blurRad="38100" dist="38100" dir="2700000" algn="tl">
                  <a:srgbClr val="000000"/>
                </a:outerShdw>
              </a:effectLst>
              <a:latin typeface="Arial" charset="0"/>
            </a:endParaRPr>
          </a:p>
        </p:txBody>
      </p:sp>
      <p:sp>
        <p:nvSpPr>
          <p:cNvPr id="18438" name="Rectangle 6"/>
          <p:cNvSpPr>
            <a:spLocks noChangeArrowheads="1"/>
          </p:cNvSpPr>
          <p:nvPr/>
        </p:nvSpPr>
        <p:spPr bwMode="auto">
          <a:xfrm>
            <a:off x="457200" y="3352800"/>
            <a:ext cx="8229600" cy="3352800"/>
          </a:xfrm>
          <a:prstGeom prst="rect">
            <a:avLst/>
          </a:prstGeom>
          <a:noFill/>
          <a:ln w="9525">
            <a:noFill/>
            <a:miter lim="800000"/>
            <a:headEnd/>
            <a:tailEnd/>
          </a:ln>
          <a:effectLst/>
        </p:spPr>
        <p:txBody>
          <a:bodyPr/>
          <a:lstStyle/>
          <a:p>
            <a:pPr marL="342900" indent="-342900" eaLnBrk="1" hangingPunct="1">
              <a:lnSpc>
                <a:spcPct val="80000"/>
              </a:lnSpc>
              <a:spcBef>
                <a:spcPct val="20000"/>
              </a:spcBef>
              <a:buClr>
                <a:schemeClr val="hlink"/>
              </a:buClr>
              <a:buSzPct val="65000"/>
              <a:buFont typeface="Wingdings" pitchFamily="2" charset="2"/>
              <a:buNone/>
              <a:defRPr/>
            </a:pP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De mens wordt eerst mens door samenleving met anderen</a:t>
            </a:r>
            <a:r>
              <a:rPr lang="en-US" sz="2400">
                <a:effectLst>
                  <a:outerShdw blurRad="38100" dist="38100" dir="2700000" algn="tl">
                    <a:srgbClr val="000000"/>
                  </a:outerShdw>
                </a:effectLst>
              </a:rPr>
              <a:t>” (manusia itu baru menjadi manusia karena ia hidup bersama dengan manusia yang lain)</a:t>
            </a:r>
          </a:p>
          <a:p>
            <a:pPr marL="342900" indent="-342900" eaLnBrk="1" hangingPunct="1">
              <a:lnSpc>
                <a:spcPct val="80000"/>
              </a:lnSpc>
              <a:spcBef>
                <a:spcPct val="20000"/>
              </a:spcBef>
              <a:buClr>
                <a:schemeClr val="hlink"/>
              </a:buClr>
              <a:buSzPct val="65000"/>
              <a:buFont typeface="Wingdings" pitchFamily="2" charset="2"/>
              <a:buNone/>
              <a:defRPr/>
            </a:pPr>
            <a:endParaRPr lang="en-US" sz="2400">
              <a:effectLst>
                <a:outerShdw blurRad="38100" dist="38100" dir="2700000" algn="tl">
                  <a:srgbClr val="000000"/>
                </a:outerShdw>
              </a:effectLst>
            </a:endParaRPr>
          </a:p>
          <a:p>
            <a:pPr marL="342900" indent="-342900" eaLnBrk="1" hangingPunct="1">
              <a:lnSpc>
                <a:spcPct val="80000"/>
              </a:lnSpc>
              <a:spcBef>
                <a:spcPct val="20000"/>
              </a:spcBef>
              <a:buClr>
                <a:schemeClr val="hlink"/>
              </a:buClr>
              <a:buSzPct val="65000"/>
              <a:buFont typeface="Wingdings" pitchFamily="2" charset="2"/>
              <a:buNone/>
              <a:defRPr/>
            </a:pPr>
            <a:r>
              <a:rPr lang="en-US" sz="2400">
                <a:effectLst>
                  <a:outerShdw blurRad="38100" dist="38100" dir="2700000" algn="tl">
                    <a:srgbClr val="000000"/>
                  </a:outerShdw>
                </a:effectLst>
              </a:rPr>
              <a:t>Manusia memiliki kepentingan yang sama tetapi kadang kala berbeda antara yang satu dengan yang lainnya, perbedaan kepentingan dapat menimbulkan pertentangan, akibatnya: kekacauan dalam masyarakat! Perlu adanya aturan yang dapat menyeimbangkan masing-masing kepentingan.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865187"/>
          </a:xfrm>
        </p:spPr>
        <p:txBody>
          <a:bodyPr/>
          <a:lstStyle/>
          <a:p>
            <a:pPr eaLnBrk="1" fontAlgn="auto" hangingPunct="1">
              <a:spcAft>
                <a:spcPts val="0"/>
              </a:spcAft>
              <a:defRPr/>
            </a:pPr>
            <a:r>
              <a:rPr lang="en-US" sz="3600" smtClean="0">
                <a:solidFill>
                  <a:schemeClr val="accent1">
                    <a:satMod val="150000"/>
                  </a:schemeClr>
                </a:solidFill>
              </a:rPr>
              <a:t>Cicero (106-43SM)</a:t>
            </a:r>
          </a:p>
        </p:txBody>
      </p:sp>
      <p:sp>
        <p:nvSpPr>
          <p:cNvPr id="19459" name="Rectangle 3"/>
          <p:cNvSpPr>
            <a:spLocks noGrp="1" noChangeArrowheads="1"/>
          </p:cNvSpPr>
          <p:nvPr>
            <p:ph idx="1"/>
          </p:nvPr>
        </p:nvSpPr>
        <p:spPr>
          <a:xfrm>
            <a:off x="2514600" y="1676400"/>
            <a:ext cx="6324600" cy="1371600"/>
          </a:xfrm>
        </p:spPr>
        <p:txBody>
          <a:bodyPr/>
          <a:lstStyle/>
          <a:p>
            <a:pPr eaLnBrk="1" hangingPunct="1">
              <a:buFont typeface="Wingdings" pitchFamily="2" charset="2"/>
              <a:buNone/>
            </a:pPr>
            <a:r>
              <a:rPr lang="en-US" sz="2400" i="1" smtClean="0"/>
              <a:t>Ubi societas, ibi ius</a:t>
            </a:r>
            <a:r>
              <a:rPr lang="en-US" sz="2400" smtClean="0"/>
              <a:t> (dalam bukunya </a:t>
            </a:r>
            <a:r>
              <a:rPr lang="en-US" sz="2400" i="1" smtClean="0"/>
              <a:t>Legibus</a:t>
            </a:r>
            <a:r>
              <a:rPr lang="en-US" sz="2400" smtClean="0"/>
              <a:t>), arti: di mana ada masyarakat, di situ ada hukum</a:t>
            </a:r>
          </a:p>
        </p:txBody>
      </p:sp>
      <p:pic>
        <p:nvPicPr>
          <p:cNvPr id="19460" name="Picture 4" descr="cicero"/>
          <p:cNvPicPr>
            <a:picLocks noChangeAspect="1" noChangeArrowheads="1"/>
          </p:cNvPicPr>
          <p:nvPr/>
        </p:nvPicPr>
        <p:blipFill>
          <a:blip r:embed="rId2"/>
          <a:srcRect/>
          <a:stretch>
            <a:fillRect/>
          </a:stretch>
        </p:blipFill>
        <p:spPr bwMode="auto">
          <a:xfrm>
            <a:off x="152400" y="1524000"/>
            <a:ext cx="1920875" cy="2362200"/>
          </a:xfrm>
          <a:prstGeom prst="rect">
            <a:avLst/>
          </a:prstGeom>
          <a:noFill/>
          <a:ln w="9525">
            <a:solidFill>
              <a:srgbClr val="000000"/>
            </a:solid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152400"/>
            <a:ext cx="8229600" cy="914400"/>
          </a:xfrm>
        </p:spPr>
        <p:txBody>
          <a:bodyPr/>
          <a:lstStyle/>
          <a:p>
            <a:pPr eaLnBrk="1" fontAlgn="auto" hangingPunct="1">
              <a:spcAft>
                <a:spcPts val="0"/>
              </a:spcAft>
              <a:defRPr/>
            </a:pPr>
            <a:r>
              <a:rPr lang="en-US" sz="3600" smtClean="0">
                <a:solidFill>
                  <a:schemeClr val="accent1">
                    <a:satMod val="150000"/>
                  </a:schemeClr>
                </a:solidFill>
              </a:rPr>
              <a:t>Teori Keadilan oleh Aristoteles</a:t>
            </a:r>
          </a:p>
        </p:txBody>
      </p:sp>
      <p:sp>
        <p:nvSpPr>
          <p:cNvPr id="20483" name="Rectangle 3"/>
          <p:cNvSpPr>
            <a:spLocks noGrp="1" noChangeArrowheads="1"/>
          </p:cNvSpPr>
          <p:nvPr>
            <p:ph idx="1"/>
          </p:nvPr>
        </p:nvSpPr>
        <p:spPr>
          <a:xfrm>
            <a:off x="457200" y="1752600"/>
            <a:ext cx="8382000" cy="4724400"/>
          </a:xfrm>
        </p:spPr>
        <p:txBody>
          <a:bodyPr>
            <a:normAutofit/>
          </a:bodyPr>
          <a:lstStyle/>
          <a:p>
            <a:pPr eaLnBrk="1" hangingPunct="1">
              <a:lnSpc>
                <a:spcPct val="90000"/>
              </a:lnSpc>
              <a:buFont typeface="Wingdings" pitchFamily="2" charset="2"/>
              <a:buNone/>
            </a:pPr>
            <a:r>
              <a:rPr lang="en-US" sz="2400" smtClean="0"/>
              <a:t>Tujuan hukum adalah untuk mewujudkan </a:t>
            </a:r>
            <a:r>
              <a:rPr lang="en-US" sz="2400" u="sng" smtClean="0"/>
              <a:t>Keadilan</a:t>
            </a:r>
            <a:r>
              <a:rPr lang="en-US" sz="2400" smtClean="0"/>
              <a:t>. Dua macam keadilan: Keadilan Distributive dan Keadilan Komutatif</a:t>
            </a:r>
          </a:p>
          <a:p>
            <a:pPr eaLnBrk="1" hangingPunct="1">
              <a:lnSpc>
                <a:spcPct val="90000"/>
              </a:lnSpc>
              <a:buFont typeface="Wingdings" pitchFamily="2" charset="2"/>
              <a:buNone/>
            </a:pPr>
            <a:endParaRPr lang="en-US" sz="2400" smtClean="0"/>
          </a:p>
          <a:p>
            <a:pPr eaLnBrk="1" hangingPunct="1">
              <a:lnSpc>
                <a:spcPct val="90000"/>
              </a:lnSpc>
              <a:buFont typeface="Wingdings" pitchFamily="2" charset="2"/>
              <a:buNone/>
            </a:pPr>
            <a:r>
              <a:rPr lang="en-US" sz="2400" b="1" smtClean="0"/>
              <a:t>Keadilan Distributive</a:t>
            </a:r>
            <a:r>
              <a:rPr lang="en-US" sz="2400" smtClean="0"/>
              <a:t>, keadilan yang diberikan kepada setiap orang menurut jasanya</a:t>
            </a:r>
          </a:p>
          <a:p>
            <a:pPr eaLnBrk="1" hangingPunct="1">
              <a:lnSpc>
                <a:spcPct val="90000"/>
              </a:lnSpc>
              <a:buFont typeface="Wingdings" pitchFamily="2" charset="2"/>
              <a:buNone/>
            </a:pPr>
            <a:endParaRPr lang="en-US" sz="2400" smtClean="0"/>
          </a:p>
          <a:p>
            <a:pPr eaLnBrk="1" hangingPunct="1">
              <a:lnSpc>
                <a:spcPct val="90000"/>
              </a:lnSpc>
              <a:buFont typeface="Wingdings" pitchFamily="2" charset="2"/>
              <a:buNone/>
            </a:pPr>
            <a:r>
              <a:rPr lang="en-US" sz="2400" b="1" smtClean="0"/>
              <a:t>Keadilan Komutatif</a:t>
            </a:r>
            <a:r>
              <a:rPr lang="en-US" sz="2400" smtClean="0"/>
              <a:t>, keadilan yang diberikan kepada setiap orang tanpa harus mengingat jasa-jasa perseorangan, keadilan diberikan kepada semua orang sama banyaknya</a:t>
            </a:r>
          </a:p>
          <a:p>
            <a:pPr eaLnBrk="1" hangingPunct="1">
              <a:lnSpc>
                <a:spcPct val="90000"/>
              </a:lnSpc>
              <a:buFont typeface="Wingdings" pitchFamily="2" charset="2"/>
              <a:buNone/>
            </a:pPr>
            <a:endParaRPr lang="en-US" sz="2400" smtClean="0"/>
          </a:p>
          <a:p>
            <a:pPr eaLnBrk="1" hangingPunct="1">
              <a:lnSpc>
                <a:spcPct val="90000"/>
              </a:lnSpc>
              <a:buFont typeface="Wingdings" pitchFamily="2" charset="2"/>
              <a:buNone/>
            </a:pPr>
            <a:r>
              <a:rPr lang="en-US" sz="2400" smtClean="0"/>
              <a:t>Teori Keadilan Aristoteles disebut juga </a:t>
            </a:r>
            <a:r>
              <a:rPr lang="en-US" sz="2400" u="sng" smtClean="0"/>
              <a:t>teori etis</a:t>
            </a:r>
            <a:r>
              <a:rPr lang="en-US" sz="2400" smtClean="0"/>
              <a:t>, isi hukum ditentukan semata-mata oleh kesadaran etis kita mengenai apa yang adil dan apa yang tidak adil</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228600"/>
            <a:ext cx="8229600" cy="838200"/>
          </a:xfrm>
        </p:spPr>
        <p:txBody>
          <a:bodyPr/>
          <a:lstStyle/>
          <a:p>
            <a:pPr eaLnBrk="1" fontAlgn="auto" hangingPunct="1">
              <a:spcAft>
                <a:spcPts val="0"/>
              </a:spcAft>
              <a:defRPr/>
            </a:pPr>
            <a:r>
              <a:rPr lang="en-US" sz="3600" smtClean="0">
                <a:solidFill>
                  <a:schemeClr val="accent1">
                    <a:satMod val="150000"/>
                  </a:schemeClr>
                </a:solidFill>
              </a:rPr>
              <a:t>Teori Kegunaan Hukum (Utility of Law)</a:t>
            </a:r>
          </a:p>
        </p:txBody>
      </p:sp>
      <p:sp>
        <p:nvSpPr>
          <p:cNvPr id="21507" name="Rectangle 3"/>
          <p:cNvSpPr>
            <a:spLocks noGrp="1" noChangeArrowheads="1"/>
          </p:cNvSpPr>
          <p:nvPr>
            <p:ph idx="1"/>
          </p:nvPr>
        </p:nvSpPr>
        <p:spPr>
          <a:xfrm>
            <a:off x="1752600" y="1447800"/>
            <a:ext cx="7162800" cy="1371600"/>
          </a:xfrm>
        </p:spPr>
        <p:txBody>
          <a:bodyPr/>
          <a:lstStyle/>
          <a:p>
            <a:pPr eaLnBrk="1" hangingPunct="1">
              <a:buFont typeface="Wingdings" pitchFamily="2" charset="2"/>
              <a:buNone/>
            </a:pPr>
            <a:r>
              <a:rPr lang="en-US" sz="2400" smtClean="0"/>
              <a:t>Dikemukakan oleh </a:t>
            </a:r>
            <a:r>
              <a:rPr lang="en-US" sz="2400" i="1" smtClean="0"/>
              <a:t>Jeremy Bentham</a:t>
            </a:r>
            <a:r>
              <a:rPr lang="en-US" sz="2400" smtClean="0"/>
              <a:t>, hukum bertujuan mewujudkan apa yang berfaedah atau yang sesuai dengan daya guna</a:t>
            </a:r>
          </a:p>
        </p:txBody>
      </p:sp>
      <p:pic>
        <p:nvPicPr>
          <p:cNvPr id="21508" name="Picture 4" descr="bentham_1"/>
          <p:cNvPicPr>
            <a:picLocks noChangeAspect="1" noChangeArrowheads="1"/>
          </p:cNvPicPr>
          <p:nvPr/>
        </p:nvPicPr>
        <p:blipFill>
          <a:blip r:embed="rId2"/>
          <a:srcRect/>
          <a:stretch>
            <a:fillRect/>
          </a:stretch>
        </p:blipFill>
        <p:spPr bwMode="auto">
          <a:xfrm>
            <a:off x="228600" y="1524000"/>
            <a:ext cx="1547813" cy="1676400"/>
          </a:xfrm>
          <a:prstGeom prst="rect">
            <a:avLst/>
          </a:prstGeom>
          <a:noFill/>
          <a:ln w="9525">
            <a:solidFill>
              <a:srgbClr val="000000"/>
            </a:solidFill>
            <a:miter lim="800000"/>
            <a:headEnd/>
            <a:tailEnd/>
          </a:ln>
        </p:spPr>
      </p:pic>
      <p:sp>
        <p:nvSpPr>
          <p:cNvPr id="22533" name="Rectangle 5"/>
          <p:cNvSpPr>
            <a:spLocks noChangeArrowheads="1"/>
          </p:cNvSpPr>
          <p:nvPr/>
        </p:nvSpPr>
        <p:spPr bwMode="auto">
          <a:xfrm>
            <a:off x="381000" y="3276600"/>
            <a:ext cx="8229600" cy="685800"/>
          </a:xfrm>
          <a:prstGeom prst="rect">
            <a:avLst/>
          </a:prstGeom>
          <a:noFill/>
          <a:ln w="9525">
            <a:noFill/>
            <a:miter lim="800000"/>
            <a:headEnd/>
            <a:tailEnd/>
          </a:ln>
          <a:effectLst/>
        </p:spPr>
        <p:txBody>
          <a:bodyPr anchor="ctr"/>
          <a:lstStyle/>
          <a:p>
            <a:pPr eaLnBrk="1" hangingPunct="1">
              <a:defRPr/>
            </a:pPr>
            <a:r>
              <a:rPr lang="en-US" sz="3600" dirty="0" err="1">
                <a:solidFill>
                  <a:schemeClr val="tx2"/>
                </a:solidFill>
                <a:effectLst>
                  <a:outerShdw blurRad="38100" dist="38100" dir="2700000" algn="tl">
                    <a:srgbClr val="000000"/>
                  </a:outerShdw>
                </a:effectLst>
                <a:latin typeface="Arial" charset="0"/>
              </a:rPr>
              <a:t>Teori</a:t>
            </a:r>
            <a:r>
              <a:rPr lang="en-US" sz="3600" dirty="0">
                <a:solidFill>
                  <a:schemeClr val="tx2"/>
                </a:solidFill>
                <a:effectLst>
                  <a:outerShdw blurRad="38100" dist="38100" dir="2700000" algn="tl">
                    <a:srgbClr val="000000"/>
                  </a:outerShdw>
                </a:effectLst>
                <a:latin typeface="Arial" charset="0"/>
              </a:rPr>
              <a:t> </a:t>
            </a:r>
            <a:r>
              <a:rPr lang="en-US" sz="3600" dirty="0" err="1">
                <a:solidFill>
                  <a:schemeClr val="tx2"/>
                </a:solidFill>
                <a:effectLst>
                  <a:outerShdw blurRad="38100" dist="38100" dir="2700000" algn="tl">
                    <a:srgbClr val="000000"/>
                  </a:outerShdw>
                </a:effectLst>
                <a:latin typeface="Arial" charset="0"/>
              </a:rPr>
              <a:t>Kepastian</a:t>
            </a:r>
            <a:r>
              <a:rPr lang="en-US" sz="3600" dirty="0">
                <a:solidFill>
                  <a:schemeClr val="tx2"/>
                </a:solidFill>
                <a:effectLst>
                  <a:outerShdw blurRad="38100" dist="38100" dir="2700000" algn="tl">
                    <a:srgbClr val="000000"/>
                  </a:outerShdw>
                </a:effectLst>
                <a:latin typeface="Arial" charset="0"/>
              </a:rPr>
              <a:t> </a:t>
            </a:r>
            <a:r>
              <a:rPr lang="en-US" sz="3600" dirty="0" err="1">
                <a:solidFill>
                  <a:schemeClr val="tx2"/>
                </a:solidFill>
                <a:effectLst>
                  <a:outerShdw blurRad="38100" dist="38100" dir="2700000" algn="tl">
                    <a:srgbClr val="000000"/>
                  </a:outerShdw>
                </a:effectLst>
                <a:latin typeface="Arial" charset="0"/>
              </a:rPr>
              <a:t>Hukum</a:t>
            </a:r>
            <a:endParaRPr lang="en-US" sz="3600" dirty="0">
              <a:solidFill>
                <a:schemeClr val="tx2"/>
              </a:solidFill>
              <a:effectLst>
                <a:outerShdw blurRad="38100" dist="38100" dir="2700000" algn="tl">
                  <a:srgbClr val="000000"/>
                </a:outerShdw>
              </a:effectLst>
              <a:latin typeface="Arial" charset="0"/>
            </a:endParaRPr>
          </a:p>
        </p:txBody>
      </p:sp>
      <p:sp>
        <p:nvSpPr>
          <p:cNvPr id="22534" name="Rectangle 6"/>
          <p:cNvSpPr>
            <a:spLocks noChangeArrowheads="1"/>
          </p:cNvSpPr>
          <p:nvPr/>
        </p:nvSpPr>
        <p:spPr bwMode="auto">
          <a:xfrm>
            <a:off x="381000" y="3962400"/>
            <a:ext cx="8229600" cy="14478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65000"/>
              <a:buFont typeface="Wingdings" pitchFamily="2" charset="2"/>
              <a:buNone/>
              <a:defRPr/>
            </a:pPr>
            <a:r>
              <a:rPr lang="en-US" sz="2400">
                <a:effectLst>
                  <a:outerShdw blurRad="38100" dist="38100" dir="2700000" algn="tl">
                    <a:srgbClr val="000000"/>
                  </a:outerShdw>
                </a:effectLst>
              </a:rPr>
              <a:t>Dalam teori ini hukum ditinjau dari adanya hukum yang bersifat pasti memiliki kekuatan hukum. </a:t>
            </a:r>
            <a:r>
              <a:rPr lang="en-US" sz="2400" i="1">
                <a:effectLst>
                  <a:outerShdw blurRad="38100" dist="38100" dir="2700000" algn="tl">
                    <a:srgbClr val="000000"/>
                  </a:outerShdw>
                </a:effectLst>
              </a:rPr>
              <a:t>Undang-undang itu keras tetapi sudah ditentukan demikian bunyinya</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7813"/>
            <a:ext cx="8229600" cy="788987"/>
          </a:xfrm>
        </p:spPr>
        <p:txBody>
          <a:bodyPr/>
          <a:lstStyle/>
          <a:p>
            <a:pPr eaLnBrk="1" fontAlgn="auto" hangingPunct="1">
              <a:spcAft>
                <a:spcPts val="0"/>
              </a:spcAft>
              <a:defRPr/>
            </a:pPr>
            <a:r>
              <a:rPr lang="en-US" sz="3600" smtClean="0">
                <a:solidFill>
                  <a:schemeClr val="accent1">
                    <a:satMod val="150000"/>
                  </a:schemeClr>
                </a:solidFill>
              </a:rPr>
              <a:t>Teori Pengayoman Hukum</a:t>
            </a:r>
          </a:p>
        </p:txBody>
      </p:sp>
      <p:sp>
        <p:nvSpPr>
          <p:cNvPr id="22531" name="Rectangle 3"/>
          <p:cNvSpPr>
            <a:spLocks noGrp="1" noChangeArrowheads="1"/>
          </p:cNvSpPr>
          <p:nvPr>
            <p:ph idx="1"/>
          </p:nvPr>
        </p:nvSpPr>
        <p:spPr>
          <a:xfrm>
            <a:off x="304800" y="1676400"/>
            <a:ext cx="6400800" cy="4419600"/>
          </a:xfrm>
        </p:spPr>
        <p:txBody>
          <a:bodyPr/>
          <a:lstStyle/>
          <a:p>
            <a:pPr marL="609600" indent="-609600" eaLnBrk="1" hangingPunct="1">
              <a:buFont typeface="Wingdings" pitchFamily="2" charset="2"/>
              <a:buNone/>
            </a:pPr>
            <a:r>
              <a:rPr lang="en-US" sz="2400" smtClean="0"/>
              <a:t>Dikemukakan oleh Menteri Kehakiman Republik Indonesia </a:t>
            </a:r>
          </a:p>
          <a:p>
            <a:pPr marL="609600" indent="-609600" eaLnBrk="1" hangingPunct="1">
              <a:buFont typeface="Wingdings" pitchFamily="2" charset="2"/>
              <a:buNone/>
            </a:pPr>
            <a:r>
              <a:rPr lang="en-US" sz="2400" smtClean="0"/>
              <a:t>Dr. Sahardjo, SH., bahwa tujuan hukum adalah:</a:t>
            </a:r>
          </a:p>
          <a:p>
            <a:pPr marL="609600" indent="-609600" eaLnBrk="1" hangingPunct="1">
              <a:buFont typeface="Wingdings" pitchFamily="2" charset="2"/>
              <a:buAutoNum type="alphaLcPeriod"/>
            </a:pPr>
            <a:r>
              <a:rPr lang="en-US" sz="2400" smtClean="0"/>
              <a:t>Mewujudkan ketertiban dan keteraturan</a:t>
            </a:r>
          </a:p>
          <a:p>
            <a:pPr marL="609600" indent="-609600" eaLnBrk="1" hangingPunct="1">
              <a:buFont typeface="Wingdings" pitchFamily="2" charset="2"/>
              <a:buAutoNum type="alphaLcPeriod"/>
            </a:pPr>
            <a:r>
              <a:rPr lang="en-US" sz="2400" smtClean="0"/>
              <a:t>Mewujudkan kedamaian sejati</a:t>
            </a:r>
          </a:p>
          <a:p>
            <a:pPr marL="609600" indent="-609600" eaLnBrk="1" hangingPunct="1">
              <a:buFont typeface="Wingdings" pitchFamily="2" charset="2"/>
              <a:buAutoNum type="alphaLcPeriod"/>
            </a:pPr>
            <a:r>
              <a:rPr lang="en-US" sz="2400" smtClean="0"/>
              <a:t>Mewujudkan keadilan</a:t>
            </a:r>
          </a:p>
          <a:p>
            <a:pPr marL="609600" indent="-609600" eaLnBrk="1" hangingPunct="1">
              <a:buFont typeface="Wingdings" pitchFamily="2" charset="2"/>
              <a:buAutoNum type="alphaLcPeriod"/>
            </a:pPr>
            <a:r>
              <a:rPr lang="en-US" sz="2400" smtClean="0"/>
              <a:t>Mewujudkan kesejahteraan dan keadilan sosial</a:t>
            </a:r>
          </a:p>
        </p:txBody>
      </p:sp>
      <p:sp>
        <p:nvSpPr>
          <p:cNvPr id="22532" name="AutoShape 5" descr="http://upload.wikimedia.org/wikipedia/id/d/d7/Sahardjo.jpg"/>
          <p:cNvSpPr>
            <a:spLocks noChangeAspect="1" noChangeArrowheads="1"/>
          </p:cNvSpPr>
          <p:nvPr/>
        </p:nvSpPr>
        <p:spPr bwMode="auto">
          <a:xfrm>
            <a:off x="163513" y="-1066800"/>
            <a:ext cx="1524000" cy="2228850"/>
          </a:xfrm>
          <a:prstGeom prst="rect">
            <a:avLst/>
          </a:prstGeom>
          <a:noFill/>
          <a:ln w="9525">
            <a:noFill/>
            <a:miter lim="800000"/>
            <a:headEnd/>
            <a:tailEnd/>
          </a:ln>
        </p:spPr>
        <p:txBody>
          <a:bodyPr/>
          <a:lstStyle/>
          <a:p>
            <a:endParaRPr lang="id-ID"/>
          </a:p>
        </p:txBody>
      </p:sp>
      <p:sp>
        <p:nvSpPr>
          <p:cNvPr id="22533" name="AutoShape 7" descr="http://upload.wikimedia.org/wikipedia/id/d/d7/Sahardjo.jpg"/>
          <p:cNvSpPr>
            <a:spLocks noChangeAspect="1" noChangeArrowheads="1"/>
          </p:cNvSpPr>
          <p:nvPr/>
        </p:nvSpPr>
        <p:spPr bwMode="auto">
          <a:xfrm>
            <a:off x="163513" y="-1066800"/>
            <a:ext cx="1524000" cy="2228850"/>
          </a:xfrm>
          <a:prstGeom prst="rect">
            <a:avLst/>
          </a:prstGeom>
          <a:noFill/>
          <a:ln w="9525">
            <a:noFill/>
            <a:miter lim="800000"/>
            <a:headEnd/>
            <a:tailEnd/>
          </a:ln>
        </p:spPr>
        <p:txBody>
          <a:bodyPr/>
          <a:lstStyle/>
          <a:p>
            <a:endParaRPr lang="id-ID"/>
          </a:p>
        </p:txBody>
      </p:sp>
      <p:sp>
        <p:nvSpPr>
          <p:cNvPr id="22534" name="AutoShape 9" descr="http://upload.wikimedia.org/wikipedia/id/d/d7/Sahardjo.jpg"/>
          <p:cNvSpPr>
            <a:spLocks noChangeAspect="1" noChangeArrowheads="1"/>
          </p:cNvSpPr>
          <p:nvPr/>
        </p:nvSpPr>
        <p:spPr bwMode="auto">
          <a:xfrm>
            <a:off x="163513" y="-1066800"/>
            <a:ext cx="1524000" cy="2228850"/>
          </a:xfrm>
          <a:prstGeom prst="rect">
            <a:avLst/>
          </a:prstGeom>
          <a:noFill/>
          <a:ln w="9525">
            <a:noFill/>
            <a:miter lim="800000"/>
            <a:headEnd/>
            <a:tailEnd/>
          </a:ln>
        </p:spPr>
        <p:txBody>
          <a:bodyPr/>
          <a:lstStyle/>
          <a:p>
            <a:endParaRPr lang="id-ID"/>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152400"/>
            <a:ext cx="8229600" cy="914400"/>
          </a:xfrm>
        </p:spPr>
        <p:txBody>
          <a:bodyPr/>
          <a:lstStyle/>
          <a:p>
            <a:pPr eaLnBrk="1" fontAlgn="auto" hangingPunct="1">
              <a:spcAft>
                <a:spcPts val="0"/>
              </a:spcAft>
              <a:defRPr/>
            </a:pPr>
            <a:r>
              <a:rPr lang="en-US" sz="3600" smtClean="0">
                <a:solidFill>
                  <a:schemeClr val="accent1">
                    <a:satMod val="150000"/>
                  </a:schemeClr>
                </a:solidFill>
              </a:rPr>
              <a:t>Ilmu-Ilmu yang Membantu Ilmu Hukum</a:t>
            </a:r>
          </a:p>
        </p:txBody>
      </p:sp>
      <p:sp>
        <p:nvSpPr>
          <p:cNvPr id="23555" name="Rectangle 3"/>
          <p:cNvSpPr>
            <a:spLocks noGrp="1" noChangeArrowheads="1"/>
          </p:cNvSpPr>
          <p:nvPr>
            <p:ph idx="1"/>
          </p:nvPr>
        </p:nvSpPr>
        <p:spPr>
          <a:xfrm>
            <a:off x="457200" y="1524000"/>
            <a:ext cx="8458200" cy="5105400"/>
          </a:xfrm>
        </p:spPr>
        <p:txBody>
          <a:bodyPr>
            <a:normAutofit/>
          </a:bodyPr>
          <a:lstStyle/>
          <a:p>
            <a:pPr eaLnBrk="1" hangingPunct="1">
              <a:lnSpc>
                <a:spcPct val="80000"/>
              </a:lnSpc>
            </a:pPr>
            <a:r>
              <a:rPr lang="en-US" sz="2000" b="1" smtClean="0"/>
              <a:t>Sejarah </a:t>
            </a:r>
            <a:r>
              <a:rPr lang="en-US" sz="2000" b="1" smtClean="0">
                <a:sym typeface="Wingdings 3" pitchFamily="18" charset="2"/>
              </a:rPr>
              <a:t> Sejarah Hukum</a:t>
            </a:r>
            <a:r>
              <a:rPr lang="en-US" sz="2000" smtClean="0">
                <a:sym typeface="Wingdings 3" pitchFamily="18" charset="2"/>
              </a:rPr>
              <a:t>: Mempelajari perkembangan dan asal-usul hukum dalam masyarakat tertentu</a:t>
            </a:r>
            <a:br>
              <a:rPr lang="en-US" sz="2000" smtClean="0">
                <a:sym typeface="Wingdings 3" pitchFamily="18" charset="2"/>
              </a:rPr>
            </a:br>
            <a:endParaRPr lang="en-US" sz="2000" smtClean="0">
              <a:sym typeface="Wingdings 3" pitchFamily="18" charset="2"/>
            </a:endParaRPr>
          </a:p>
          <a:p>
            <a:pPr eaLnBrk="1" hangingPunct="1">
              <a:lnSpc>
                <a:spcPct val="80000"/>
              </a:lnSpc>
            </a:pPr>
            <a:r>
              <a:rPr lang="en-US" sz="2000" b="1" smtClean="0"/>
              <a:t>Politik </a:t>
            </a:r>
            <a:r>
              <a:rPr lang="en-US" sz="2000" b="1" smtClean="0">
                <a:sym typeface="Wingdings 3" pitchFamily="18" charset="2"/>
              </a:rPr>
              <a:t> Politik Hukum</a:t>
            </a:r>
            <a:r>
              <a:rPr lang="en-US" sz="2000" smtClean="0">
                <a:sym typeface="Wingdings 3" pitchFamily="18" charset="2"/>
              </a:rPr>
              <a:t>: Mempelajari tujuan dari sebuah pembuatan hukum, dan mengetahui ke arah mana hukum hendak dikembangkan</a:t>
            </a:r>
            <a:br>
              <a:rPr lang="en-US" sz="2000" smtClean="0">
                <a:sym typeface="Wingdings 3" pitchFamily="18" charset="2"/>
              </a:rPr>
            </a:br>
            <a:endParaRPr lang="en-US" sz="2000" smtClean="0">
              <a:sym typeface="Wingdings 3" pitchFamily="18" charset="2"/>
            </a:endParaRPr>
          </a:p>
          <a:p>
            <a:pPr eaLnBrk="1" hangingPunct="1">
              <a:lnSpc>
                <a:spcPct val="80000"/>
              </a:lnSpc>
            </a:pPr>
            <a:r>
              <a:rPr lang="en-US" sz="2000" b="1" smtClean="0">
                <a:sym typeface="Wingdings 3" pitchFamily="18" charset="2"/>
              </a:rPr>
              <a:t>Sosiologi  Sosiologi Hukum</a:t>
            </a:r>
            <a:r>
              <a:rPr lang="en-US" sz="2000" smtClean="0">
                <a:sym typeface="Wingdings 3" pitchFamily="18" charset="2"/>
              </a:rPr>
              <a:t>: Mempelajari bagaimana hukum bekerja dalam masyarakat, mempelajari hubungan timbal balik antara gejala sosial dan hukum</a:t>
            </a:r>
            <a:br>
              <a:rPr lang="en-US" sz="2000" smtClean="0">
                <a:sym typeface="Wingdings 3" pitchFamily="18" charset="2"/>
              </a:rPr>
            </a:br>
            <a:endParaRPr lang="en-US" sz="2000" smtClean="0">
              <a:sym typeface="Wingdings 3" pitchFamily="18" charset="2"/>
            </a:endParaRPr>
          </a:p>
          <a:p>
            <a:pPr eaLnBrk="1" hangingPunct="1">
              <a:lnSpc>
                <a:spcPct val="80000"/>
              </a:lnSpc>
            </a:pPr>
            <a:r>
              <a:rPr lang="en-US" sz="2000" b="1" smtClean="0">
                <a:sym typeface="Wingdings 3" pitchFamily="18" charset="2"/>
              </a:rPr>
              <a:t>Antropologi  Antropologi Hukum</a:t>
            </a:r>
            <a:r>
              <a:rPr lang="en-US" sz="2000" smtClean="0">
                <a:sym typeface="Wingdings 3" pitchFamily="18" charset="2"/>
              </a:rPr>
              <a:t>: Mempelajari masyarakat primitif besera hukum yang hidup dalam masyarakat tersebut</a:t>
            </a:r>
            <a:br>
              <a:rPr lang="en-US" sz="2000" smtClean="0">
                <a:sym typeface="Wingdings 3" pitchFamily="18" charset="2"/>
              </a:rPr>
            </a:br>
            <a:endParaRPr lang="en-US" sz="2000" smtClean="0">
              <a:sym typeface="Wingdings 3" pitchFamily="18" charset="2"/>
            </a:endParaRPr>
          </a:p>
          <a:p>
            <a:pPr eaLnBrk="1" hangingPunct="1">
              <a:lnSpc>
                <a:spcPct val="80000"/>
              </a:lnSpc>
            </a:pPr>
            <a:r>
              <a:rPr lang="en-US" sz="2000" b="1" smtClean="0">
                <a:sym typeface="Wingdings 3" pitchFamily="18" charset="2"/>
              </a:rPr>
              <a:t>Filsafat  Filsafat Hukum</a:t>
            </a:r>
            <a:r>
              <a:rPr lang="en-US" sz="2000" smtClean="0">
                <a:sym typeface="Wingdings 3" pitchFamily="18" charset="2"/>
              </a:rPr>
              <a:t>: Refleksi tentang hukum yang mempertanyakan hukum dari pertanyaan mendasar:</a:t>
            </a:r>
            <a:br>
              <a:rPr lang="en-US" sz="2000" smtClean="0">
                <a:sym typeface="Wingdings 3" pitchFamily="18" charset="2"/>
              </a:rPr>
            </a:br>
            <a:r>
              <a:rPr lang="en-US" sz="2000" smtClean="0">
                <a:sym typeface="Wingdings 3" pitchFamily="18" charset="2"/>
              </a:rPr>
              <a:t>a. Apakah hakikat hukum (</a:t>
            </a:r>
            <a:r>
              <a:rPr lang="en-US" sz="2000" i="1" smtClean="0">
                <a:sym typeface="Wingdings 3" pitchFamily="18" charset="2"/>
              </a:rPr>
              <a:t>quit ius</a:t>
            </a:r>
            <a:r>
              <a:rPr lang="en-US" sz="2000" smtClean="0">
                <a:sym typeface="Wingdings 3" pitchFamily="18" charset="2"/>
              </a:rPr>
              <a:t>)?</a:t>
            </a:r>
            <a:br>
              <a:rPr lang="en-US" sz="2000" smtClean="0">
                <a:sym typeface="Wingdings 3" pitchFamily="18" charset="2"/>
              </a:rPr>
            </a:br>
            <a:r>
              <a:rPr lang="en-US" sz="2000" smtClean="0">
                <a:sym typeface="Wingdings 3" pitchFamily="18" charset="2"/>
              </a:rPr>
              <a:t>b. Apakah dasar mengikatnya hukum?</a:t>
            </a:r>
            <a:br>
              <a:rPr lang="en-US" sz="2000" smtClean="0">
                <a:sym typeface="Wingdings 3" pitchFamily="18" charset="2"/>
              </a:rPr>
            </a:br>
            <a:r>
              <a:rPr lang="en-US" sz="2000" smtClean="0">
                <a:sym typeface="Wingdings 3" pitchFamily="18" charset="2"/>
              </a:rPr>
              <a:t>c. Mengapa hukum berlaku umum?</a:t>
            </a:r>
            <a:br>
              <a:rPr lang="en-US" sz="2000" smtClean="0">
                <a:sym typeface="Wingdings 3" pitchFamily="18" charset="2"/>
              </a:rPr>
            </a:br>
            <a:r>
              <a:rPr lang="en-US" sz="2000" smtClean="0">
                <a:sym typeface="Wingdings 3" pitchFamily="18" charset="2"/>
              </a:rPr>
              <a:t>d. Bagaimana hubungan antara hukum dengan kekuasaan, moral dan keadilan?</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152400"/>
            <a:ext cx="8229600" cy="1143000"/>
          </a:xfrm>
        </p:spPr>
        <p:txBody>
          <a:bodyPr/>
          <a:lstStyle/>
          <a:p>
            <a:pPr eaLnBrk="1" fontAlgn="auto" hangingPunct="1">
              <a:spcAft>
                <a:spcPts val="0"/>
              </a:spcAft>
              <a:defRPr/>
            </a:pPr>
            <a:r>
              <a:rPr lang="en-US" sz="3600" smtClean="0">
                <a:solidFill>
                  <a:schemeClr val="accent1">
                    <a:satMod val="150000"/>
                  </a:schemeClr>
                </a:solidFill>
              </a:rPr>
              <a:t>Pengertian Dasar dalam Hukum</a:t>
            </a:r>
          </a:p>
        </p:txBody>
      </p:sp>
      <p:sp>
        <p:nvSpPr>
          <p:cNvPr id="24579" name="Rectangle 3"/>
          <p:cNvSpPr>
            <a:spLocks noGrp="1" noChangeArrowheads="1"/>
          </p:cNvSpPr>
          <p:nvPr>
            <p:ph idx="1"/>
          </p:nvPr>
        </p:nvSpPr>
        <p:spPr>
          <a:xfrm>
            <a:off x="228600" y="1066800"/>
            <a:ext cx="8686800" cy="5486400"/>
          </a:xfrm>
        </p:spPr>
        <p:txBody>
          <a:bodyPr/>
          <a:lstStyle/>
          <a:p>
            <a:pPr marL="609600" indent="-609600" eaLnBrk="1" hangingPunct="1">
              <a:lnSpc>
                <a:spcPct val="80000"/>
              </a:lnSpc>
              <a:buFont typeface="Wingdings" pitchFamily="2" charset="2"/>
              <a:buNone/>
            </a:pPr>
            <a:r>
              <a:rPr lang="en-US" sz="2000" smtClean="0"/>
              <a:t>Hak adalah kekuasaan yang </a:t>
            </a:r>
            <a:r>
              <a:rPr lang="en-US" sz="2000" u="sng" smtClean="0"/>
              <a:t>diberikan oleh hukum</a:t>
            </a:r>
            <a:r>
              <a:rPr lang="en-US" sz="2000" smtClean="0"/>
              <a:t> kepada seseorang. </a:t>
            </a:r>
          </a:p>
          <a:p>
            <a:pPr marL="609600" indent="-609600" eaLnBrk="1" hangingPunct="1">
              <a:lnSpc>
                <a:spcPct val="80000"/>
              </a:lnSpc>
              <a:buFont typeface="Wingdings" pitchFamily="2" charset="2"/>
              <a:buNone/>
            </a:pPr>
            <a:endParaRPr lang="en-US" sz="2000" smtClean="0"/>
          </a:p>
          <a:p>
            <a:pPr marL="609600" indent="-609600" eaLnBrk="1" hangingPunct="1">
              <a:lnSpc>
                <a:spcPct val="80000"/>
              </a:lnSpc>
              <a:buFont typeface="Wingdings" pitchFamily="2" charset="2"/>
              <a:buNone/>
            </a:pPr>
            <a:r>
              <a:rPr lang="en-US" sz="2000" smtClean="0"/>
              <a:t>Ciri-ciri yang melekat pada hak (Fitzgerald, 1966):</a:t>
            </a:r>
          </a:p>
          <a:p>
            <a:pPr marL="609600" indent="-609600" eaLnBrk="1" hangingPunct="1">
              <a:lnSpc>
                <a:spcPct val="80000"/>
              </a:lnSpc>
              <a:buFont typeface="Wingdings" pitchFamily="2" charset="2"/>
              <a:buAutoNum type="arabicPeriod"/>
            </a:pPr>
            <a:r>
              <a:rPr lang="en-US" sz="2000" smtClean="0"/>
              <a:t>Hak itu  dilekatkan pada seseorang yang disebut sebagai subjek hak. Ia disebut juga sebagai orang yang memiliki titel atas barang yang menjadi sasaran hak.</a:t>
            </a:r>
            <a:br>
              <a:rPr lang="en-US" sz="2000" smtClean="0"/>
            </a:br>
            <a:endParaRPr lang="en-US" sz="2000" smtClean="0"/>
          </a:p>
          <a:p>
            <a:pPr marL="609600" indent="-609600" eaLnBrk="1" hangingPunct="1">
              <a:lnSpc>
                <a:spcPct val="80000"/>
              </a:lnSpc>
              <a:buFont typeface="Wingdings" pitchFamily="2" charset="2"/>
              <a:buAutoNum type="arabicPeriod"/>
            </a:pPr>
            <a:r>
              <a:rPr lang="en-US" sz="2000" smtClean="0"/>
              <a:t>Hak itu tertuju pada orang lain yaitu yang menjadi pemegang kewajiban. Antara hak dan kewajiban terdapat hubungan korelatif.</a:t>
            </a:r>
            <a:br>
              <a:rPr lang="en-US" sz="2000" smtClean="0"/>
            </a:br>
            <a:endParaRPr lang="en-US" sz="2000" smtClean="0"/>
          </a:p>
          <a:p>
            <a:pPr marL="609600" indent="-609600" eaLnBrk="1" hangingPunct="1">
              <a:lnSpc>
                <a:spcPct val="80000"/>
              </a:lnSpc>
              <a:buFont typeface="Wingdings" pitchFamily="2" charset="2"/>
              <a:buAutoNum type="arabicPeriod"/>
            </a:pPr>
            <a:r>
              <a:rPr lang="en-US" sz="2000" smtClean="0"/>
              <a:t>Hak yang ada pada seseorang mewajibkan pihak lain untuk melakukan (comission) atau tidak melakukan (omission) suatu perbuatan.</a:t>
            </a:r>
            <a:br>
              <a:rPr lang="en-US" sz="2000" smtClean="0"/>
            </a:br>
            <a:endParaRPr lang="en-US" sz="2000" smtClean="0"/>
          </a:p>
          <a:p>
            <a:pPr marL="609600" indent="-609600" eaLnBrk="1" hangingPunct="1">
              <a:lnSpc>
                <a:spcPct val="80000"/>
              </a:lnSpc>
              <a:buFont typeface="Wingdings" pitchFamily="2" charset="2"/>
              <a:buAutoNum type="arabicPeriod"/>
            </a:pPr>
            <a:r>
              <a:rPr lang="en-US" sz="2000" smtClean="0"/>
              <a:t>Comission atau Omission itu menyangkut sesuatu yang dapat disebut sebagai objek hak.</a:t>
            </a:r>
            <a:br>
              <a:rPr lang="en-US" sz="2000" smtClean="0"/>
            </a:br>
            <a:endParaRPr lang="en-US" sz="2000" smtClean="0"/>
          </a:p>
          <a:p>
            <a:pPr marL="609600" indent="-609600" eaLnBrk="1" hangingPunct="1">
              <a:lnSpc>
                <a:spcPct val="80000"/>
              </a:lnSpc>
              <a:buFont typeface="Wingdings" pitchFamily="2" charset="2"/>
              <a:buAutoNum type="arabicPeriod"/>
            </a:pPr>
            <a:r>
              <a:rPr lang="en-US" sz="2000" smtClean="0"/>
              <a:t>Setiap hak menurut hukum itu mempunyai title yaitu sesuatu peristiwa tertentu yang menjadi alasan melekatnya hak itu pada pemiliknya.</a:t>
            </a:r>
          </a:p>
          <a:p>
            <a:pPr marL="609600" indent="-609600" eaLnBrk="1" hangingPunct="1">
              <a:lnSpc>
                <a:spcPct val="80000"/>
              </a:lnSpc>
              <a:buFont typeface="Wingdings" pitchFamily="2" charset="2"/>
              <a:buAutoNum type="arabicPeriod"/>
            </a:pPr>
            <a:endParaRPr lang="en-US" sz="200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fontAlgn="auto" hangingPunct="1">
              <a:spcAft>
                <a:spcPts val="0"/>
              </a:spcAft>
              <a:defRPr/>
            </a:pPr>
            <a:r>
              <a:rPr lang="en-US" sz="3600" smtClean="0">
                <a:solidFill>
                  <a:schemeClr val="accent1">
                    <a:satMod val="150000"/>
                  </a:schemeClr>
                </a:solidFill>
              </a:rPr>
              <a:t>Masyarakat Hukum</a:t>
            </a:r>
          </a:p>
        </p:txBody>
      </p:sp>
      <p:sp>
        <p:nvSpPr>
          <p:cNvPr id="25603" name="Rectangle 3"/>
          <p:cNvSpPr>
            <a:spLocks noGrp="1" noChangeArrowheads="1"/>
          </p:cNvSpPr>
          <p:nvPr>
            <p:ph type="body" sz="half" idx="1"/>
          </p:nvPr>
        </p:nvSpPr>
        <p:spPr>
          <a:xfrm>
            <a:off x="457200" y="1219200"/>
            <a:ext cx="8077200" cy="2438400"/>
          </a:xfrm>
        </p:spPr>
        <p:txBody>
          <a:bodyPr/>
          <a:lstStyle/>
          <a:p>
            <a:pPr eaLnBrk="1" hangingPunct="1">
              <a:buFont typeface="Wingdings" pitchFamily="2" charset="2"/>
              <a:buNone/>
            </a:pPr>
            <a:r>
              <a:rPr lang="en-US" sz="2400" smtClean="0"/>
              <a:t>Sekelompok orang yang berdiam dalam suatu wilayah tertentu di mana di dalam masyarakat tersebut berlaku serangkaian peraturan yang menjadi pedoman bertingkah laku bagi setiap kelompok dalam pergaulan hidup mereka. Peraturan itu berlaku untuk kelompok mereka sendiri.</a:t>
            </a: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7813"/>
            <a:ext cx="8229600" cy="788987"/>
          </a:xfrm>
        </p:spPr>
        <p:txBody>
          <a:bodyPr/>
          <a:lstStyle/>
          <a:p>
            <a:pPr eaLnBrk="1" fontAlgn="auto" hangingPunct="1">
              <a:spcAft>
                <a:spcPts val="0"/>
              </a:spcAft>
              <a:defRPr/>
            </a:pPr>
            <a:r>
              <a:rPr lang="en-US" sz="3600" smtClean="0">
                <a:solidFill>
                  <a:schemeClr val="accent1">
                    <a:satMod val="150000"/>
                  </a:schemeClr>
                </a:solidFill>
              </a:rPr>
              <a:t>Masyarakat secara Sosiologis</a:t>
            </a:r>
          </a:p>
        </p:txBody>
      </p:sp>
      <p:sp>
        <p:nvSpPr>
          <p:cNvPr id="26627" name="Rectangle 3"/>
          <p:cNvSpPr>
            <a:spLocks noGrp="1" noChangeArrowheads="1"/>
          </p:cNvSpPr>
          <p:nvPr>
            <p:ph idx="1"/>
          </p:nvPr>
        </p:nvSpPr>
        <p:spPr>
          <a:xfrm>
            <a:off x="457200" y="1752600"/>
            <a:ext cx="8458200" cy="4419600"/>
          </a:xfrm>
        </p:spPr>
        <p:txBody>
          <a:bodyPr/>
          <a:lstStyle/>
          <a:p>
            <a:pPr eaLnBrk="1" hangingPunct="1">
              <a:lnSpc>
                <a:spcPct val="80000"/>
              </a:lnSpc>
            </a:pPr>
            <a:r>
              <a:rPr lang="en-US" sz="2400" b="1" smtClean="0"/>
              <a:t>Masyarakat Paguyuban </a:t>
            </a:r>
            <a:r>
              <a:rPr lang="en-US" sz="2400" smtClean="0"/>
              <a:t>(</a:t>
            </a:r>
            <a:r>
              <a:rPr lang="en-US" sz="2400" i="1" smtClean="0"/>
              <a:t>Gemeinschaft</a:t>
            </a:r>
            <a:r>
              <a:rPr lang="en-US" sz="2400" smtClean="0"/>
              <a:t>), bentuk kehidupan bersama di mana anggota-anggotanya diikat oleh hubungan batin yang murni dan bersifat alamiah. Dasar dari hubungan tersebut adalah rasa cinta kasih dan rasa kesatuan batin.</a:t>
            </a:r>
            <a:br>
              <a:rPr lang="en-US" sz="2400" smtClean="0"/>
            </a:br>
            <a:endParaRPr lang="en-US" sz="2400" smtClean="0"/>
          </a:p>
          <a:p>
            <a:pPr eaLnBrk="1" hangingPunct="1">
              <a:lnSpc>
                <a:spcPct val="80000"/>
              </a:lnSpc>
            </a:pPr>
            <a:r>
              <a:rPr lang="en-US" sz="2400" b="1" smtClean="0"/>
              <a:t>Masyarakat Patembayan </a:t>
            </a:r>
            <a:r>
              <a:rPr lang="en-US" sz="2400" smtClean="0"/>
              <a:t>(</a:t>
            </a:r>
            <a:r>
              <a:rPr lang="en-US" sz="2400" i="1" smtClean="0"/>
              <a:t>Gesselschaft</a:t>
            </a:r>
            <a:r>
              <a:rPr lang="en-US" sz="2400" smtClean="0"/>
              <a:t>), ikatan lahir yang jangka waktinya lebih pendek, strukturnya bersifat mekanis. Bentuk ini terdapat dalam hubungan perjanjian yang berdasarkan ikatan timbal balik, contoh: organisasi dalam suatu perusahaan, ikatan antar pedagang dan lain-lain.</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en-US" sz="3600" smtClean="0">
                <a:solidFill>
                  <a:schemeClr val="accent1">
                    <a:satMod val="150000"/>
                  </a:schemeClr>
                </a:solidFill>
              </a:rPr>
              <a:t>Tujuan</a:t>
            </a:r>
          </a:p>
        </p:txBody>
      </p:sp>
      <p:sp>
        <p:nvSpPr>
          <p:cNvPr id="9219" name="Rectangle 3"/>
          <p:cNvSpPr>
            <a:spLocks noGrp="1" noChangeArrowheads="1"/>
          </p:cNvSpPr>
          <p:nvPr>
            <p:ph idx="1"/>
          </p:nvPr>
        </p:nvSpPr>
        <p:spPr>
          <a:xfrm>
            <a:off x="609600" y="1828800"/>
            <a:ext cx="8077200" cy="4495800"/>
          </a:xfrm>
        </p:spPr>
        <p:txBody>
          <a:bodyPr/>
          <a:lstStyle/>
          <a:p>
            <a:pPr eaLnBrk="1" hangingPunct="1"/>
            <a:r>
              <a:rPr lang="en-US" sz="2400" smtClean="0"/>
              <a:t>Mahasiswa memahami dasar-dasar ilmu hukum secara garis besar</a:t>
            </a:r>
            <a:br>
              <a:rPr lang="en-US" sz="2400" smtClean="0"/>
            </a:br>
            <a:endParaRPr lang="en-US" sz="2400" smtClean="0"/>
          </a:p>
          <a:p>
            <a:pPr eaLnBrk="1" hangingPunct="1"/>
            <a:r>
              <a:rPr lang="en-US" sz="2400" smtClean="0"/>
              <a:t>Memiliki pemahaman dan kemampuan berpikir secara juridis</a:t>
            </a:r>
            <a:br>
              <a:rPr lang="en-US" sz="2400" smtClean="0"/>
            </a:br>
            <a:endParaRPr lang="en-US" sz="2400" smtClean="0"/>
          </a:p>
          <a:p>
            <a:pPr eaLnBrk="1" hangingPunct="1"/>
            <a:r>
              <a:rPr lang="en-US" sz="2400" smtClean="0"/>
              <a:t>Memiliki daya analisis tajam terhadap permasalahan secara mendasar dengan pendekatan ilmu hukum</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813"/>
            <a:ext cx="8229600" cy="712787"/>
          </a:xfrm>
        </p:spPr>
        <p:txBody>
          <a:bodyPr/>
          <a:lstStyle/>
          <a:p>
            <a:pPr eaLnBrk="1" fontAlgn="auto" hangingPunct="1">
              <a:spcAft>
                <a:spcPts val="0"/>
              </a:spcAft>
              <a:defRPr/>
            </a:pPr>
            <a:r>
              <a:rPr lang="en-US" sz="3600" smtClean="0">
                <a:solidFill>
                  <a:schemeClr val="accent1">
                    <a:satMod val="150000"/>
                  </a:schemeClr>
                </a:solidFill>
              </a:rPr>
              <a:t>Subjek Hukum</a:t>
            </a:r>
          </a:p>
        </p:txBody>
      </p:sp>
      <p:sp>
        <p:nvSpPr>
          <p:cNvPr id="27651" name="Rectangle 3"/>
          <p:cNvSpPr>
            <a:spLocks noGrp="1" noChangeArrowheads="1"/>
          </p:cNvSpPr>
          <p:nvPr>
            <p:ph idx="1"/>
          </p:nvPr>
        </p:nvSpPr>
        <p:spPr>
          <a:xfrm>
            <a:off x="533400" y="1676400"/>
            <a:ext cx="8382000" cy="4876800"/>
          </a:xfrm>
        </p:spPr>
        <p:txBody>
          <a:bodyPr/>
          <a:lstStyle/>
          <a:p>
            <a:pPr eaLnBrk="1" hangingPunct="1">
              <a:lnSpc>
                <a:spcPct val="80000"/>
              </a:lnSpc>
              <a:buFont typeface="Wingdings" pitchFamily="2" charset="2"/>
              <a:buNone/>
            </a:pPr>
            <a:r>
              <a:rPr lang="en-US" sz="2000" smtClean="0"/>
              <a:t>Pendukung hak dan kewajiban. Sebagai pendukung hak dan kewajiban maka subjek hukum memiliki kewenangan untuk bertindak menurut hukum.</a:t>
            </a:r>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r>
              <a:rPr lang="en-US" sz="2000" smtClean="0"/>
              <a:t>Subjek hukum terdiri atas manusia (</a:t>
            </a:r>
            <a:r>
              <a:rPr lang="en-US" sz="2000" i="1" smtClean="0"/>
              <a:t>natuurlijke persoon</a:t>
            </a:r>
            <a:r>
              <a:rPr lang="en-US" sz="2000" smtClean="0"/>
              <a:t>) dan badan hukum (</a:t>
            </a:r>
            <a:r>
              <a:rPr lang="en-US" sz="2000" i="1" smtClean="0"/>
              <a:t>recht persoon</a:t>
            </a:r>
            <a:r>
              <a:rPr lang="en-US" sz="2000" smtClean="0"/>
              <a:t>). Seseorang dinyatakan sebagai subjek hukum mulai dari dalam kandungan lahir ke dunia dalam keadaan hidup sampai ia mati.</a:t>
            </a:r>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r>
              <a:rPr lang="en-US" sz="2000" smtClean="0"/>
              <a:t>Manusia sebagai subjek hukum memiliki kewenangan untuk melakukan tindakan hukum (wenang hukum), seperti melakukan perjanjian, kesepatakan, membuat surat wasiat, melakukan perkawinan</a:t>
            </a:r>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r>
              <a:rPr lang="en-US" sz="2000" smtClean="0"/>
              <a:t>Orang yang wenang hukum, dalam keadaan tertentu dibatasi oleh keadaan tertentu sehingga ia dapat dikatakan cakap bertindak hukum (</a:t>
            </a:r>
            <a:r>
              <a:rPr lang="en-US" sz="2000" i="1" smtClean="0"/>
              <a:t>bekwaam</a:t>
            </a:r>
            <a:r>
              <a:rPr lang="en-US" sz="2000" smtClean="0"/>
              <a:t>), apabila:</a:t>
            </a:r>
          </a:p>
          <a:p>
            <a:pPr eaLnBrk="1" hangingPunct="1">
              <a:lnSpc>
                <a:spcPct val="80000"/>
              </a:lnSpc>
              <a:buFont typeface="Wingdings" pitchFamily="2" charset="2"/>
              <a:buAutoNum type="alphaLcPeriod"/>
            </a:pPr>
            <a:r>
              <a:rPr lang="en-US" sz="2000" smtClean="0"/>
              <a:t>Dewasa</a:t>
            </a:r>
          </a:p>
          <a:p>
            <a:pPr eaLnBrk="1" hangingPunct="1">
              <a:lnSpc>
                <a:spcPct val="80000"/>
              </a:lnSpc>
              <a:buFont typeface="Wingdings" pitchFamily="2" charset="2"/>
              <a:buAutoNum type="alphaLcPeriod"/>
            </a:pPr>
            <a:r>
              <a:rPr lang="en-US" sz="2000" smtClean="0"/>
              <a:t>Sehat Jiwanya</a:t>
            </a:r>
          </a:p>
          <a:p>
            <a:pPr eaLnBrk="1" hangingPunct="1">
              <a:lnSpc>
                <a:spcPct val="80000"/>
              </a:lnSpc>
              <a:buFont typeface="Wingdings" pitchFamily="2" charset="2"/>
              <a:buAutoNum type="alphaLcPeriod"/>
            </a:pPr>
            <a:r>
              <a:rPr lang="en-US" sz="2000" smtClean="0"/>
              <a:t>Tidak berada dalam pengampuan (</a:t>
            </a:r>
            <a:r>
              <a:rPr lang="en-US" sz="2000" i="1" smtClean="0"/>
              <a:t>curandus</a:t>
            </a:r>
            <a:r>
              <a:rPr lang="en-US" sz="2000" smtClean="0"/>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277813"/>
            <a:ext cx="8686800" cy="1143000"/>
          </a:xfrm>
        </p:spPr>
        <p:txBody>
          <a:bodyPr>
            <a:normAutofit fontScale="90000"/>
          </a:bodyPr>
          <a:lstStyle/>
          <a:p>
            <a:pPr eaLnBrk="1" fontAlgn="auto" hangingPunct="1">
              <a:spcAft>
                <a:spcPts val="0"/>
              </a:spcAft>
              <a:defRPr/>
            </a:pPr>
            <a:r>
              <a:rPr lang="en-US" sz="3600" smtClean="0">
                <a:solidFill>
                  <a:schemeClr val="accent1">
                    <a:satMod val="150000"/>
                  </a:schemeClr>
                </a:solidFill>
              </a:rPr>
              <a:t>Syarat dapat dikatakan dewasa menurut hukum</a:t>
            </a:r>
          </a:p>
        </p:txBody>
      </p:sp>
      <p:sp>
        <p:nvSpPr>
          <p:cNvPr id="28675" name="Rectangle 3"/>
          <p:cNvSpPr>
            <a:spLocks noGrp="1" noChangeArrowheads="1"/>
          </p:cNvSpPr>
          <p:nvPr>
            <p:ph idx="1"/>
          </p:nvPr>
        </p:nvSpPr>
        <p:spPr>
          <a:xfrm>
            <a:off x="533400" y="1828800"/>
            <a:ext cx="7620000" cy="4495800"/>
          </a:xfrm>
        </p:spPr>
        <p:txBody>
          <a:bodyPr/>
          <a:lstStyle/>
          <a:p>
            <a:pPr eaLnBrk="1" hangingPunct="1">
              <a:lnSpc>
                <a:spcPct val="80000"/>
              </a:lnSpc>
            </a:pPr>
            <a:r>
              <a:rPr lang="en-US" sz="2000" b="1" smtClean="0"/>
              <a:t>Pasal 29 KUHPerdata (B.W.)</a:t>
            </a:r>
            <a:r>
              <a:rPr lang="en-US" sz="2000" smtClean="0"/>
              <a:t>:</a:t>
            </a:r>
            <a:br>
              <a:rPr lang="en-US" sz="2000" smtClean="0"/>
            </a:br>
            <a:r>
              <a:rPr lang="en-US" sz="2000" smtClean="0"/>
              <a:t>18 tahun untuk laki-laki, 15 tahun untuk perempuan</a:t>
            </a:r>
          </a:p>
          <a:p>
            <a:pPr eaLnBrk="1" hangingPunct="1">
              <a:lnSpc>
                <a:spcPct val="80000"/>
              </a:lnSpc>
              <a:buFont typeface="Wingdings" pitchFamily="2" charset="2"/>
              <a:buNone/>
            </a:pPr>
            <a:endParaRPr lang="en-US" sz="2000" smtClean="0"/>
          </a:p>
          <a:p>
            <a:pPr eaLnBrk="1" hangingPunct="1">
              <a:lnSpc>
                <a:spcPct val="80000"/>
              </a:lnSpc>
            </a:pPr>
            <a:r>
              <a:rPr lang="en-US" sz="2000" b="1" smtClean="0"/>
              <a:t>Undang-Undang no.1 tahun 1974 tentang Perkawinan</a:t>
            </a:r>
            <a:r>
              <a:rPr lang="en-US" sz="2000" smtClean="0"/>
              <a:t>:</a:t>
            </a:r>
            <a:br>
              <a:rPr lang="en-US" sz="2000" smtClean="0"/>
            </a:br>
            <a:r>
              <a:rPr lang="en-US" sz="2000" smtClean="0"/>
              <a:t>19 tahun untuk laki-laki, 16 tahun untuk perempuan</a:t>
            </a:r>
          </a:p>
          <a:p>
            <a:pPr eaLnBrk="1" hangingPunct="1">
              <a:lnSpc>
                <a:spcPct val="80000"/>
              </a:lnSpc>
              <a:buFont typeface="Wingdings" pitchFamily="2" charset="2"/>
              <a:buNone/>
            </a:pPr>
            <a:endParaRPr lang="en-US" sz="2000" smtClean="0"/>
          </a:p>
          <a:p>
            <a:pPr eaLnBrk="1" hangingPunct="1">
              <a:lnSpc>
                <a:spcPct val="80000"/>
              </a:lnSpc>
            </a:pPr>
            <a:r>
              <a:rPr lang="en-US" sz="2000" b="1" smtClean="0"/>
              <a:t>KUHP</a:t>
            </a:r>
            <a:r>
              <a:rPr lang="en-US" sz="2000" smtClean="0"/>
              <a:t>:</a:t>
            </a:r>
            <a:br>
              <a:rPr lang="en-US" sz="2000" smtClean="0"/>
            </a:br>
            <a:r>
              <a:rPr lang="en-US" sz="2000" smtClean="0"/>
              <a:t>Laki-laki dan perempuan telah menginjak usia 16 tahun</a:t>
            </a:r>
          </a:p>
          <a:p>
            <a:pPr eaLnBrk="1" hangingPunct="1">
              <a:lnSpc>
                <a:spcPct val="80000"/>
              </a:lnSpc>
              <a:buFont typeface="Wingdings" pitchFamily="2" charset="2"/>
              <a:buNone/>
            </a:pPr>
            <a:endParaRPr lang="en-US" sz="2000" smtClean="0"/>
          </a:p>
          <a:p>
            <a:pPr eaLnBrk="1" hangingPunct="1">
              <a:lnSpc>
                <a:spcPct val="80000"/>
              </a:lnSpc>
            </a:pPr>
            <a:r>
              <a:rPr lang="en-US" sz="2000" b="1" smtClean="0"/>
              <a:t>Hukum Adat</a:t>
            </a:r>
            <a:r>
              <a:rPr lang="en-US" sz="2000" smtClean="0"/>
              <a:t>:</a:t>
            </a:r>
            <a:br>
              <a:rPr lang="en-US" sz="2000" smtClean="0"/>
            </a:br>
            <a:r>
              <a:rPr lang="en-US" sz="2000" smtClean="0"/>
              <a:t>Mampu mencari nafkah sendiri (kuat gawe)</a:t>
            </a:r>
          </a:p>
          <a:p>
            <a:pPr eaLnBrk="1" hangingPunct="1">
              <a:lnSpc>
                <a:spcPct val="80000"/>
              </a:lnSpc>
              <a:buFont typeface="Wingdings" pitchFamily="2" charset="2"/>
              <a:buNone/>
            </a:pPr>
            <a:endParaRPr lang="en-US" sz="2000" smtClean="0"/>
          </a:p>
          <a:p>
            <a:pPr eaLnBrk="1" hangingPunct="1">
              <a:lnSpc>
                <a:spcPct val="80000"/>
              </a:lnSpc>
            </a:pPr>
            <a:r>
              <a:rPr lang="en-US" sz="2000" b="1" smtClean="0"/>
              <a:t>Hukum Islam</a:t>
            </a:r>
            <a:r>
              <a:rPr lang="en-US" sz="2000" smtClean="0"/>
              <a:t>:</a:t>
            </a:r>
            <a:br>
              <a:rPr lang="en-US" sz="2000" smtClean="0"/>
            </a:br>
            <a:r>
              <a:rPr lang="en-US" sz="2000" smtClean="0"/>
              <a:t>Baligh</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381000" y="1905000"/>
            <a:ext cx="8458200" cy="3200400"/>
          </a:xfrm>
        </p:spPr>
        <p:txBody>
          <a:bodyPr>
            <a:normAutofit/>
          </a:bodyPr>
          <a:lstStyle/>
          <a:p>
            <a:pPr marL="609600" indent="-609600" eaLnBrk="1" hangingPunct="1">
              <a:lnSpc>
                <a:spcPct val="90000"/>
              </a:lnSpc>
              <a:buFont typeface="Wingdings" pitchFamily="2" charset="2"/>
              <a:buNone/>
            </a:pPr>
            <a:r>
              <a:rPr lang="en-US" sz="2400" smtClean="0"/>
              <a:t>Badan Hukum memiliki hak dan kewajiban, sehingga ia memiliki kewenangan bertindak menurut hukum</a:t>
            </a:r>
          </a:p>
          <a:p>
            <a:pPr marL="609600" indent="-609600" eaLnBrk="1" hangingPunct="1">
              <a:lnSpc>
                <a:spcPct val="90000"/>
              </a:lnSpc>
              <a:buFont typeface="Wingdings" pitchFamily="2" charset="2"/>
              <a:buNone/>
            </a:pPr>
            <a:endParaRPr lang="en-US" sz="2400" smtClean="0"/>
          </a:p>
          <a:p>
            <a:pPr marL="609600" indent="-609600" eaLnBrk="1" hangingPunct="1">
              <a:lnSpc>
                <a:spcPct val="90000"/>
              </a:lnSpc>
              <a:buFont typeface="Wingdings" pitchFamily="2" charset="2"/>
              <a:buNone/>
            </a:pPr>
            <a:r>
              <a:rPr lang="en-US" sz="2400" smtClean="0"/>
              <a:t>Contoh: </a:t>
            </a:r>
          </a:p>
          <a:p>
            <a:pPr marL="609600" indent="-609600" eaLnBrk="1" hangingPunct="1">
              <a:lnSpc>
                <a:spcPct val="90000"/>
              </a:lnSpc>
            </a:pPr>
            <a:r>
              <a:rPr lang="en-US" sz="2400" smtClean="0"/>
              <a:t>Melakukan perjanjian dengan pihak lain</a:t>
            </a:r>
          </a:p>
          <a:p>
            <a:pPr marL="609600" indent="-609600" eaLnBrk="1" hangingPunct="1">
              <a:lnSpc>
                <a:spcPct val="90000"/>
              </a:lnSpc>
            </a:pPr>
            <a:r>
              <a:rPr lang="en-US" sz="2400" smtClean="0"/>
              <a:t>Melakukan transaksi jual beli.</a:t>
            </a:r>
          </a:p>
          <a:p>
            <a:pPr marL="609600" indent="-609600" eaLnBrk="1" hangingPunct="1">
              <a:lnSpc>
                <a:spcPct val="90000"/>
              </a:lnSpc>
            </a:pPr>
            <a:endParaRPr lang="en-US" sz="2400" smtClean="0"/>
          </a:p>
          <a:p>
            <a:pPr marL="609600" indent="-609600" eaLnBrk="1" hangingPunct="1">
              <a:lnSpc>
                <a:spcPct val="90000"/>
              </a:lnSpc>
              <a:buFont typeface="Wingdings" pitchFamily="2" charset="2"/>
              <a:buNone/>
            </a:pPr>
            <a:r>
              <a:rPr lang="en-US" sz="2400" smtClean="0"/>
              <a:t>Pihak yang melakukan tindakan hukum tersebut adalah pengurus badan hukum tersebut.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spcAft>
                <a:spcPts val="0"/>
              </a:spcAft>
              <a:defRPr/>
            </a:pPr>
            <a:r>
              <a:rPr lang="en-US" sz="3600" smtClean="0">
                <a:solidFill>
                  <a:schemeClr val="accent1">
                    <a:satMod val="150000"/>
                  </a:schemeClr>
                </a:solidFill>
              </a:rPr>
              <a:t>Badan Hukum dapat dibedakan atas</a:t>
            </a:r>
          </a:p>
        </p:txBody>
      </p:sp>
      <p:sp>
        <p:nvSpPr>
          <p:cNvPr id="30723" name="Rectangle 3"/>
          <p:cNvSpPr>
            <a:spLocks noGrp="1" noChangeArrowheads="1"/>
          </p:cNvSpPr>
          <p:nvPr>
            <p:ph idx="1"/>
          </p:nvPr>
        </p:nvSpPr>
        <p:spPr/>
        <p:txBody>
          <a:bodyPr/>
          <a:lstStyle/>
          <a:p>
            <a:pPr eaLnBrk="1" hangingPunct="1"/>
            <a:r>
              <a:rPr lang="en-US" sz="2400" b="1" smtClean="0"/>
              <a:t>Badan Hukum Publik</a:t>
            </a:r>
            <a:r>
              <a:rPr lang="en-US" sz="2400" smtClean="0"/>
              <a:t>, yang didirikan dan diatur kewenangannya berdasarkan hukum publik, </a:t>
            </a:r>
            <a:br>
              <a:rPr lang="en-US" sz="2400" smtClean="0"/>
            </a:br>
            <a:r>
              <a:rPr lang="en-US" sz="2400" smtClean="0"/>
              <a:t>seperti: desa, kota dan propinsi</a:t>
            </a:r>
            <a:br>
              <a:rPr lang="en-US" sz="2400" smtClean="0"/>
            </a:br>
            <a:endParaRPr lang="en-US" sz="2400" smtClean="0"/>
          </a:p>
          <a:p>
            <a:pPr eaLnBrk="1" hangingPunct="1"/>
            <a:r>
              <a:rPr lang="en-US" sz="2400" b="1" smtClean="0"/>
              <a:t>Badan Hukum Privat</a:t>
            </a:r>
            <a:r>
              <a:rPr lang="en-US" sz="2400" smtClean="0"/>
              <a:t>, yang didirikan dan diatur menurut hukum perdata, </a:t>
            </a:r>
            <a:br>
              <a:rPr lang="en-US" sz="2400" smtClean="0"/>
            </a:br>
            <a:r>
              <a:rPr lang="en-US" sz="2400" smtClean="0"/>
              <a:t>contoh: Perseroan Terbatas, Koperasi dan Yayasan</a:t>
            </a:r>
            <a:br>
              <a:rPr lang="en-US" sz="2400" smtClean="0"/>
            </a:br>
            <a:endParaRPr lang="en-US" sz="240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fontAlgn="auto" hangingPunct="1">
              <a:spcAft>
                <a:spcPts val="0"/>
              </a:spcAft>
              <a:defRPr/>
            </a:pPr>
            <a:r>
              <a:rPr lang="en-US" sz="3600" smtClean="0">
                <a:solidFill>
                  <a:schemeClr val="accent1">
                    <a:satMod val="150000"/>
                  </a:schemeClr>
                </a:solidFill>
              </a:rPr>
              <a:t>Ciri-Ciri Badan Hukum</a:t>
            </a:r>
          </a:p>
        </p:txBody>
      </p:sp>
      <p:sp>
        <p:nvSpPr>
          <p:cNvPr id="31747" name="Rectangle 3"/>
          <p:cNvSpPr>
            <a:spLocks noGrp="1" noChangeArrowheads="1"/>
          </p:cNvSpPr>
          <p:nvPr>
            <p:ph idx="1"/>
          </p:nvPr>
        </p:nvSpPr>
        <p:spPr/>
        <p:txBody>
          <a:bodyPr/>
          <a:lstStyle/>
          <a:p>
            <a:pPr eaLnBrk="1" hangingPunct="1">
              <a:lnSpc>
                <a:spcPct val="90000"/>
              </a:lnSpc>
            </a:pPr>
            <a:r>
              <a:rPr lang="en-US" sz="2400" smtClean="0"/>
              <a:t>Memiliki kekayaan yang terpisah dari kekayaan anggotanya.</a:t>
            </a:r>
            <a:br>
              <a:rPr lang="en-US" sz="2400" smtClean="0"/>
            </a:br>
            <a:endParaRPr lang="en-US" sz="2400" smtClean="0"/>
          </a:p>
          <a:p>
            <a:pPr eaLnBrk="1" hangingPunct="1">
              <a:lnSpc>
                <a:spcPct val="90000"/>
              </a:lnSpc>
            </a:pPr>
            <a:r>
              <a:rPr lang="en-US" sz="2400" smtClean="0"/>
              <a:t>Memiliki hak dan kewajiban yang terpisah dari hak dan kewajiban anggotanya secara pribadi.</a:t>
            </a:r>
            <a:br>
              <a:rPr lang="en-US" sz="2400" smtClean="0"/>
            </a:br>
            <a:endParaRPr lang="en-US" sz="2400" smtClean="0"/>
          </a:p>
          <a:p>
            <a:pPr eaLnBrk="1" hangingPunct="1">
              <a:lnSpc>
                <a:spcPct val="90000"/>
              </a:lnSpc>
            </a:pPr>
            <a:r>
              <a:rPr lang="en-US" sz="2400" smtClean="0"/>
              <a:t>Memiliki sifat kesinambungan dan kewajiban badan hukum tetap melekat walaupun anggotanya silih berganti</a:t>
            </a:r>
            <a:br>
              <a:rPr lang="en-US" sz="2400" smtClean="0"/>
            </a:br>
            <a:endParaRPr lang="en-US" sz="2400" smtClean="0"/>
          </a:p>
          <a:p>
            <a:pPr eaLnBrk="1" hangingPunct="1">
              <a:lnSpc>
                <a:spcPct val="90000"/>
              </a:lnSpc>
              <a:buFont typeface="Wingdings" pitchFamily="2" charset="2"/>
              <a:buNone/>
            </a:pPr>
            <a:r>
              <a:rPr lang="en-US" sz="2000" smtClean="0"/>
              <a:t>Leon Duguit dalam </a:t>
            </a:r>
            <a:r>
              <a:rPr lang="en-US" sz="2000" i="1" smtClean="0"/>
              <a:t>Traise de droit constitutionel </a:t>
            </a:r>
            <a:r>
              <a:rPr lang="en-US" sz="2000" smtClean="0"/>
              <a:t>menyatakan bahwa manusialah yang dapat menjadi subjek hukum, selain manusia tidak ada subjek hukum</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r>
              <a:rPr lang="en-US" sz="3600" smtClean="0">
                <a:solidFill>
                  <a:schemeClr val="accent1">
                    <a:satMod val="150000"/>
                  </a:schemeClr>
                </a:solidFill>
              </a:rPr>
              <a:t>Objek Hukum</a:t>
            </a:r>
          </a:p>
        </p:txBody>
      </p:sp>
      <p:sp>
        <p:nvSpPr>
          <p:cNvPr id="32771" name="Rectangle 3"/>
          <p:cNvSpPr>
            <a:spLocks noGrp="1" noChangeArrowheads="1"/>
          </p:cNvSpPr>
          <p:nvPr>
            <p:ph idx="1"/>
          </p:nvPr>
        </p:nvSpPr>
        <p:spPr>
          <a:xfrm>
            <a:off x="609600" y="1600200"/>
            <a:ext cx="8077200" cy="4876800"/>
          </a:xfrm>
        </p:spPr>
        <p:txBody>
          <a:bodyPr/>
          <a:lstStyle/>
          <a:p>
            <a:pPr eaLnBrk="1" hangingPunct="1">
              <a:lnSpc>
                <a:spcPct val="90000"/>
              </a:lnSpc>
              <a:buFont typeface="Wingdings" pitchFamily="2" charset="2"/>
              <a:buNone/>
            </a:pPr>
            <a:r>
              <a:rPr lang="en-US" sz="2400" smtClean="0"/>
              <a:t>Segala sesuatu yang berguna bagi subjek hukum dan dapat menjadi pokok suatu hubungan hukum yang dilakukan oleh para subjek hukum.</a:t>
            </a:r>
          </a:p>
          <a:p>
            <a:pPr eaLnBrk="1" hangingPunct="1">
              <a:lnSpc>
                <a:spcPct val="90000"/>
              </a:lnSpc>
              <a:buFont typeface="Wingdings" pitchFamily="2" charset="2"/>
              <a:buNone/>
            </a:pPr>
            <a:endParaRPr lang="en-US" sz="2400" smtClean="0"/>
          </a:p>
          <a:p>
            <a:pPr eaLnBrk="1" hangingPunct="1">
              <a:lnSpc>
                <a:spcPct val="90000"/>
              </a:lnSpc>
              <a:buFont typeface="Wingdings" pitchFamily="2" charset="2"/>
              <a:buNone/>
            </a:pPr>
            <a:r>
              <a:rPr lang="en-US" sz="2400" smtClean="0"/>
              <a:t>Objek hukum dapat berupa benda yang dapat dikuasai dan/atau dimiliki subjek hukum.</a:t>
            </a:r>
          </a:p>
          <a:p>
            <a:pPr eaLnBrk="1" hangingPunct="1">
              <a:lnSpc>
                <a:spcPct val="90000"/>
              </a:lnSpc>
              <a:buFont typeface="Wingdings" pitchFamily="2" charset="2"/>
              <a:buNone/>
            </a:pPr>
            <a:endParaRPr lang="en-US" sz="2400" smtClean="0"/>
          </a:p>
          <a:p>
            <a:pPr eaLnBrk="1" hangingPunct="1">
              <a:lnSpc>
                <a:spcPct val="90000"/>
              </a:lnSpc>
              <a:buFont typeface="Wingdings" pitchFamily="2" charset="2"/>
              <a:buNone/>
            </a:pPr>
            <a:r>
              <a:rPr lang="en-US" sz="2400" smtClean="0"/>
              <a:t>Contoh: A membeli sebidang tanah dari B, maka A dan B disebut sebagai subjek hukum, dan tanah tersebut disebut sebagai objek hukum.</a:t>
            </a:r>
          </a:p>
          <a:p>
            <a:pPr eaLnBrk="1" hangingPunct="1">
              <a:lnSpc>
                <a:spcPct val="90000"/>
              </a:lnSpc>
              <a:buFont typeface="Wingdings" pitchFamily="2" charset="2"/>
              <a:buNone/>
            </a:pPr>
            <a:endParaRPr lang="en-US" sz="2400" smtClean="0"/>
          </a:p>
          <a:p>
            <a:pPr eaLnBrk="1" hangingPunct="1">
              <a:lnSpc>
                <a:spcPct val="90000"/>
              </a:lnSpc>
              <a:buFont typeface="Wingdings" pitchFamily="2" charset="2"/>
              <a:buNone/>
            </a:pPr>
            <a:r>
              <a:rPr lang="en-US" sz="2400" smtClean="0"/>
              <a:t>Benda dalam hukum terbagi atas benda bergerak (</a:t>
            </a:r>
            <a:r>
              <a:rPr lang="en-US" sz="2400" i="1" smtClean="0"/>
              <a:t>roerende zaken</a:t>
            </a:r>
            <a:r>
              <a:rPr lang="en-US" sz="2400" smtClean="0"/>
              <a:t>) dan benda tidak bergerak (</a:t>
            </a:r>
            <a:r>
              <a:rPr lang="en-US" sz="2400" i="1" smtClean="0"/>
              <a:t>onroerende zaken</a:t>
            </a:r>
            <a:r>
              <a:rPr lang="en-US" sz="2400" smtClean="0"/>
              <a:t>)</a:t>
            </a:r>
          </a:p>
          <a:p>
            <a:pPr eaLnBrk="1" hangingPunct="1">
              <a:lnSpc>
                <a:spcPct val="90000"/>
              </a:lnSpc>
              <a:buFont typeface="Wingdings" pitchFamily="2" charset="2"/>
              <a:buNone/>
            </a:pPr>
            <a:endParaRPr lang="en-US" sz="240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fontAlgn="auto" hangingPunct="1">
              <a:spcAft>
                <a:spcPts val="0"/>
              </a:spcAft>
              <a:defRPr/>
            </a:pPr>
            <a:r>
              <a:rPr lang="en-US" sz="3600" smtClean="0">
                <a:solidFill>
                  <a:schemeClr val="accent1">
                    <a:satMod val="150000"/>
                  </a:schemeClr>
                </a:solidFill>
              </a:rPr>
              <a:t>Benda Bergerak (</a:t>
            </a:r>
            <a:r>
              <a:rPr lang="en-US" sz="3600" i="1" smtClean="0">
                <a:solidFill>
                  <a:schemeClr val="accent1">
                    <a:satMod val="150000"/>
                  </a:schemeClr>
                </a:solidFill>
              </a:rPr>
              <a:t>roerende zaken</a:t>
            </a:r>
            <a:r>
              <a:rPr lang="en-US" sz="3600" smtClean="0">
                <a:solidFill>
                  <a:schemeClr val="accent1">
                    <a:satMod val="150000"/>
                  </a:schemeClr>
                </a:solidFill>
              </a:rPr>
              <a:t>)</a:t>
            </a:r>
          </a:p>
        </p:txBody>
      </p:sp>
      <p:sp>
        <p:nvSpPr>
          <p:cNvPr id="33795" name="Rectangle 3"/>
          <p:cNvSpPr>
            <a:spLocks noGrp="1" noChangeArrowheads="1"/>
          </p:cNvSpPr>
          <p:nvPr>
            <p:ph idx="1"/>
          </p:nvPr>
        </p:nvSpPr>
        <p:spPr/>
        <p:txBody>
          <a:bodyPr/>
          <a:lstStyle/>
          <a:p>
            <a:pPr marL="609600" indent="-609600" eaLnBrk="1" hangingPunct="1">
              <a:buFont typeface="Wingdings" pitchFamily="2" charset="2"/>
              <a:buNone/>
            </a:pPr>
            <a:r>
              <a:rPr lang="en-US" sz="2400" smtClean="0"/>
              <a:t>Dibedakan:</a:t>
            </a:r>
          </a:p>
          <a:p>
            <a:pPr marL="609600" indent="-609600" eaLnBrk="1" hangingPunct="1">
              <a:buFont typeface="Wingdings" pitchFamily="2" charset="2"/>
              <a:buAutoNum type="arabicPeriod"/>
            </a:pPr>
            <a:r>
              <a:rPr lang="en-US" sz="2400" smtClean="0"/>
              <a:t>Benda yang dapat bergerak sendiri, </a:t>
            </a:r>
            <a:br>
              <a:rPr lang="en-US" sz="2400" smtClean="0"/>
            </a:br>
            <a:r>
              <a:rPr lang="en-US" sz="2400" smtClean="0"/>
              <a:t>contoh: hewan</a:t>
            </a:r>
            <a:br>
              <a:rPr lang="en-US" sz="2400" smtClean="0"/>
            </a:br>
            <a:endParaRPr lang="en-US" sz="2400" smtClean="0"/>
          </a:p>
          <a:p>
            <a:pPr marL="609600" indent="-609600" eaLnBrk="1" hangingPunct="1">
              <a:buFont typeface="Wingdings" pitchFamily="2" charset="2"/>
              <a:buAutoNum type="arabicPeriod"/>
            </a:pPr>
            <a:r>
              <a:rPr lang="en-US" sz="2400" smtClean="0"/>
              <a:t>Benda yang dapat dipindahkan, </a:t>
            </a:r>
            <a:br>
              <a:rPr lang="en-US" sz="2400" smtClean="0"/>
            </a:br>
            <a:r>
              <a:rPr lang="en-US" sz="2400" smtClean="0"/>
              <a:t>contoh: meja, kursi</a:t>
            </a:r>
            <a:br>
              <a:rPr lang="en-US" sz="2400" smtClean="0"/>
            </a:br>
            <a:endParaRPr lang="en-US" sz="2400" smtClean="0"/>
          </a:p>
          <a:p>
            <a:pPr marL="609600" indent="-609600" eaLnBrk="1" hangingPunct="1">
              <a:buFont typeface="Wingdings" pitchFamily="2" charset="2"/>
              <a:buAutoNum type="arabicPeriod"/>
            </a:pPr>
            <a:r>
              <a:rPr lang="en-US" sz="2400" smtClean="0"/>
              <a:t>Benda bergerak karena penetapan undang-undang, contoh: hak pakai, bunga yang dijanjikan dan lain-lain</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fontAlgn="auto" hangingPunct="1">
              <a:spcAft>
                <a:spcPts val="0"/>
              </a:spcAft>
              <a:defRPr/>
            </a:pPr>
            <a:r>
              <a:rPr lang="en-US" sz="3200" smtClean="0">
                <a:solidFill>
                  <a:schemeClr val="accent1">
                    <a:satMod val="150000"/>
                  </a:schemeClr>
                </a:solidFill>
              </a:rPr>
              <a:t>Benda Tidak Bergerak (</a:t>
            </a:r>
            <a:r>
              <a:rPr lang="en-US" sz="3200" i="1" smtClean="0">
                <a:solidFill>
                  <a:schemeClr val="accent1">
                    <a:satMod val="150000"/>
                  </a:schemeClr>
                </a:solidFill>
              </a:rPr>
              <a:t>onroerende zaken</a:t>
            </a:r>
            <a:r>
              <a:rPr lang="en-US" sz="3200" smtClean="0">
                <a:solidFill>
                  <a:schemeClr val="accent1">
                    <a:satMod val="150000"/>
                  </a:schemeClr>
                </a:solidFill>
              </a:rPr>
              <a:t>)</a:t>
            </a:r>
          </a:p>
        </p:txBody>
      </p:sp>
      <p:sp>
        <p:nvSpPr>
          <p:cNvPr id="34819" name="Rectangle 3"/>
          <p:cNvSpPr>
            <a:spLocks noGrp="1" noChangeArrowheads="1"/>
          </p:cNvSpPr>
          <p:nvPr>
            <p:ph idx="1"/>
          </p:nvPr>
        </p:nvSpPr>
        <p:spPr/>
        <p:txBody>
          <a:bodyPr/>
          <a:lstStyle/>
          <a:p>
            <a:pPr marL="609600" indent="-609600" eaLnBrk="1" hangingPunct="1">
              <a:buFont typeface="Wingdings" pitchFamily="2" charset="2"/>
              <a:buNone/>
            </a:pPr>
            <a:r>
              <a:rPr lang="en-US" sz="2400" smtClean="0"/>
              <a:t>Dibedakan:</a:t>
            </a:r>
          </a:p>
          <a:p>
            <a:pPr marL="609600" indent="-609600" eaLnBrk="1" hangingPunct="1">
              <a:buFont typeface="Wingdings" pitchFamily="2" charset="2"/>
              <a:buAutoNum type="arabicPeriod"/>
            </a:pPr>
            <a:r>
              <a:rPr lang="en-US" sz="2400" smtClean="0"/>
              <a:t>Benda tidak bergerak karena sifatnya, </a:t>
            </a:r>
            <a:br>
              <a:rPr lang="en-US" sz="2400" smtClean="0"/>
            </a:br>
            <a:r>
              <a:rPr lang="en-US" sz="2400" smtClean="0"/>
              <a:t>contoh: tanah, rumah</a:t>
            </a:r>
            <a:br>
              <a:rPr lang="en-US" sz="2400" smtClean="0"/>
            </a:br>
            <a:endParaRPr lang="en-US" sz="2400" smtClean="0"/>
          </a:p>
          <a:p>
            <a:pPr marL="609600" indent="-609600" eaLnBrk="1" hangingPunct="1">
              <a:buFont typeface="Wingdings" pitchFamily="2" charset="2"/>
              <a:buAutoNum type="arabicPeriod"/>
            </a:pPr>
            <a:r>
              <a:rPr lang="en-US" sz="2400" smtClean="0"/>
              <a:t>Benda tidak bergerak karena tujuannya, </a:t>
            </a:r>
            <a:br>
              <a:rPr lang="en-US" sz="2400" smtClean="0"/>
            </a:br>
            <a:r>
              <a:rPr lang="en-US" sz="2400" smtClean="0"/>
              <a:t>contoh: gambar, kaca dan lain-lain</a:t>
            </a:r>
            <a:br>
              <a:rPr lang="en-US" sz="2400" smtClean="0"/>
            </a:br>
            <a:endParaRPr lang="en-US" sz="2400" smtClean="0"/>
          </a:p>
          <a:p>
            <a:pPr marL="609600" indent="-609600" eaLnBrk="1" hangingPunct="1">
              <a:buFont typeface="Wingdings" pitchFamily="2" charset="2"/>
              <a:buAutoNum type="arabicPeriod"/>
            </a:pPr>
            <a:r>
              <a:rPr lang="en-US" sz="2400" smtClean="0"/>
              <a:t>Benda tidak bergerak karena penetapan undang-undang, </a:t>
            </a:r>
            <a:br>
              <a:rPr lang="en-US" sz="2400" smtClean="0"/>
            </a:br>
            <a:r>
              <a:rPr lang="en-US" sz="2400" smtClean="0"/>
              <a:t>contoh: hak atas tanah</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 y="228600"/>
            <a:ext cx="8229600" cy="1143000"/>
          </a:xfrm>
        </p:spPr>
        <p:txBody>
          <a:bodyPr/>
          <a:lstStyle/>
          <a:p>
            <a:pPr eaLnBrk="1" fontAlgn="auto" hangingPunct="1">
              <a:spcAft>
                <a:spcPts val="0"/>
              </a:spcAft>
              <a:defRPr/>
            </a:pPr>
            <a:r>
              <a:rPr lang="en-US" sz="3600" smtClean="0">
                <a:solidFill>
                  <a:schemeClr val="accent1">
                    <a:satMod val="150000"/>
                  </a:schemeClr>
                </a:solidFill>
              </a:rPr>
              <a:t>Perbuatan Hukum</a:t>
            </a:r>
          </a:p>
        </p:txBody>
      </p:sp>
      <p:sp>
        <p:nvSpPr>
          <p:cNvPr id="35843" name="Rectangle 3"/>
          <p:cNvSpPr>
            <a:spLocks noGrp="1" noChangeArrowheads="1"/>
          </p:cNvSpPr>
          <p:nvPr>
            <p:ph idx="1"/>
          </p:nvPr>
        </p:nvSpPr>
        <p:spPr>
          <a:xfrm>
            <a:off x="2438400" y="1905000"/>
            <a:ext cx="6477000" cy="4648200"/>
          </a:xfrm>
        </p:spPr>
        <p:txBody>
          <a:bodyPr/>
          <a:lstStyle/>
          <a:p>
            <a:pPr eaLnBrk="1" hangingPunct="1">
              <a:buFont typeface="Wingdings" pitchFamily="2" charset="2"/>
              <a:buNone/>
            </a:pPr>
            <a:r>
              <a:rPr lang="en-US" sz="2000" smtClean="0"/>
              <a:t>J. H. A. Logemann menyatakan: “</a:t>
            </a:r>
            <a:r>
              <a:rPr lang="en-US" sz="2000" i="1" smtClean="0"/>
              <a:t>perbuatan hukum itu perbuatan yang bermaksud menimbulkan kewajiban hukum</a:t>
            </a:r>
            <a:r>
              <a:rPr lang="en-US" sz="2000" smtClean="0"/>
              <a:t>” (melenyapkan atau merubah kewajiban hukum).</a:t>
            </a:r>
          </a:p>
          <a:p>
            <a:pPr eaLnBrk="1" hangingPunct="1">
              <a:buFont typeface="Wingdings" pitchFamily="2" charset="2"/>
              <a:buNone/>
            </a:pPr>
            <a:endParaRPr lang="en-US" sz="2000" smtClean="0"/>
          </a:p>
          <a:p>
            <a:pPr eaLnBrk="1" hangingPunct="1">
              <a:buFont typeface="Wingdings" pitchFamily="2" charset="2"/>
              <a:buNone/>
            </a:pPr>
            <a:r>
              <a:rPr lang="en-US" sz="2000" smtClean="0"/>
              <a:t>Perbuatan hukum merupakan perbuatan manusia yang sengaja dilakukan untuk menimbulkan hak dan kewajiban. </a:t>
            </a:r>
          </a:p>
          <a:p>
            <a:pPr eaLnBrk="1" hangingPunct="1">
              <a:buFont typeface="Wingdings" pitchFamily="2" charset="2"/>
              <a:buNone/>
            </a:pPr>
            <a:endParaRPr lang="en-US" sz="2000" smtClean="0"/>
          </a:p>
          <a:p>
            <a:pPr eaLnBrk="1" hangingPunct="1">
              <a:buFont typeface="Wingdings" pitchFamily="2" charset="2"/>
              <a:buNone/>
            </a:pPr>
            <a:r>
              <a:rPr lang="en-US" sz="2000" smtClean="0"/>
              <a:t>Contoh: </a:t>
            </a:r>
          </a:p>
          <a:p>
            <a:pPr eaLnBrk="1" hangingPunct="1">
              <a:buFont typeface="Wingdings" pitchFamily="2" charset="2"/>
              <a:buNone/>
            </a:pPr>
            <a:r>
              <a:rPr lang="en-US" sz="2000" smtClean="0"/>
              <a:t>Perbuatan sewa menyewa rumah, mengakibatkan timbulnya hak dan kewajiban dari masing-masing subjek hukum (penyewa-pemilik rumah).</a:t>
            </a:r>
          </a:p>
        </p:txBody>
      </p:sp>
      <p:pic>
        <p:nvPicPr>
          <p:cNvPr id="35844" name="Picture 4" descr="00837g"/>
          <p:cNvPicPr>
            <a:picLocks noChangeAspect="1" noChangeArrowheads="1"/>
          </p:cNvPicPr>
          <p:nvPr/>
        </p:nvPicPr>
        <p:blipFill>
          <a:blip r:embed="rId2"/>
          <a:srcRect/>
          <a:stretch>
            <a:fillRect/>
          </a:stretch>
        </p:blipFill>
        <p:spPr bwMode="auto">
          <a:xfrm>
            <a:off x="0" y="1447800"/>
            <a:ext cx="2287588" cy="2895600"/>
          </a:xfrm>
          <a:prstGeom prst="rect">
            <a:avLst/>
          </a:prstGeom>
          <a:noFill/>
          <a:ln w="9525">
            <a:solidFill>
              <a:srgbClr val="000000"/>
            </a:solid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fontAlgn="auto" hangingPunct="1">
              <a:spcAft>
                <a:spcPts val="0"/>
              </a:spcAft>
              <a:defRPr/>
            </a:pPr>
            <a:r>
              <a:rPr lang="en-US" sz="3600" smtClean="0">
                <a:solidFill>
                  <a:schemeClr val="accent1">
                    <a:satMod val="150000"/>
                  </a:schemeClr>
                </a:solidFill>
              </a:rPr>
              <a:t>Perbuatan Hukum dapat dibedakan</a:t>
            </a:r>
          </a:p>
        </p:txBody>
      </p:sp>
      <p:sp>
        <p:nvSpPr>
          <p:cNvPr id="36867" name="Rectangle 3"/>
          <p:cNvSpPr>
            <a:spLocks noGrp="1" noChangeArrowheads="1"/>
          </p:cNvSpPr>
          <p:nvPr>
            <p:ph idx="1"/>
          </p:nvPr>
        </p:nvSpPr>
        <p:spPr>
          <a:xfrm>
            <a:off x="457200" y="1600200"/>
            <a:ext cx="8229600" cy="4876800"/>
          </a:xfrm>
        </p:spPr>
        <p:txBody>
          <a:bodyPr/>
          <a:lstStyle/>
          <a:p>
            <a:pPr eaLnBrk="1" hangingPunct="1"/>
            <a:r>
              <a:rPr lang="en-US" sz="2400" b="1" smtClean="0"/>
              <a:t>Perbuatan hukum bersegi satu</a:t>
            </a:r>
            <a:r>
              <a:rPr lang="en-US" sz="2400" smtClean="0"/>
              <a:t> (sepihak, </a:t>
            </a:r>
            <a:r>
              <a:rPr lang="en-US" sz="2400" i="1" smtClean="0"/>
              <a:t>eenzigdig</a:t>
            </a:r>
            <a:r>
              <a:rPr lang="en-US" sz="2400" smtClean="0"/>
              <a:t>), perbuatan tersebut akibat hukumnya ditimbulkan oleh satu pihak, </a:t>
            </a:r>
            <a:br>
              <a:rPr lang="en-US" sz="2400" smtClean="0"/>
            </a:br>
            <a:r>
              <a:rPr lang="en-US" sz="2400" smtClean="0"/>
              <a:t>contoh: perbuatan hukum yang dilakukan ketika seseorang menulis surat wasiat (testamen)</a:t>
            </a:r>
            <a:br>
              <a:rPr lang="en-US" sz="2400" smtClean="0"/>
            </a:br>
            <a:endParaRPr lang="en-US" sz="2400" smtClean="0"/>
          </a:p>
          <a:p>
            <a:pPr eaLnBrk="1" hangingPunct="1"/>
            <a:r>
              <a:rPr lang="en-US" sz="2400" b="1" smtClean="0"/>
              <a:t>Perbuatan hukum bersegi dua</a:t>
            </a:r>
            <a:r>
              <a:rPr lang="en-US" sz="2400" smtClean="0"/>
              <a:t> (timbal balik, </a:t>
            </a:r>
            <a:r>
              <a:rPr lang="en-US" sz="2400" i="1" smtClean="0"/>
              <a:t>tweezigdig</a:t>
            </a:r>
            <a:r>
              <a:rPr lang="en-US" sz="2400" smtClean="0"/>
              <a:t>), perbuatan hukum yang akibat hukumnya ditimbulkan oleh kehendak dua subjek hukum yang melakukan perbuatan tersebut, </a:t>
            </a:r>
            <a:br>
              <a:rPr lang="en-US" sz="2400" smtClean="0"/>
            </a:br>
            <a:r>
              <a:rPr lang="en-US" sz="2400" smtClean="0"/>
              <a:t>contoh: perbuatan hukum yang dilakukan dalam hal sewa-menyewa rumah oleh pemilik dan penyewa rumah</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n-US" sz="3600" smtClean="0">
                <a:solidFill>
                  <a:schemeClr val="accent1">
                    <a:satMod val="150000"/>
                  </a:schemeClr>
                </a:solidFill>
              </a:rPr>
              <a:t>Pokok Bahasan</a:t>
            </a:r>
          </a:p>
        </p:txBody>
      </p:sp>
      <p:sp>
        <p:nvSpPr>
          <p:cNvPr id="10243" name="Rectangle 3"/>
          <p:cNvSpPr>
            <a:spLocks noGrp="1" noChangeArrowheads="1"/>
          </p:cNvSpPr>
          <p:nvPr>
            <p:ph idx="1"/>
          </p:nvPr>
        </p:nvSpPr>
        <p:spPr>
          <a:xfrm>
            <a:off x="533400" y="1752600"/>
            <a:ext cx="8153400" cy="3921125"/>
          </a:xfrm>
        </p:spPr>
        <p:txBody>
          <a:bodyPr/>
          <a:lstStyle/>
          <a:p>
            <a:pPr eaLnBrk="1" hangingPunct="1">
              <a:lnSpc>
                <a:spcPct val="80000"/>
              </a:lnSpc>
            </a:pPr>
            <a:r>
              <a:rPr lang="en-US" sz="2400" smtClean="0"/>
              <a:t>Pengertian Hukum</a:t>
            </a:r>
          </a:p>
          <a:p>
            <a:pPr eaLnBrk="1" hangingPunct="1">
              <a:lnSpc>
                <a:spcPct val="80000"/>
              </a:lnSpc>
            </a:pPr>
            <a:r>
              <a:rPr lang="en-US" sz="2400" smtClean="0"/>
              <a:t>Kaidah-Kaidah Hukum dan Non-Hukum</a:t>
            </a:r>
          </a:p>
          <a:p>
            <a:pPr eaLnBrk="1" hangingPunct="1">
              <a:lnSpc>
                <a:spcPct val="80000"/>
              </a:lnSpc>
            </a:pPr>
            <a:r>
              <a:rPr lang="en-US" sz="2400" smtClean="0"/>
              <a:t>Manusia, Masyarakat dan Hukum</a:t>
            </a:r>
          </a:p>
          <a:p>
            <a:pPr eaLnBrk="1" hangingPunct="1">
              <a:lnSpc>
                <a:spcPct val="80000"/>
              </a:lnSpc>
            </a:pPr>
            <a:r>
              <a:rPr lang="en-US" sz="2400" smtClean="0"/>
              <a:t>Tujuan Hukum</a:t>
            </a:r>
          </a:p>
          <a:p>
            <a:pPr eaLnBrk="1" hangingPunct="1">
              <a:lnSpc>
                <a:spcPct val="80000"/>
              </a:lnSpc>
            </a:pPr>
            <a:r>
              <a:rPr lang="en-US" sz="2400" smtClean="0"/>
              <a:t>Ilmu Lain yang Membantu Ilmu Hukum</a:t>
            </a:r>
          </a:p>
          <a:p>
            <a:pPr eaLnBrk="1" hangingPunct="1">
              <a:lnSpc>
                <a:spcPct val="80000"/>
              </a:lnSpc>
            </a:pPr>
            <a:r>
              <a:rPr lang="en-US" sz="2400" smtClean="0"/>
              <a:t>Istilah-Istilah Dasar dalam Hukum</a:t>
            </a:r>
          </a:p>
          <a:p>
            <a:pPr eaLnBrk="1" hangingPunct="1">
              <a:lnSpc>
                <a:spcPct val="80000"/>
              </a:lnSpc>
            </a:pPr>
            <a:r>
              <a:rPr lang="en-US" sz="2400" smtClean="0"/>
              <a:t>Penggolongan Hukum</a:t>
            </a:r>
          </a:p>
          <a:p>
            <a:pPr eaLnBrk="1" hangingPunct="1">
              <a:lnSpc>
                <a:spcPct val="80000"/>
              </a:lnSpc>
            </a:pPr>
            <a:r>
              <a:rPr lang="en-US" sz="2400" smtClean="0"/>
              <a:t>Azas Hukum dan Sistem Hukum</a:t>
            </a:r>
          </a:p>
          <a:p>
            <a:pPr eaLnBrk="1" hangingPunct="1">
              <a:lnSpc>
                <a:spcPct val="80000"/>
              </a:lnSpc>
            </a:pPr>
            <a:r>
              <a:rPr lang="en-US" sz="2400" smtClean="0"/>
              <a:t>Sumber Hukum</a:t>
            </a:r>
          </a:p>
          <a:p>
            <a:pPr eaLnBrk="1" hangingPunct="1">
              <a:lnSpc>
                <a:spcPct val="80000"/>
              </a:lnSpc>
            </a:pPr>
            <a:r>
              <a:rPr lang="en-US" sz="2400" smtClean="0"/>
              <a:t>Penafsiran dan Penemuan Hukum</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fontAlgn="auto" hangingPunct="1">
              <a:spcAft>
                <a:spcPts val="0"/>
              </a:spcAft>
              <a:defRPr/>
            </a:pPr>
            <a:r>
              <a:rPr lang="en-US" sz="3600" smtClean="0">
                <a:solidFill>
                  <a:schemeClr val="accent1">
                    <a:satMod val="150000"/>
                  </a:schemeClr>
                </a:solidFill>
              </a:rPr>
              <a:t>Penggolongan Hukum</a:t>
            </a:r>
          </a:p>
        </p:txBody>
      </p:sp>
      <p:sp>
        <p:nvSpPr>
          <p:cNvPr id="44035" name="Rectangle 3"/>
          <p:cNvSpPr>
            <a:spLocks noGrp="1" noChangeArrowheads="1"/>
          </p:cNvSpPr>
          <p:nvPr>
            <p:ph idx="1"/>
          </p:nvPr>
        </p:nvSpPr>
        <p:spPr>
          <a:xfrm>
            <a:off x="533400" y="1600200"/>
            <a:ext cx="8153400" cy="4114800"/>
          </a:xfrm>
        </p:spPr>
        <p:txBody>
          <a:bodyPr rtlCol="0">
            <a:normAutofit lnSpcReduction="10000"/>
          </a:bodyPr>
          <a:lstStyle/>
          <a:p>
            <a:pPr marL="609600" indent="-609600" eaLnBrk="1" fontAlgn="auto" hangingPunct="1">
              <a:spcBef>
                <a:spcPts val="0"/>
              </a:spcBef>
              <a:spcAft>
                <a:spcPts val="0"/>
              </a:spcAft>
              <a:buFont typeface="Wingdings" pitchFamily="2" charset="2"/>
              <a:buAutoNum type="arabicPeriod"/>
              <a:defRPr/>
            </a:pPr>
            <a:r>
              <a:rPr lang="en-US" sz="2400" dirty="0" err="1" smtClean="0"/>
              <a:t>Hukum</a:t>
            </a:r>
            <a:r>
              <a:rPr lang="en-US" sz="2400" dirty="0" smtClean="0"/>
              <a:t> </a:t>
            </a:r>
            <a:r>
              <a:rPr lang="en-US" sz="2400" dirty="0" err="1" smtClean="0"/>
              <a:t>berdasarkan</a:t>
            </a:r>
            <a:r>
              <a:rPr lang="en-US" sz="2400" dirty="0" smtClean="0"/>
              <a:t> </a:t>
            </a:r>
            <a:r>
              <a:rPr lang="en-US" sz="2400" dirty="0" err="1" smtClean="0"/>
              <a:t>sumber</a:t>
            </a:r>
            <a:r>
              <a:rPr lang="en-US" sz="2400" dirty="0" smtClean="0"/>
              <a:t/>
            </a:r>
            <a:br>
              <a:rPr lang="en-US" sz="2400" dirty="0" smtClean="0"/>
            </a:br>
            <a:endParaRPr lang="en-US" sz="2400" dirty="0" smtClean="0"/>
          </a:p>
          <a:p>
            <a:pPr marL="609600" indent="-609600" eaLnBrk="1" fontAlgn="auto" hangingPunct="1">
              <a:spcBef>
                <a:spcPts val="0"/>
              </a:spcBef>
              <a:spcAft>
                <a:spcPts val="0"/>
              </a:spcAft>
              <a:buFont typeface="Wingdings" pitchFamily="2" charset="2"/>
              <a:buAutoNum type="arabicPeriod"/>
              <a:defRPr/>
            </a:pPr>
            <a:r>
              <a:rPr lang="en-US" sz="2400" dirty="0" err="1" smtClean="0"/>
              <a:t>Hukum</a:t>
            </a:r>
            <a:r>
              <a:rPr lang="en-US" sz="2400" dirty="0" smtClean="0"/>
              <a:t> </a:t>
            </a:r>
            <a:r>
              <a:rPr lang="en-US" sz="2400" dirty="0" err="1" smtClean="0"/>
              <a:t>berdasarkan</a:t>
            </a:r>
            <a:r>
              <a:rPr lang="en-US" sz="2400" dirty="0" smtClean="0"/>
              <a:t> </a:t>
            </a:r>
            <a:r>
              <a:rPr lang="en-US" sz="2400" dirty="0" err="1" smtClean="0"/>
              <a:t>bentuk</a:t>
            </a:r>
            <a:r>
              <a:rPr lang="en-US" sz="2400" dirty="0" smtClean="0"/>
              <a:t/>
            </a:r>
            <a:br>
              <a:rPr lang="en-US" sz="2400" dirty="0" smtClean="0"/>
            </a:br>
            <a:endParaRPr lang="en-US" sz="2400" dirty="0" smtClean="0"/>
          </a:p>
          <a:p>
            <a:pPr marL="609600" indent="-609600" eaLnBrk="1" fontAlgn="auto" hangingPunct="1">
              <a:spcBef>
                <a:spcPts val="0"/>
              </a:spcBef>
              <a:spcAft>
                <a:spcPts val="0"/>
              </a:spcAft>
              <a:buFont typeface="Wingdings" pitchFamily="2" charset="2"/>
              <a:buAutoNum type="arabicPeriod"/>
              <a:defRPr/>
            </a:pPr>
            <a:r>
              <a:rPr lang="en-US" sz="2400" dirty="0" err="1" smtClean="0"/>
              <a:t>Hukum</a:t>
            </a:r>
            <a:r>
              <a:rPr lang="en-US" sz="2400" dirty="0" smtClean="0"/>
              <a:t> </a:t>
            </a:r>
            <a:r>
              <a:rPr lang="en-US" sz="2400" dirty="0" err="1" smtClean="0"/>
              <a:t>berdasarkan</a:t>
            </a:r>
            <a:r>
              <a:rPr lang="en-US" sz="2400" dirty="0" smtClean="0"/>
              <a:t> </a:t>
            </a:r>
            <a:r>
              <a:rPr lang="en-US" sz="2400" dirty="0" err="1" smtClean="0"/>
              <a:t>isinya</a:t>
            </a:r>
            <a:r>
              <a:rPr lang="en-US" sz="2400" dirty="0" smtClean="0"/>
              <a:t/>
            </a:r>
            <a:br>
              <a:rPr lang="en-US" sz="2400" dirty="0" smtClean="0"/>
            </a:br>
            <a:endParaRPr lang="en-US" sz="2400" dirty="0" smtClean="0"/>
          </a:p>
          <a:p>
            <a:pPr marL="609600" indent="-609600" eaLnBrk="1" fontAlgn="auto" hangingPunct="1">
              <a:spcBef>
                <a:spcPts val="0"/>
              </a:spcBef>
              <a:spcAft>
                <a:spcPts val="0"/>
              </a:spcAft>
              <a:buFont typeface="Wingdings" pitchFamily="2" charset="2"/>
              <a:buAutoNum type="arabicPeriod"/>
              <a:defRPr/>
            </a:pPr>
            <a:r>
              <a:rPr lang="en-US" sz="2400" dirty="0" err="1" smtClean="0"/>
              <a:t>Hukum</a:t>
            </a:r>
            <a:r>
              <a:rPr lang="en-US" sz="2400" dirty="0" smtClean="0"/>
              <a:t> </a:t>
            </a:r>
            <a:r>
              <a:rPr lang="en-US" sz="2400" dirty="0" err="1" smtClean="0"/>
              <a:t>berdasarkan</a:t>
            </a:r>
            <a:r>
              <a:rPr lang="en-US" sz="2400" dirty="0" smtClean="0"/>
              <a:t> </a:t>
            </a:r>
            <a:r>
              <a:rPr lang="en-US" sz="2400" dirty="0" err="1" smtClean="0"/>
              <a:t>tempat</a:t>
            </a:r>
            <a:r>
              <a:rPr lang="en-US" sz="2400" dirty="0" smtClean="0"/>
              <a:t> </a:t>
            </a:r>
            <a:r>
              <a:rPr lang="en-US" sz="2400" dirty="0" err="1" smtClean="0"/>
              <a:t>berlakunya</a:t>
            </a:r>
            <a:r>
              <a:rPr lang="en-US" sz="2400" dirty="0" smtClean="0"/>
              <a:t/>
            </a:r>
            <a:br>
              <a:rPr lang="en-US" sz="2400" dirty="0" smtClean="0"/>
            </a:br>
            <a:endParaRPr lang="en-US" sz="2400" dirty="0" smtClean="0"/>
          </a:p>
          <a:p>
            <a:pPr marL="609600" indent="-609600" eaLnBrk="1" fontAlgn="auto" hangingPunct="1">
              <a:spcBef>
                <a:spcPts val="0"/>
              </a:spcBef>
              <a:spcAft>
                <a:spcPts val="0"/>
              </a:spcAft>
              <a:buFont typeface="Wingdings" pitchFamily="2" charset="2"/>
              <a:buAutoNum type="arabicPeriod"/>
              <a:defRPr/>
            </a:pPr>
            <a:r>
              <a:rPr lang="en-US" sz="2400" dirty="0" err="1" smtClean="0"/>
              <a:t>Hukum</a:t>
            </a:r>
            <a:r>
              <a:rPr lang="en-US" sz="2400" dirty="0" smtClean="0"/>
              <a:t> </a:t>
            </a:r>
            <a:r>
              <a:rPr lang="en-US" sz="2400" dirty="0" err="1" smtClean="0"/>
              <a:t>berdasarkan</a:t>
            </a:r>
            <a:r>
              <a:rPr lang="en-US" sz="2400" dirty="0" smtClean="0"/>
              <a:t> </a:t>
            </a:r>
            <a:r>
              <a:rPr lang="en-US" sz="2400" dirty="0" err="1" smtClean="0"/>
              <a:t>masa</a:t>
            </a:r>
            <a:r>
              <a:rPr lang="en-US" sz="2400" dirty="0" smtClean="0"/>
              <a:t> </a:t>
            </a:r>
            <a:r>
              <a:rPr lang="en-US" sz="2400" dirty="0" err="1" smtClean="0"/>
              <a:t>berlakunya</a:t>
            </a:r>
            <a:r>
              <a:rPr lang="en-US" sz="2400" dirty="0" smtClean="0"/>
              <a:t/>
            </a:r>
            <a:br>
              <a:rPr lang="en-US" sz="2400" dirty="0" smtClean="0"/>
            </a:br>
            <a:endParaRPr lang="en-US" sz="2400" dirty="0" smtClean="0"/>
          </a:p>
          <a:p>
            <a:pPr marL="609600" indent="-609600" eaLnBrk="1" fontAlgn="auto" hangingPunct="1">
              <a:spcBef>
                <a:spcPts val="0"/>
              </a:spcBef>
              <a:spcAft>
                <a:spcPts val="0"/>
              </a:spcAft>
              <a:buFont typeface="Wingdings" pitchFamily="2" charset="2"/>
              <a:buAutoNum type="arabicPeriod"/>
              <a:defRPr/>
            </a:pPr>
            <a:r>
              <a:rPr lang="en-US" sz="2400" dirty="0" err="1" smtClean="0"/>
              <a:t>Hukum</a:t>
            </a:r>
            <a:r>
              <a:rPr lang="en-US" sz="2400" dirty="0" smtClean="0"/>
              <a:t> </a:t>
            </a:r>
            <a:r>
              <a:rPr lang="en-US" sz="2400" dirty="0" err="1" smtClean="0"/>
              <a:t>berdasarkan</a:t>
            </a:r>
            <a:r>
              <a:rPr lang="en-US" sz="2400" dirty="0" smtClean="0"/>
              <a:t> </a:t>
            </a:r>
            <a:r>
              <a:rPr lang="en-US" sz="2400" dirty="0" err="1" smtClean="0"/>
              <a:t>cara</a:t>
            </a:r>
            <a:r>
              <a:rPr lang="en-US" sz="2400" dirty="0" smtClean="0"/>
              <a:t> </a:t>
            </a:r>
            <a:r>
              <a:rPr lang="en-US" sz="2400" dirty="0" err="1" smtClean="0"/>
              <a:t>mempertahankannya</a:t>
            </a:r>
            <a:endParaRPr lang="en-US" sz="2400" dirty="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fontAlgn="auto" hangingPunct="1">
              <a:spcAft>
                <a:spcPts val="0"/>
              </a:spcAft>
              <a:defRPr/>
            </a:pPr>
            <a:r>
              <a:rPr lang="en-US" sz="3600" smtClean="0">
                <a:solidFill>
                  <a:schemeClr val="accent1">
                    <a:satMod val="150000"/>
                  </a:schemeClr>
                </a:solidFill>
              </a:rPr>
              <a:t>Hukum berdasarkan Sumber</a:t>
            </a:r>
          </a:p>
        </p:txBody>
      </p:sp>
      <p:sp>
        <p:nvSpPr>
          <p:cNvPr id="38915" name="Rectangle 3"/>
          <p:cNvSpPr>
            <a:spLocks noGrp="1" noChangeArrowheads="1"/>
          </p:cNvSpPr>
          <p:nvPr>
            <p:ph idx="1"/>
          </p:nvPr>
        </p:nvSpPr>
        <p:spPr>
          <a:xfrm>
            <a:off x="533400" y="1752600"/>
            <a:ext cx="8153400" cy="4378325"/>
          </a:xfrm>
        </p:spPr>
        <p:txBody>
          <a:bodyPr/>
          <a:lstStyle/>
          <a:p>
            <a:pPr marL="609600" indent="-609600" eaLnBrk="1" hangingPunct="1">
              <a:lnSpc>
                <a:spcPct val="90000"/>
              </a:lnSpc>
              <a:buFont typeface="Wingdings" pitchFamily="2" charset="2"/>
              <a:buAutoNum type="arabicPeriod"/>
            </a:pPr>
            <a:r>
              <a:rPr lang="en-US" sz="2400" smtClean="0"/>
              <a:t>Undang-Undang</a:t>
            </a:r>
            <a:br>
              <a:rPr lang="en-US" sz="2400" smtClean="0"/>
            </a:br>
            <a:endParaRPr lang="en-US" sz="2400" smtClean="0"/>
          </a:p>
          <a:p>
            <a:pPr marL="609600" indent="-609600" eaLnBrk="1" hangingPunct="1">
              <a:lnSpc>
                <a:spcPct val="90000"/>
              </a:lnSpc>
              <a:buFont typeface="Wingdings" pitchFamily="2" charset="2"/>
              <a:buAutoNum type="arabicPeriod"/>
            </a:pPr>
            <a:r>
              <a:rPr lang="en-US" sz="2400" smtClean="0"/>
              <a:t>Hukum Adat</a:t>
            </a:r>
            <a:br>
              <a:rPr lang="en-US" sz="2400" smtClean="0"/>
            </a:br>
            <a:r>
              <a:rPr lang="en-US" sz="2000" smtClean="0"/>
              <a:t>hukum yang bersumber pada adat-istiadat suatu masyarakat</a:t>
            </a:r>
            <a:br>
              <a:rPr lang="en-US" sz="2000" smtClean="0"/>
            </a:br>
            <a:endParaRPr lang="en-US" sz="2000" smtClean="0"/>
          </a:p>
          <a:p>
            <a:pPr marL="609600" indent="-609600" eaLnBrk="1" hangingPunct="1">
              <a:lnSpc>
                <a:spcPct val="90000"/>
              </a:lnSpc>
              <a:buFont typeface="Wingdings" pitchFamily="2" charset="2"/>
              <a:buAutoNum type="arabicPeriod"/>
            </a:pPr>
            <a:r>
              <a:rPr lang="en-US" sz="2400" smtClean="0"/>
              <a:t>Jurisprudensi</a:t>
            </a:r>
            <a:br>
              <a:rPr lang="en-US" sz="2400" smtClean="0"/>
            </a:br>
            <a:r>
              <a:rPr lang="en-US" sz="2000" smtClean="0"/>
              <a:t>berasal dari putusan pengadilan</a:t>
            </a:r>
            <a:br>
              <a:rPr lang="en-US" sz="2000" smtClean="0"/>
            </a:br>
            <a:endParaRPr lang="en-US" sz="2000" smtClean="0"/>
          </a:p>
          <a:p>
            <a:pPr marL="609600" indent="-609600" eaLnBrk="1" hangingPunct="1">
              <a:lnSpc>
                <a:spcPct val="90000"/>
              </a:lnSpc>
              <a:buFont typeface="Wingdings" pitchFamily="2" charset="2"/>
              <a:buAutoNum type="arabicPeriod"/>
            </a:pPr>
            <a:r>
              <a:rPr lang="en-US" sz="2400" smtClean="0"/>
              <a:t>Traktat</a:t>
            </a:r>
            <a:br>
              <a:rPr lang="en-US" sz="2400" smtClean="0"/>
            </a:br>
            <a:r>
              <a:rPr lang="en-US" sz="2000" smtClean="0"/>
              <a:t>hukum yang bersumber dari perjanjian internasional</a:t>
            </a:r>
            <a:br>
              <a:rPr lang="en-US" sz="2000" smtClean="0"/>
            </a:br>
            <a:endParaRPr lang="en-US" sz="2000" smtClean="0"/>
          </a:p>
          <a:p>
            <a:pPr marL="609600" indent="-609600" eaLnBrk="1" hangingPunct="1">
              <a:lnSpc>
                <a:spcPct val="90000"/>
              </a:lnSpc>
              <a:buFont typeface="Wingdings" pitchFamily="2" charset="2"/>
              <a:buAutoNum type="arabicPeriod"/>
            </a:pPr>
            <a:r>
              <a:rPr lang="en-US" sz="2400" smtClean="0"/>
              <a:t>Doktrin</a:t>
            </a:r>
            <a:br>
              <a:rPr lang="en-US" sz="2400" smtClean="0"/>
            </a:br>
            <a:r>
              <a:rPr lang="en-US" sz="2000" smtClean="0"/>
              <a:t>hukum yang bersumber dari pendapat ahli hukum</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52400" y="152400"/>
            <a:ext cx="8229600" cy="1143000"/>
          </a:xfrm>
        </p:spPr>
        <p:txBody>
          <a:bodyPr/>
          <a:lstStyle/>
          <a:p>
            <a:pPr eaLnBrk="1" fontAlgn="auto" hangingPunct="1">
              <a:spcAft>
                <a:spcPts val="0"/>
              </a:spcAft>
              <a:defRPr/>
            </a:pPr>
            <a:r>
              <a:rPr lang="en-US" sz="3600" smtClean="0">
                <a:solidFill>
                  <a:schemeClr val="accent1">
                    <a:satMod val="150000"/>
                  </a:schemeClr>
                </a:solidFill>
              </a:rPr>
              <a:t>Hukum berdasarkan Bentuk</a:t>
            </a:r>
          </a:p>
        </p:txBody>
      </p:sp>
      <p:sp>
        <p:nvSpPr>
          <p:cNvPr id="39939" name="Rectangle 3"/>
          <p:cNvSpPr>
            <a:spLocks noGrp="1" noChangeArrowheads="1"/>
          </p:cNvSpPr>
          <p:nvPr>
            <p:ph idx="1"/>
          </p:nvPr>
        </p:nvSpPr>
        <p:spPr>
          <a:xfrm>
            <a:off x="381000" y="1600200"/>
            <a:ext cx="8534400" cy="5029200"/>
          </a:xfrm>
        </p:spPr>
        <p:txBody>
          <a:bodyPr/>
          <a:lstStyle/>
          <a:p>
            <a:pPr marL="609600" indent="-609600" eaLnBrk="1" hangingPunct="1">
              <a:buFont typeface="Wingdings" pitchFamily="2" charset="2"/>
              <a:buAutoNum type="arabicPeriod"/>
            </a:pPr>
            <a:r>
              <a:rPr lang="en-US" sz="2000" b="1" smtClean="0"/>
              <a:t>Hukum tertulis </a:t>
            </a:r>
            <a:r>
              <a:rPr lang="en-US" sz="2000" smtClean="0"/>
              <a:t>(</a:t>
            </a:r>
            <a:r>
              <a:rPr lang="en-US" sz="2000" i="1" smtClean="0"/>
              <a:t>statute law, scriptum</a:t>
            </a:r>
            <a:r>
              <a:rPr lang="en-US" sz="2000" smtClean="0"/>
              <a:t>), hukum yang dicantumkan dalam berbagai peraturan perundangan</a:t>
            </a:r>
            <a:br>
              <a:rPr lang="en-US" sz="2000" smtClean="0"/>
            </a:br>
            <a:endParaRPr lang="en-US" sz="2000" smtClean="0"/>
          </a:p>
          <a:p>
            <a:pPr marL="609600" indent="-609600" eaLnBrk="1" hangingPunct="1">
              <a:buFont typeface="Wingdings" pitchFamily="2" charset="2"/>
              <a:buAutoNum type="arabicPeriod"/>
            </a:pPr>
            <a:r>
              <a:rPr lang="en-US" sz="2000" b="1" smtClean="0"/>
              <a:t>Hukum tidak tertulis </a:t>
            </a:r>
            <a:r>
              <a:rPr lang="en-US" sz="2000" smtClean="0"/>
              <a:t>(</a:t>
            </a:r>
            <a:r>
              <a:rPr lang="en-US" sz="2000" i="1" smtClean="0"/>
              <a:t>non scriptum</a:t>
            </a:r>
            <a:r>
              <a:rPr lang="en-US" sz="2000" smtClean="0"/>
              <a:t>), hukum yang hidup dalam keyakinan dan kenyataan dalam masyarakat, dianut dan ditaati oleh masyarakat tersebut. </a:t>
            </a:r>
            <a:br>
              <a:rPr lang="en-US" sz="2000" smtClean="0"/>
            </a:br>
            <a:r>
              <a:rPr lang="en-US" sz="2000" smtClean="0"/>
              <a:t>Contoh: Hukum adat. </a:t>
            </a:r>
            <a:br>
              <a:rPr lang="en-US" sz="2000" smtClean="0"/>
            </a:br>
            <a:r>
              <a:rPr lang="en-US" sz="2000" smtClean="0"/>
              <a:t/>
            </a:r>
            <a:br>
              <a:rPr lang="en-US" sz="2000" smtClean="0"/>
            </a:br>
            <a:r>
              <a:rPr lang="en-US" sz="2000" smtClean="0"/>
              <a:t>Hukum adat multlak dalam bentuk </a:t>
            </a:r>
            <a:r>
              <a:rPr lang="en-US" sz="2000" i="1" smtClean="0"/>
              <a:t>non scriptum</a:t>
            </a:r>
            <a:r>
              <a:rPr lang="en-US" sz="2000" smtClean="0"/>
              <a:t>, beberapa hukum adat telah terbentuk dalam hukum tertulis. </a:t>
            </a:r>
            <a:br>
              <a:rPr lang="en-US" sz="2000" smtClean="0"/>
            </a:br>
            <a:r>
              <a:rPr lang="en-US" sz="2000" smtClean="0"/>
              <a:t>Contoh: </a:t>
            </a:r>
            <a:br>
              <a:rPr lang="en-US" sz="2000" smtClean="0"/>
            </a:br>
            <a:r>
              <a:rPr lang="en-US" sz="2000" smtClean="0"/>
              <a:t>Kitab Kasunanan Mangkunegaran dan Pakualaman seperti Angger Aru Biru (1782), Nawulo Pradoto (1771), Peraturan Bekel (1884), Baraja Nanti (Kutai), Ruhut Parsaroan ni Habatahon (Batak), Awig-Awig (Peraturan Subak di Bali)</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 y="76200"/>
            <a:ext cx="8229600" cy="1143000"/>
          </a:xfrm>
        </p:spPr>
        <p:txBody>
          <a:bodyPr/>
          <a:lstStyle/>
          <a:p>
            <a:pPr eaLnBrk="1" fontAlgn="auto" hangingPunct="1">
              <a:spcAft>
                <a:spcPts val="0"/>
              </a:spcAft>
              <a:defRPr/>
            </a:pPr>
            <a:r>
              <a:rPr lang="en-US" sz="3600" smtClean="0">
                <a:solidFill>
                  <a:schemeClr val="accent1">
                    <a:satMod val="150000"/>
                  </a:schemeClr>
                </a:solidFill>
              </a:rPr>
              <a:t>Hukum Tertulis terbagi atas</a:t>
            </a:r>
          </a:p>
        </p:txBody>
      </p:sp>
      <p:sp>
        <p:nvSpPr>
          <p:cNvPr id="40963" name="Rectangle 3"/>
          <p:cNvSpPr>
            <a:spLocks noGrp="1" noChangeArrowheads="1"/>
          </p:cNvSpPr>
          <p:nvPr>
            <p:ph idx="1"/>
          </p:nvPr>
        </p:nvSpPr>
        <p:spPr>
          <a:xfrm>
            <a:off x="457200" y="1524000"/>
            <a:ext cx="8382000" cy="5105400"/>
          </a:xfrm>
        </p:spPr>
        <p:txBody>
          <a:bodyPr>
            <a:normAutofit/>
          </a:bodyPr>
          <a:lstStyle/>
          <a:p>
            <a:pPr eaLnBrk="1" hangingPunct="1">
              <a:lnSpc>
                <a:spcPct val="80000"/>
              </a:lnSpc>
            </a:pPr>
            <a:r>
              <a:rPr lang="en-US" sz="2000" b="1" smtClean="0"/>
              <a:t>Hukum tertulis telah terkodifikasi</a:t>
            </a:r>
            <a:r>
              <a:rPr lang="en-US" sz="2000" smtClean="0"/>
              <a:t>, hukum yang telah tersusun secara sistematis di dalam sebuah kitab undang-undang</a:t>
            </a:r>
            <a:br>
              <a:rPr lang="en-US" sz="2000" smtClean="0"/>
            </a:br>
            <a:endParaRPr lang="en-US" sz="2000" smtClean="0"/>
          </a:p>
          <a:p>
            <a:pPr eaLnBrk="1" hangingPunct="1">
              <a:lnSpc>
                <a:spcPct val="80000"/>
              </a:lnSpc>
            </a:pPr>
            <a:r>
              <a:rPr lang="en-US" sz="2000" b="1" smtClean="0"/>
              <a:t>Hukum tertulis tidak terkodifikasi</a:t>
            </a:r>
            <a:r>
              <a:rPr lang="en-US" sz="2000" smtClean="0"/>
              <a:t>, </a:t>
            </a:r>
            <a:br>
              <a:rPr lang="en-US" sz="2000" smtClean="0"/>
            </a:br>
            <a:r>
              <a:rPr lang="en-US" sz="2000" smtClean="0"/>
              <a:t>contoh: Undang-Undang, Peraturan Pemerintah, Keputusan Presiden dan lain-lain</a:t>
            </a:r>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r>
              <a:rPr lang="en-US" sz="2000" smtClean="0"/>
              <a:t>Dalam Hukum Tertulis ada yang:</a:t>
            </a:r>
          </a:p>
          <a:p>
            <a:pPr eaLnBrk="1" hangingPunct="1">
              <a:lnSpc>
                <a:spcPct val="80000"/>
              </a:lnSpc>
            </a:pPr>
            <a:r>
              <a:rPr lang="en-US" sz="2000" u="sng" smtClean="0"/>
              <a:t>Telah Terkodifikasi</a:t>
            </a:r>
            <a:r>
              <a:rPr lang="en-US" sz="2000" smtClean="0"/>
              <a:t> sekaligus </a:t>
            </a:r>
            <a:r>
              <a:rPr lang="en-US" sz="2000" u="sng" smtClean="0"/>
              <a:t>terunifikasi</a:t>
            </a:r>
            <a:r>
              <a:rPr lang="en-US" sz="2000" smtClean="0"/>
              <a:t>, </a:t>
            </a:r>
            <a:br>
              <a:rPr lang="en-US" sz="2000" smtClean="0"/>
            </a:br>
            <a:r>
              <a:rPr lang="en-US" sz="2000" smtClean="0"/>
              <a:t>contoh: KUHP</a:t>
            </a:r>
            <a:br>
              <a:rPr lang="en-US" sz="2000" smtClean="0"/>
            </a:br>
            <a:endParaRPr lang="en-US" sz="2000" smtClean="0"/>
          </a:p>
          <a:p>
            <a:pPr eaLnBrk="1" hangingPunct="1">
              <a:lnSpc>
                <a:spcPct val="80000"/>
              </a:lnSpc>
            </a:pPr>
            <a:r>
              <a:rPr lang="en-US" sz="2000" u="sng" smtClean="0"/>
              <a:t>Telah Terkodifikasi</a:t>
            </a:r>
            <a:r>
              <a:rPr lang="en-US" sz="2000" smtClean="0"/>
              <a:t> tetapi </a:t>
            </a:r>
            <a:r>
              <a:rPr lang="en-US" sz="2000" u="sng" smtClean="0"/>
              <a:t>belum terunifikasi</a:t>
            </a:r>
            <a:r>
              <a:rPr lang="en-US" sz="2000" smtClean="0"/>
              <a:t>, </a:t>
            </a:r>
            <a:br>
              <a:rPr lang="en-US" sz="2000" smtClean="0"/>
            </a:br>
            <a:r>
              <a:rPr lang="en-US" sz="2000" smtClean="0"/>
              <a:t>contoh: BW</a:t>
            </a:r>
            <a:br>
              <a:rPr lang="en-US" sz="2000" smtClean="0"/>
            </a:br>
            <a:endParaRPr lang="en-US" sz="2000" smtClean="0"/>
          </a:p>
          <a:p>
            <a:pPr eaLnBrk="1" hangingPunct="1">
              <a:lnSpc>
                <a:spcPct val="80000"/>
              </a:lnSpc>
            </a:pPr>
            <a:r>
              <a:rPr lang="en-US" sz="2000" u="sng" smtClean="0"/>
              <a:t>Belum Terkodifikasi</a:t>
            </a:r>
            <a:r>
              <a:rPr lang="en-US" sz="2000" smtClean="0"/>
              <a:t> tetapi </a:t>
            </a:r>
            <a:r>
              <a:rPr lang="en-US" sz="2000" u="sng" smtClean="0"/>
              <a:t>telah terunifikasi</a:t>
            </a:r>
            <a:r>
              <a:rPr lang="en-US" sz="2000" smtClean="0"/>
              <a:t>, </a:t>
            </a:r>
            <a:br>
              <a:rPr lang="en-US" sz="2000" smtClean="0"/>
            </a:br>
            <a:r>
              <a:rPr lang="en-US" sz="2000" smtClean="0"/>
              <a:t>contoh: UU no.1 tahun 1974 tentang Perkawinan, UUPA dan lain-lain</a:t>
            </a:r>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r>
              <a:rPr lang="en-US" sz="2000" b="1" smtClean="0"/>
              <a:t>Unifikasi</a:t>
            </a:r>
            <a:r>
              <a:rPr lang="en-US" sz="2000" smtClean="0"/>
              <a:t>, memberlakukan aturan hukum yang sama untuk semua golongan yang berbeda dalam sebuah negara. </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600" y="228600"/>
            <a:ext cx="8229600" cy="914400"/>
          </a:xfrm>
        </p:spPr>
        <p:txBody>
          <a:bodyPr/>
          <a:lstStyle/>
          <a:p>
            <a:pPr eaLnBrk="1" fontAlgn="auto" hangingPunct="1">
              <a:spcAft>
                <a:spcPts val="0"/>
              </a:spcAft>
              <a:defRPr/>
            </a:pPr>
            <a:r>
              <a:rPr lang="en-US" sz="3600" smtClean="0">
                <a:solidFill>
                  <a:schemeClr val="accent1">
                    <a:satMod val="150000"/>
                  </a:schemeClr>
                </a:solidFill>
              </a:rPr>
              <a:t>Contoh Hukum Tertulis Terkodifikasi</a:t>
            </a:r>
          </a:p>
        </p:txBody>
      </p:sp>
      <p:sp>
        <p:nvSpPr>
          <p:cNvPr id="41987" name="Rectangle 3"/>
          <p:cNvSpPr>
            <a:spLocks noGrp="1" noChangeArrowheads="1"/>
          </p:cNvSpPr>
          <p:nvPr>
            <p:ph idx="1"/>
          </p:nvPr>
        </p:nvSpPr>
        <p:spPr>
          <a:xfrm>
            <a:off x="381000" y="1600200"/>
            <a:ext cx="8610600" cy="5029200"/>
          </a:xfrm>
        </p:spPr>
        <p:txBody>
          <a:bodyPr/>
          <a:lstStyle/>
          <a:p>
            <a:pPr eaLnBrk="1" hangingPunct="1"/>
            <a:r>
              <a:rPr lang="en-US" sz="2000" b="1" i="1" smtClean="0"/>
              <a:t>Corplus Ius Civilis</a:t>
            </a:r>
            <a:r>
              <a:rPr lang="en-US" sz="2000" smtClean="0"/>
              <a:t>, sebuah kitab hukum yang disusun pada masa Kaisar Justinianus di Romawi Timur (482-565)</a:t>
            </a:r>
            <a:br>
              <a:rPr lang="en-US" sz="2000" smtClean="0"/>
            </a:br>
            <a:endParaRPr lang="en-US" sz="2000" smtClean="0"/>
          </a:p>
          <a:p>
            <a:pPr eaLnBrk="1" hangingPunct="1"/>
            <a:r>
              <a:rPr lang="en-US" sz="2000" b="1" i="1" smtClean="0"/>
              <a:t>Code Civil</a:t>
            </a:r>
            <a:r>
              <a:rPr lang="en-US" sz="2000" smtClean="0"/>
              <a:t>, disusun pada masa Kaisar Napoleon Bonaparte di Perancis (1604)</a:t>
            </a:r>
          </a:p>
          <a:p>
            <a:pPr eaLnBrk="1" hangingPunct="1"/>
            <a:endParaRPr lang="en-US" sz="2000" b="1" smtClean="0"/>
          </a:p>
          <a:p>
            <a:pPr eaLnBrk="1" hangingPunct="1"/>
            <a:r>
              <a:rPr lang="en-US" sz="2000" b="1" i="1" smtClean="0"/>
              <a:t>Burgerlijk Wetboek</a:t>
            </a:r>
            <a:r>
              <a:rPr lang="en-US" sz="2000" b="1" smtClean="0"/>
              <a:t> </a:t>
            </a:r>
            <a:r>
              <a:rPr lang="en-US" sz="2000" smtClean="0"/>
              <a:t>(BW), atau Kitab Undang-Undang Hukum Perdata (KUHPerdata) yang berlaku di Indonesia sejak tanggal 1 Mei 1848</a:t>
            </a:r>
            <a:br>
              <a:rPr lang="en-US" sz="2000" smtClean="0"/>
            </a:br>
            <a:endParaRPr lang="en-US" sz="2000" smtClean="0"/>
          </a:p>
          <a:p>
            <a:pPr eaLnBrk="1" hangingPunct="1"/>
            <a:r>
              <a:rPr lang="en-US" sz="2000" b="1" i="1" smtClean="0"/>
              <a:t>Wetboek van Koophandel</a:t>
            </a:r>
            <a:r>
              <a:rPr lang="en-US" sz="2000" b="1" smtClean="0"/>
              <a:t> </a:t>
            </a:r>
            <a:r>
              <a:rPr lang="en-US" sz="2000" smtClean="0"/>
              <a:t>(WvK), atau Kitab Undang-Undang Hukum Dagang (KUHD) yang berlaku sejak tanggal 1 Mei 1848</a:t>
            </a:r>
            <a:br>
              <a:rPr lang="en-US" sz="2000" smtClean="0"/>
            </a:br>
            <a:endParaRPr lang="en-US" sz="2000" smtClean="0"/>
          </a:p>
          <a:p>
            <a:pPr eaLnBrk="1" hangingPunct="1"/>
            <a:r>
              <a:rPr lang="en-US" sz="2000" b="1" smtClean="0"/>
              <a:t>Kitab Undang-Undang Hukum Acara Pidana (KUHAP)</a:t>
            </a:r>
            <a:r>
              <a:rPr lang="en-US" sz="2000" smtClean="0"/>
              <a:t>, yang berlaku sejak tanggal 31 Desember 1981</a:t>
            </a:r>
          </a:p>
          <a:p>
            <a:pPr eaLnBrk="1" hangingPunct="1"/>
            <a:endParaRPr lang="en-US" sz="200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fontAlgn="auto" hangingPunct="1">
              <a:spcAft>
                <a:spcPts val="0"/>
              </a:spcAft>
              <a:defRPr/>
            </a:pPr>
            <a:r>
              <a:rPr lang="en-US" sz="3600" smtClean="0">
                <a:solidFill>
                  <a:schemeClr val="accent1">
                    <a:satMod val="150000"/>
                  </a:schemeClr>
                </a:solidFill>
              </a:rPr>
              <a:t>Hukum Berdasarkan Isinya</a:t>
            </a:r>
          </a:p>
        </p:txBody>
      </p:sp>
      <p:sp>
        <p:nvSpPr>
          <p:cNvPr id="43011" name="Rectangle 3"/>
          <p:cNvSpPr>
            <a:spLocks noGrp="1" noChangeArrowheads="1"/>
          </p:cNvSpPr>
          <p:nvPr>
            <p:ph idx="1"/>
          </p:nvPr>
        </p:nvSpPr>
        <p:spPr/>
        <p:txBody>
          <a:bodyPr/>
          <a:lstStyle/>
          <a:p>
            <a:pPr eaLnBrk="1" hangingPunct="1"/>
            <a:r>
              <a:rPr lang="en-US" sz="2400" b="1" smtClean="0"/>
              <a:t>Hukum Privat</a:t>
            </a:r>
            <a:r>
              <a:rPr lang="en-US" sz="2400" smtClean="0"/>
              <a:t>, hukum yang mengatur kepentingan pribadi.</a:t>
            </a:r>
            <a:br>
              <a:rPr lang="en-US" sz="2400" smtClean="0"/>
            </a:br>
            <a:r>
              <a:rPr lang="en-US" sz="2400" smtClean="0"/>
              <a:t>Contoh: </a:t>
            </a:r>
            <a:br>
              <a:rPr lang="en-US" sz="2400" smtClean="0"/>
            </a:br>
            <a:r>
              <a:rPr lang="en-US" sz="2400" smtClean="0"/>
              <a:t>a. Hukum Perdata, </a:t>
            </a:r>
            <a:br>
              <a:rPr lang="en-US" sz="2400" smtClean="0"/>
            </a:br>
            <a:r>
              <a:rPr lang="en-US" sz="2400" smtClean="0"/>
              <a:t>b. Hukum Dagang</a:t>
            </a:r>
            <a:br>
              <a:rPr lang="en-US" sz="2400" smtClean="0"/>
            </a:br>
            <a:endParaRPr lang="en-US" sz="2400" smtClean="0"/>
          </a:p>
          <a:p>
            <a:pPr eaLnBrk="1" hangingPunct="1"/>
            <a:r>
              <a:rPr lang="en-US" sz="2400" b="1" smtClean="0"/>
              <a:t>Hukum Publik</a:t>
            </a:r>
            <a:r>
              <a:rPr lang="en-US" sz="2400" smtClean="0"/>
              <a:t>, hukum yang mengatur umum/publik.</a:t>
            </a:r>
            <a:br>
              <a:rPr lang="en-US" sz="2400" smtClean="0"/>
            </a:br>
            <a:r>
              <a:rPr lang="en-US" sz="2400" smtClean="0"/>
              <a:t>Contoh: </a:t>
            </a:r>
            <a:br>
              <a:rPr lang="en-US" sz="2400" smtClean="0"/>
            </a:br>
            <a:r>
              <a:rPr lang="en-US" sz="2400" smtClean="0"/>
              <a:t>a. Hukum Tata Negara, </a:t>
            </a:r>
            <a:br>
              <a:rPr lang="en-US" sz="2400" smtClean="0"/>
            </a:br>
            <a:r>
              <a:rPr lang="en-US" sz="2400" smtClean="0"/>
              <a:t>b. Hukum Pidana, </a:t>
            </a:r>
            <a:br>
              <a:rPr lang="en-US" sz="2400" smtClean="0"/>
            </a:br>
            <a:r>
              <a:rPr lang="en-US" sz="2400" smtClean="0"/>
              <a:t>c. Hukum Acara Pidana, dan lain-lain</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fontAlgn="auto" hangingPunct="1">
              <a:spcAft>
                <a:spcPts val="0"/>
              </a:spcAft>
              <a:defRPr/>
            </a:pPr>
            <a:r>
              <a:rPr lang="en-US" sz="3200" smtClean="0">
                <a:solidFill>
                  <a:schemeClr val="accent1">
                    <a:satMod val="150000"/>
                  </a:schemeClr>
                </a:solidFill>
              </a:rPr>
              <a:t>Hukum berdasarkan Tempat Berlakunya</a:t>
            </a:r>
          </a:p>
        </p:txBody>
      </p:sp>
      <p:sp>
        <p:nvSpPr>
          <p:cNvPr id="44035" name="Rectangle 3"/>
          <p:cNvSpPr>
            <a:spLocks noGrp="1" noChangeArrowheads="1"/>
          </p:cNvSpPr>
          <p:nvPr>
            <p:ph idx="1"/>
          </p:nvPr>
        </p:nvSpPr>
        <p:spPr/>
        <p:txBody>
          <a:bodyPr/>
          <a:lstStyle/>
          <a:p>
            <a:pPr eaLnBrk="1" hangingPunct="1"/>
            <a:r>
              <a:rPr lang="en-US" sz="2400" b="1" smtClean="0"/>
              <a:t>Hukum Nasional</a:t>
            </a:r>
            <a:r>
              <a:rPr lang="en-US" sz="2400" smtClean="0"/>
              <a:t>, hukum yang berlaku dalam sebuah negara tertentu.</a:t>
            </a:r>
            <a:br>
              <a:rPr lang="en-US" sz="2400" smtClean="0"/>
            </a:br>
            <a:endParaRPr lang="en-US" sz="2400" smtClean="0"/>
          </a:p>
          <a:p>
            <a:pPr eaLnBrk="1" hangingPunct="1"/>
            <a:r>
              <a:rPr lang="en-US" sz="2400" b="1" smtClean="0"/>
              <a:t>Hukum Internasional</a:t>
            </a:r>
            <a:r>
              <a:rPr lang="en-US" sz="2400" smtClean="0"/>
              <a:t>, hukum yang mengatur hubungan hukum antar negara atau antar warga negara.</a:t>
            </a:r>
            <a:br>
              <a:rPr lang="en-US" sz="2400" smtClean="0"/>
            </a:br>
            <a:endParaRPr lang="en-US" sz="2400" smtClean="0"/>
          </a:p>
          <a:p>
            <a:pPr eaLnBrk="1" hangingPunct="1"/>
            <a:r>
              <a:rPr lang="en-US" sz="2400" b="1" smtClean="0"/>
              <a:t>Hukum Asing</a:t>
            </a:r>
            <a:r>
              <a:rPr lang="en-US" sz="2400" smtClean="0"/>
              <a:t>, hukum yang berlaku dalam negara lain.</a:t>
            </a:r>
            <a:br>
              <a:rPr lang="en-US" sz="2400" smtClean="0"/>
            </a:br>
            <a:endParaRPr lang="en-US" sz="2400" smtClean="0"/>
          </a:p>
          <a:p>
            <a:pPr eaLnBrk="1" hangingPunct="1"/>
            <a:r>
              <a:rPr lang="en-US" sz="2400" b="1" smtClean="0"/>
              <a:t>Hukum Gereja</a:t>
            </a:r>
            <a:r>
              <a:rPr lang="en-US" sz="2400" smtClean="0"/>
              <a:t>, kaidah yang ditetapkan oleh gereja untuk para anggotanya.</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7813"/>
            <a:ext cx="8229600" cy="941387"/>
          </a:xfrm>
        </p:spPr>
        <p:txBody>
          <a:bodyPr/>
          <a:lstStyle/>
          <a:p>
            <a:pPr eaLnBrk="1" fontAlgn="auto" hangingPunct="1">
              <a:spcAft>
                <a:spcPts val="0"/>
              </a:spcAft>
              <a:defRPr/>
            </a:pPr>
            <a:r>
              <a:rPr lang="en-US" sz="3600" smtClean="0">
                <a:solidFill>
                  <a:schemeClr val="accent1">
                    <a:satMod val="150000"/>
                  </a:schemeClr>
                </a:solidFill>
              </a:rPr>
              <a:t>Hukum berdasarkan Masa Berlakunya</a:t>
            </a:r>
          </a:p>
        </p:txBody>
      </p:sp>
      <p:sp>
        <p:nvSpPr>
          <p:cNvPr id="45059" name="Rectangle 3"/>
          <p:cNvSpPr>
            <a:spLocks noGrp="1" noChangeArrowheads="1"/>
          </p:cNvSpPr>
          <p:nvPr>
            <p:ph idx="1"/>
          </p:nvPr>
        </p:nvSpPr>
        <p:spPr>
          <a:xfrm>
            <a:off x="609600" y="1981200"/>
            <a:ext cx="8077200" cy="4419600"/>
          </a:xfrm>
        </p:spPr>
        <p:txBody>
          <a:bodyPr/>
          <a:lstStyle/>
          <a:p>
            <a:pPr eaLnBrk="1" hangingPunct="1">
              <a:lnSpc>
                <a:spcPct val="80000"/>
              </a:lnSpc>
            </a:pPr>
            <a:r>
              <a:rPr lang="en-US" sz="2400" b="1" smtClean="0"/>
              <a:t>Hukum Positif </a:t>
            </a:r>
            <a:r>
              <a:rPr lang="en-US" sz="2400" smtClean="0"/>
              <a:t>(</a:t>
            </a:r>
            <a:r>
              <a:rPr lang="en-US" sz="2400" i="1" smtClean="0"/>
              <a:t>Ius Constitutum</a:t>
            </a:r>
            <a:r>
              <a:rPr lang="en-US" sz="2400" smtClean="0"/>
              <a:t>), hukum yang sedang berlangsung pada saat ini di masyarakat tententu dan pada wilayah tertentu. </a:t>
            </a:r>
            <a:br>
              <a:rPr lang="en-US" sz="2400" smtClean="0"/>
            </a:br>
            <a:r>
              <a:rPr lang="en-US" sz="2400" smtClean="0"/>
              <a:t>Contoh: KUHP</a:t>
            </a:r>
            <a:br>
              <a:rPr lang="en-US" sz="2400" smtClean="0"/>
            </a:br>
            <a:endParaRPr lang="en-US" sz="2400" smtClean="0"/>
          </a:p>
          <a:p>
            <a:pPr eaLnBrk="1" hangingPunct="1">
              <a:lnSpc>
                <a:spcPct val="80000"/>
              </a:lnSpc>
            </a:pPr>
            <a:r>
              <a:rPr lang="en-US" sz="2400" b="1" smtClean="0"/>
              <a:t>Hukum yang Dicita-Citakan </a:t>
            </a:r>
            <a:r>
              <a:rPr lang="en-US" sz="2400" smtClean="0"/>
              <a:t>(</a:t>
            </a:r>
            <a:r>
              <a:rPr lang="en-US" sz="2400" i="1" smtClean="0"/>
              <a:t>Ius Constituendum</a:t>
            </a:r>
            <a:r>
              <a:rPr lang="en-US" sz="2400" smtClean="0"/>
              <a:t>), hukum yang diharapkan, direncanakan dan dicita-citakan akan berlaku. </a:t>
            </a:r>
            <a:br>
              <a:rPr lang="en-US" sz="2400" smtClean="0"/>
            </a:br>
            <a:r>
              <a:rPr lang="en-US" sz="2400" smtClean="0"/>
              <a:t>Contoh: Hukum Pidana Nasional</a:t>
            </a:r>
            <a:br>
              <a:rPr lang="en-US" sz="2400" smtClean="0"/>
            </a:br>
            <a:endParaRPr lang="en-US" sz="2400" smtClean="0"/>
          </a:p>
          <a:p>
            <a:pPr eaLnBrk="1" hangingPunct="1">
              <a:lnSpc>
                <a:spcPct val="80000"/>
              </a:lnSpc>
            </a:pPr>
            <a:r>
              <a:rPr lang="en-US" sz="2400" b="1" smtClean="0"/>
              <a:t>Hukum Alam</a:t>
            </a:r>
            <a:r>
              <a:rPr lang="en-US" sz="2400" smtClean="0"/>
              <a:t>, hukum yang berlaku tanpa mengenal batas ruang dan waktu, berlaku sepanjang masa, dimanapun dan dipertahankan terhadap siapapun. Contoh: HAM</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04800" y="228600"/>
            <a:ext cx="8229600" cy="762000"/>
          </a:xfrm>
        </p:spPr>
        <p:txBody>
          <a:bodyPr/>
          <a:lstStyle/>
          <a:p>
            <a:pPr eaLnBrk="1" fontAlgn="auto" hangingPunct="1">
              <a:spcAft>
                <a:spcPts val="0"/>
              </a:spcAft>
              <a:defRPr/>
            </a:pPr>
            <a:r>
              <a:rPr lang="en-US" sz="2800" smtClean="0">
                <a:solidFill>
                  <a:schemeClr val="accent1">
                    <a:satMod val="150000"/>
                  </a:schemeClr>
                </a:solidFill>
              </a:rPr>
              <a:t>Hukum berdasarkan Cara Mempertahankannya</a:t>
            </a:r>
          </a:p>
        </p:txBody>
      </p:sp>
      <p:sp>
        <p:nvSpPr>
          <p:cNvPr id="46083" name="Rectangle 3"/>
          <p:cNvSpPr>
            <a:spLocks noGrp="1" noChangeArrowheads="1"/>
          </p:cNvSpPr>
          <p:nvPr>
            <p:ph idx="1"/>
          </p:nvPr>
        </p:nvSpPr>
        <p:spPr>
          <a:xfrm>
            <a:off x="381000" y="1524000"/>
            <a:ext cx="8458200" cy="5105400"/>
          </a:xfrm>
        </p:spPr>
        <p:txBody>
          <a:bodyPr/>
          <a:lstStyle/>
          <a:p>
            <a:pPr eaLnBrk="1" hangingPunct="1">
              <a:lnSpc>
                <a:spcPct val="90000"/>
              </a:lnSpc>
            </a:pPr>
            <a:r>
              <a:rPr lang="en-US" sz="2000" b="1" smtClean="0"/>
              <a:t>Hukum Materiil</a:t>
            </a:r>
            <a:r>
              <a:rPr lang="en-US" sz="2000" smtClean="0"/>
              <a:t>, hukum yang mengatur tentang isi hubungan antar sesama anggota masyarakat, antar anggota masyarakat dengan anggota masyarakat yang lain, antar anggota masyarakat dengan penguasa negara. </a:t>
            </a:r>
            <a:br>
              <a:rPr lang="en-US" sz="2000" smtClean="0"/>
            </a:br>
            <a:r>
              <a:rPr lang="en-US" sz="2000" smtClean="0"/>
              <a:t>Dalam hukum materiil diatur tentang sikap tindak yang diharuskan (</a:t>
            </a:r>
            <a:r>
              <a:rPr lang="en-US" sz="2000" i="1" smtClean="0"/>
              <a:t>gebod</a:t>
            </a:r>
            <a:r>
              <a:rPr lang="en-US" sz="2000" smtClean="0"/>
              <a:t>), mana yang boleh (</a:t>
            </a:r>
            <a:r>
              <a:rPr lang="en-US" sz="2000" i="1" smtClean="0"/>
              <a:t>mogen</a:t>
            </a:r>
            <a:r>
              <a:rPr lang="en-US" sz="2000" smtClean="0"/>
              <a:t>), mana yang dilarang (</a:t>
            </a:r>
            <a:r>
              <a:rPr lang="en-US" sz="2000" i="1" smtClean="0"/>
              <a:t>morgen</a:t>
            </a:r>
            <a:r>
              <a:rPr lang="en-US" sz="2000" smtClean="0"/>
              <a:t>), serta saksi yang dapat diterapkan terhadap pelanggarnya. </a:t>
            </a:r>
            <a:br>
              <a:rPr lang="en-US" sz="2000" smtClean="0"/>
            </a:br>
            <a:r>
              <a:rPr lang="en-US" sz="2000" smtClean="0"/>
              <a:t>Contoh: </a:t>
            </a:r>
            <a:br>
              <a:rPr lang="en-US" sz="2000" smtClean="0"/>
            </a:br>
            <a:r>
              <a:rPr lang="en-US" sz="2000" smtClean="0"/>
              <a:t>a. KUHP, </a:t>
            </a:r>
            <a:br>
              <a:rPr lang="en-US" sz="2000" smtClean="0"/>
            </a:br>
            <a:r>
              <a:rPr lang="en-US" sz="2000" smtClean="0"/>
              <a:t>b. BW dan lain-lain</a:t>
            </a:r>
            <a:br>
              <a:rPr lang="en-US" sz="2000" smtClean="0"/>
            </a:br>
            <a:endParaRPr lang="en-US" sz="2000" smtClean="0"/>
          </a:p>
          <a:p>
            <a:pPr eaLnBrk="1" hangingPunct="1">
              <a:lnSpc>
                <a:spcPct val="90000"/>
              </a:lnSpc>
            </a:pPr>
            <a:r>
              <a:rPr lang="en-US" sz="2000" b="1" smtClean="0"/>
              <a:t>Hukum Formil </a:t>
            </a:r>
            <a:r>
              <a:rPr lang="en-US" sz="2000" smtClean="0"/>
              <a:t>(Hukum Acara), hukum yang mengatur cara penguasa dalam mempertahankan, menegakkan serta melaksanakan kaidah-kaidah yang ada dalam hukum materiil. </a:t>
            </a:r>
            <a:br>
              <a:rPr lang="en-US" sz="2000" smtClean="0"/>
            </a:br>
            <a:r>
              <a:rPr lang="en-US" sz="2000" smtClean="0"/>
              <a:t>Contoh: </a:t>
            </a:r>
            <a:br>
              <a:rPr lang="en-US" sz="2000" smtClean="0"/>
            </a:br>
            <a:r>
              <a:rPr lang="en-US" sz="2000" smtClean="0"/>
              <a:t>a. KUHAP, </a:t>
            </a:r>
            <a:br>
              <a:rPr lang="en-US" sz="2000" smtClean="0"/>
            </a:br>
            <a:r>
              <a:rPr lang="en-US" sz="2000" smtClean="0"/>
              <a:t>b. Kitab Undang-Undang Hukum Acara Perdata (HIR), </a:t>
            </a:r>
            <a:br>
              <a:rPr lang="en-US" sz="2000" smtClean="0"/>
            </a:br>
            <a:r>
              <a:rPr lang="en-US" sz="2000" smtClean="0"/>
              <a:t>c. Hukum Acara Peradilan Tata Usaha Negara (HAPTUN)</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52400" y="152400"/>
            <a:ext cx="8229600" cy="865188"/>
          </a:xfrm>
        </p:spPr>
        <p:txBody>
          <a:bodyPr/>
          <a:lstStyle/>
          <a:p>
            <a:pPr eaLnBrk="1" fontAlgn="auto" hangingPunct="1">
              <a:spcAft>
                <a:spcPts val="0"/>
              </a:spcAft>
              <a:defRPr/>
            </a:pPr>
            <a:r>
              <a:rPr lang="en-US" sz="3200" smtClean="0">
                <a:solidFill>
                  <a:schemeClr val="accent1">
                    <a:satMod val="150000"/>
                  </a:schemeClr>
                </a:solidFill>
              </a:rPr>
              <a:t>Hukum Berdasarkan Sifatnya</a:t>
            </a:r>
          </a:p>
        </p:txBody>
      </p:sp>
      <p:sp>
        <p:nvSpPr>
          <p:cNvPr id="52227" name="Rectangle 3"/>
          <p:cNvSpPr>
            <a:spLocks noGrp="1" noChangeArrowheads="1"/>
          </p:cNvSpPr>
          <p:nvPr>
            <p:ph idx="1"/>
          </p:nvPr>
        </p:nvSpPr>
        <p:spPr>
          <a:xfrm>
            <a:off x="381000" y="1447800"/>
            <a:ext cx="8534400" cy="5181600"/>
          </a:xfrm>
        </p:spPr>
        <p:txBody>
          <a:bodyPr rtlCol="0">
            <a:normAutofit lnSpcReduction="10000"/>
          </a:bodyPr>
          <a:lstStyle/>
          <a:p>
            <a:pPr marL="438912" indent="-320040" eaLnBrk="1" fontAlgn="auto" hangingPunct="1">
              <a:spcBef>
                <a:spcPts val="0"/>
              </a:spcBef>
              <a:spcAft>
                <a:spcPts val="0"/>
              </a:spcAft>
              <a:buFont typeface="Wingdings 2"/>
              <a:buChar char=""/>
              <a:defRPr/>
            </a:pPr>
            <a:r>
              <a:rPr lang="en-US" sz="2000" b="1" dirty="0" err="1" smtClean="0"/>
              <a:t>Kaidah</a:t>
            </a:r>
            <a:r>
              <a:rPr lang="en-US" sz="2000" b="1" dirty="0" smtClean="0"/>
              <a:t> </a:t>
            </a:r>
            <a:r>
              <a:rPr lang="en-US" sz="2000" b="1" dirty="0" err="1" smtClean="0"/>
              <a:t>Hukum</a:t>
            </a:r>
            <a:r>
              <a:rPr lang="en-US" sz="2000" b="1" dirty="0" smtClean="0"/>
              <a:t> yang </a:t>
            </a:r>
            <a:r>
              <a:rPr lang="en-US" sz="2000" b="1" dirty="0" err="1" smtClean="0"/>
              <a:t>Bersifat</a:t>
            </a:r>
            <a:r>
              <a:rPr lang="en-US" sz="2000" b="1" dirty="0" smtClean="0"/>
              <a:t> </a:t>
            </a:r>
            <a:r>
              <a:rPr lang="en-US" sz="2000" b="1" dirty="0" err="1" smtClean="0"/>
              <a:t>Memaksa</a:t>
            </a:r>
            <a:r>
              <a:rPr lang="en-US" sz="2000" dirty="0" smtClean="0"/>
              <a:t> </a:t>
            </a:r>
            <a:br>
              <a:rPr lang="en-US" sz="2000" dirty="0" smtClean="0"/>
            </a:br>
            <a:r>
              <a:rPr lang="en-US" sz="2000" dirty="0" smtClean="0"/>
              <a:t>(</a:t>
            </a:r>
            <a:r>
              <a:rPr lang="en-US" sz="2000" i="1" dirty="0" err="1" smtClean="0"/>
              <a:t>dwingenrecht</a:t>
            </a:r>
            <a:r>
              <a:rPr lang="en-US" sz="2000" i="1" dirty="0" smtClean="0"/>
              <a:t>, compulsory law, imperative</a:t>
            </a:r>
            <a:r>
              <a:rPr lang="en-US" sz="2000" dirty="0" smtClean="0"/>
              <a:t>), </a:t>
            </a:r>
            <a:r>
              <a:rPr lang="en-US" sz="2000" dirty="0" err="1" smtClean="0"/>
              <a:t>yaitu</a:t>
            </a:r>
            <a:r>
              <a:rPr lang="en-US" sz="2000" dirty="0" smtClean="0"/>
              <a:t> </a:t>
            </a:r>
            <a:r>
              <a:rPr lang="en-US" sz="2000" dirty="0" err="1" smtClean="0"/>
              <a:t>kaidah</a:t>
            </a:r>
            <a:r>
              <a:rPr lang="en-US" sz="2000" dirty="0" smtClean="0"/>
              <a:t> </a:t>
            </a:r>
            <a:r>
              <a:rPr lang="en-US" sz="2000" dirty="0" err="1" smtClean="0"/>
              <a:t>hukum</a:t>
            </a:r>
            <a:r>
              <a:rPr lang="en-US" sz="2000" dirty="0" smtClean="0"/>
              <a:t> </a:t>
            </a:r>
            <a:r>
              <a:rPr lang="en-US" sz="2000" dirty="0" err="1" smtClean="0"/>
              <a:t>dalam</a:t>
            </a:r>
            <a:r>
              <a:rPr lang="en-US" sz="2000" dirty="0" smtClean="0"/>
              <a:t> </a:t>
            </a:r>
            <a:r>
              <a:rPr lang="en-US" sz="2000" dirty="0" err="1" smtClean="0"/>
              <a:t>keadaan</a:t>
            </a:r>
            <a:r>
              <a:rPr lang="en-US" sz="2000" dirty="0" smtClean="0"/>
              <a:t> </a:t>
            </a:r>
            <a:r>
              <a:rPr lang="en-US" sz="2000" dirty="0" err="1" smtClean="0"/>
              <a:t>apapun</a:t>
            </a:r>
            <a:r>
              <a:rPr lang="en-US" sz="2000" dirty="0" smtClean="0"/>
              <a:t> </a:t>
            </a:r>
            <a:r>
              <a:rPr lang="en-US" sz="2000" dirty="0" err="1" smtClean="0"/>
              <a:t>harus</a:t>
            </a:r>
            <a:r>
              <a:rPr lang="en-US" sz="2000" dirty="0" smtClean="0"/>
              <a:t> </a:t>
            </a:r>
            <a:r>
              <a:rPr lang="en-US" sz="2000" dirty="0" err="1" smtClean="0"/>
              <a:t>ditaati</a:t>
            </a:r>
            <a:r>
              <a:rPr lang="en-US" sz="2000" dirty="0" smtClean="0"/>
              <a:t> </a:t>
            </a:r>
            <a:r>
              <a:rPr lang="en-US" sz="2000" dirty="0" err="1" smtClean="0"/>
              <a:t>dan</a:t>
            </a:r>
            <a:r>
              <a:rPr lang="en-US" sz="2000" dirty="0" smtClean="0"/>
              <a:t> </a:t>
            </a:r>
            <a:r>
              <a:rPr lang="en-US" sz="2000" dirty="0" err="1" smtClean="0"/>
              <a:t>bersifat</a:t>
            </a:r>
            <a:r>
              <a:rPr lang="en-US" sz="2000" dirty="0" smtClean="0"/>
              <a:t> </a:t>
            </a:r>
            <a:r>
              <a:rPr lang="en-US" sz="2000" dirty="0" err="1" smtClean="0"/>
              <a:t>mutlak</a:t>
            </a:r>
            <a:r>
              <a:rPr lang="en-US" sz="2000" dirty="0" smtClean="0"/>
              <a:t> </a:t>
            </a:r>
            <a:r>
              <a:rPr lang="en-US" sz="2000" dirty="0" err="1" smtClean="0"/>
              <a:t>daya</a:t>
            </a:r>
            <a:r>
              <a:rPr lang="en-US" sz="2000" dirty="0" smtClean="0"/>
              <a:t> </a:t>
            </a:r>
            <a:r>
              <a:rPr lang="en-US" sz="2000" dirty="0" err="1" smtClean="0"/>
              <a:t>ikatnya</a:t>
            </a:r>
            <a:r>
              <a:rPr lang="en-US" sz="2000" dirty="0" smtClean="0"/>
              <a:t>. Hal </a:t>
            </a:r>
            <a:r>
              <a:rPr lang="en-US" sz="2000" dirty="0" err="1" smtClean="0"/>
              <a:t>ini</a:t>
            </a:r>
            <a:r>
              <a:rPr lang="en-US" sz="2000" dirty="0" smtClean="0"/>
              <a:t> </a:t>
            </a:r>
            <a:r>
              <a:rPr lang="en-US" sz="2000" dirty="0" err="1" smtClean="0"/>
              <a:t>berarti</a:t>
            </a:r>
            <a:r>
              <a:rPr lang="en-US" sz="2000" dirty="0" smtClean="0"/>
              <a:t> </a:t>
            </a:r>
            <a:r>
              <a:rPr lang="en-US" sz="2000" dirty="0" err="1" smtClean="0"/>
              <a:t>bahwa</a:t>
            </a:r>
            <a:r>
              <a:rPr lang="en-US" sz="2000" dirty="0" smtClean="0"/>
              <a:t> </a:t>
            </a:r>
            <a:r>
              <a:rPr lang="en-US" sz="2000" dirty="0" err="1" smtClean="0"/>
              <a:t>kaidah</a:t>
            </a:r>
            <a:r>
              <a:rPr lang="en-US" sz="2000" dirty="0" smtClean="0"/>
              <a:t> </a:t>
            </a:r>
            <a:r>
              <a:rPr lang="en-US" sz="2000" dirty="0" err="1" smtClean="0"/>
              <a:t>hukum</a:t>
            </a:r>
            <a:r>
              <a:rPr lang="en-US" sz="2000" dirty="0" smtClean="0"/>
              <a:t> </a:t>
            </a:r>
            <a:r>
              <a:rPr lang="en-US" sz="2000" dirty="0" err="1" smtClean="0"/>
              <a:t>dwingenrecht</a:t>
            </a:r>
            <a:r>
              <a:rPr lang="en-US" sz="2000" dirty="0" smtClean="0"/>
              <a:t> </a:t>
            </a:r>
            <a:r>
              <a:rPr lang="en-US" sz="2000" dirty="0" err="1" smtClean="0"/>
              <a:t>berisi</a:t>
            </a:r>
            <a:r>
              <a:rPr lang="en-US" sz="2000" dirty="0" smtClean="0"/>
              <a:t> </a:t>
            </a:r>
            <a:r>
              <a:rPr lang="en-US" sz="2000" dirty="0" err="1" smtClean="0"/>
              <a:t>ketentuan</a:t>
            </a:r>
            <a:r>
              <a:rPr lang="en-US" sz="2000" dirty="0" smtClean="0"/>
              <a:t> </a:t>
            </a:r>
            <a:r>
              <a:rPr lang="en-US" sz="2000" dirty="0" err="1" smtClean="0"/>
              <a:t>hukum</a:t>
            </a:r>
            <a:r>
              <a:rPr lang="en-US" sz="2000" dirty="0" smtClean="0"/>
              <a:t> </a:t>
            </a:r>
            <a:r>
              <a:rPr lang="en-US" sz="2000" dirty="0" err="1" smtClean="0"/>
              <a:t>dalam</a:t>
            </a:r>
            <a:r>
              <a:rPr lang="en-US" sz="2000" dirty="0" smtClean="0"/>
              <a:t> </a:t>
            </a:r>
            <a:r>
              <a:rPr lang="en-US" sz="2000" dirty="0" err="1" smtClean="0"/>
              <a:t>keadaan</a:t>
            </a:r>
            <a:r>
              <a:rPr lang="en-US" sz="2000" dirty="0" smtClean="0"/>
              <a:t> </a:t>
            </a:r>
            <a:r>
              <a:rPr lang="en-US" sz="2000" dirty="0" err="1" smtClean="0"/>
              <a:t>apapun</a:t>
            </a:r>
            <a:r>
              <a:rPr lang="en-US" sz="2000" dirty="0" smtClean="0"/>
              <a:t> </a:t>
            </a:r>
            <a:r>
              <a:rPr lang="en-US" sz="2000" dirty="0" err="1" smtClean="0"/>
              <a:t>tidak</a:t>
            </a:r>
            <a:r>
              <a:rPr lang="en-US" sz="2000" dirty="0" smtClean="0"/>
              <a:t> </a:t>
            </a:r>
            <a:r>
              <a:rPr lang="en-US" sz="2000" dirty="0" err="1" smtClean="0"/>
              <a:t>dapat</a:t>
            </a:r>
            <a:r>
              <a:rPr lang="en-US" sz="2000" dirty="0" smtClean="0"/>
              <a:t> </a:t>
            </a:r>
            <a:r>
              <a:rPr lang="en-US" sz="2000" dirty="0" err="1" smtClean="0"/>
              <a:t>dikesampingkan</a:t>
            </a:r>
            <a:r>
              <a:rPr lang="en-US" sz="2000" dirty="0" smtClean="0"/>
              <a:t> </a:t>
            </a:r>
            <a:r>
              <a:rPr lang="en-US" sz="2000" dirty="0" err="1" smtClean="0"/>
              <a:t>melalui</a:t>
            </a:r>
            <a:r>
              <a:rPr lang="en-US" sz="2000" dirty="0" smtClean="0"/>
              <a:t> </a:t>
            </a:r>
            <a:r>
              <a:rPr lang="en-US" sz="2000" dirty="0" err="1" smtClean="0"/>
              <a:t>perjanjian</a:t>
            </a:r>
            <a:r>
              <a:rPr lang="en-US" sz="2000" dirty="0" smtClean="0"/>
              <a:t> </a:t>
            </a:r>
            <a:r>
              <a:rPr lang="en-US" sz="2000" dirty="0" err="1" smtClean="0"/>
              <a:t>para</a:t>
            </a:r>
            <a:r>
              <a:rPr lang="en-US" sz="2000" dirty="0" smtClean="0"/>
              <a:t> </a:t>
            </a:r>
            <a:r>
              <a:rPr lang="en-US" sz="2000" dirty="0" err="1" smtClean="0"/>
              <a:t>pihak</a:t>
            </a:r>
            <a:r>
              <a:rPr lang="en-US" sz="2000" dirty="0" smtClean="0"/>
              <a:t>. </a:t>
            </a:r>
            <a:br>
              <a:rPr lang="en-US" sz="2000" dirty="0" smtClean="0"/>
            </a:br>
            <a:r>
              <a:rPr lang="en-US" sz="2000" dirty="0" err="1" smtClean="0"/>
              <a:t>Contoh</a:t>
            </a:r>
            <a:r>
              <a:rPr lang="en-US" sz="2000" dirty="0" smtClean="0"/>
              <a:t>: </a:t>
            </a:r>
            <a:r>
              <a:rPr lang="en-US" sz="2000" dirty="0" err="1" smtClean="0"/>
              <a:t>Pasal</a:t>
            </a:r>
            <a:r>
              <a:rPr lang="en-US" sz="2000" dirty="0" smtClean="0"/>
              <a:t> 340 KUHP, “</a:t>
            </a:r>
            <a:r>
              <a:rPr lang="en-US" sz="2000" i="1" dirty="0" err="1" smtClean="0"/>
              <a:t>barang</a:t>
            </a:r>
            <a:r>
              <a:rPr lang="en-US" sz="2000" i="1" dirty="0" smtClean="0"/>
              <a:t> </a:t>
            </a:r>
            <a:r>
              <a:rPr lang="en-US" sz="2000" i="1" dirty="0" err="1" smtClean="0"/>
              <a:t>siapa</a:t>
            </a:r>
            <a:r>
              <a:rPr lang="en-US" sz="2000" i="1" dirty="0" smtClean="0"/>
              <a:t> </a:t>
            </a:r>
            <a:r>
              <a:rPr lang="en-US" sz="2000" i="1" dirty="0" err="1" smtClean="0"/>
              <a:t>dengan</a:t>
            </a:r>
            <a:r>
              <a:rPr lang="en-US" sz="2000" i="1" dirty="0" smtClean="0"/>
              <a:t> </a:t>
            </a:r>
            <a:r>
              <a:rPr lang="en-US" sz="2000" i="1" dirty="0" err="1" smtClean="0"/>
              <a:t>sengaja</a:t>
            </a:r>
            <a:r>
              <a:rPr lang="en-US" sz="2000" i="1" dirty="0" smtClean="0"/>
              <a:t> </a:t>
            </a:r>
            <a:r>
              <a:rPr lang="en-US" sz="2000" i="1" dirty="0" err="1" smtClean="0"/>
              <a:t>dan</a:t>
            </a:r>
            <a:r>
              <a:rPr lang="en-US" sz="2000" i="1" dirty="0" smtClean="0"/>
              <a:t> </a:t>
            </a:r>
            <a:r>
              <a:rPr lang="en-US" sz="2000" i="1" dirty="0" err="1" smtClean="0"/>
              <a:t>direncanakan</a:t>
            </a:r>
            <a:r>
              <a:rPr lang="en-US" sz="2000" i="1" dirty="0" smtClean="0"/>
              <a:t> </a:t>
            </a:r>
            <a:r>
              <a:rPr lang="en-US" sz="2000" i="1" dirty="0" err="1" smtClean="0"/>
              <a:t>lebih</a:t>
            </a:r>
            <a:r>
              <a:rPr lang="en-US" sz="2000" i="1" dirty="0" smtClean="0"/>
              <a:t> </a:t>
            </a:r>
            <a:r>
              <a:rPr lang="en-US" sz="2000" i="1" dirty="0" err="1" smtClean="0"/>
              <a:t>dahulu</a:t>
            </a:r>
            <a:r>
              <a:rPr lang="en-US" sz="2000" i="1" dirty="0" smtClean="0"/>
              <a:t> </a:t>
            </a:r>
            <a:r>
              <a:rPr lang="en-US" sz="2000" i="1" dirty="0" err="1" smtClean="0"/>
              <a:t>menghilangkan</a:t>
            </a:r>
            <a:r>
              <a:rPr lang="en-US" sz="2000" i="1" dirty="0" smtClean="0"/>
              <a:t> </a:t>
            </a:r>
            <a:r>
              <a:rPr lang="en-US" sz="2000" i="1" dirty="0" err="1" smtClean="0"/>
              <a:t>jiwa</a:t>
            </a:r>
            <a:r>
              <a:rPr lang="en-US" sz="2000" i="1" dirty="0" smtClean="0"/>
              <a:t> </a:t>
            </a:r>
            <a:r>
              <a:rPr lang="en-US" sz="2000" i="1" dirty="0" err="1" smtClean="0"/>
              <a:t>orang</a:t>
            </a:r>
            <a:r>
              <a:rPr lang="en-US" sz="2000" i="1" dirty="0" smtClean="0"/>
              <a:t> lain, </a:t>
            </a:r>
            <a:r>
              <a:rPr lang="en-US" sz="2000" i="1" dirty="0" err="1" smtClean="0"/>
              <a:t>dihukum</a:t>
            </a:r>
            <a:r>
              <a:rPr lang="en-US" sz="2000" i="1" dirty="0" smtClean="0"/>
              <a:t> </a:t>
            </a:r>
            <a:r>
              <a:rPr lang="en-US" sz="2000" i="1" dirty="0" err="1" smtClean="0"/>
              <a:t>karena</a:t>
            </a:r>
            <a:r>
              <a:rPr lang="en-US" sz="2000" i="1" dirty="0" smtClean="0"/>
              <a:t> </a:t>
            </a:r>
            <a:r>
              <a:rPr lang="en-US" sz="2000" i="1" dirty="0" err="1" smtClean="0"/>
              <a:t>pembunuhan</a:t>
            </a:r>
            <a:r>
              <a:rPr lang="en-US" sz="2000" i="1" dirty="0" smtClean="0"/>
              <a:t> </a:t>
            </a:r>
            <a:r>
              <a:rPr lang="en-US" sz="2000" i="1" dirty="0" err="1" smtClean="0"/>
              <a:t>direncanakan</a:t>
            </a:r>
            <a:r>
              <a:rPr lang="en-US" sz="2000" i="1" dirty="0" smtClean="0"/>
              <a:t> (</a:t>
            </a:r>
            <a:r>
              <a:rPr lang="en-US" sz="2000" i="1" dirty="0" err="1" smtClean="0"/>
              <a:t>moord</a:t>
            </a:r>
            <a:r>
              <a:rPr lang="en-US" sz="2000" i="1" dirty="0" smtClean="0"/>
              <a:t>) </a:t>
            </a:r>
            <a:r>
              <a:rPr lang="en-US" sz="2000" i="1" dirty="0" err="1" smtClean="0"/>
              <a:t>dengan</a:t>
            </a:r>
            <a:r>
              <a:rPr lang="en-US" sz="2000" i="1" dirty="0" smtClean="0"/>
              <a:t> </a:t>
            </a:r>
            <a:r>
              <a:rPr lang="en-US" sz="2000" i="1" dirty="0" err="1" smtClean="0"/>
              <a:t>hukuman</a:t>
            </a:r>
            <a:r>
              <a:rPr lang="en-US" sz="2000" i="1" dirty="0" smtClean="0"/>
              <a:t> </a:t>
            </a:r>
            <a:r>
              <a:rPr lang="en-US" sz="2000" i="1" dirty="0" err="1" smtClean="0"/>
              <a:t>mati</a:t>
            </a:r>
            <a:r>
              <a:rPr lang="en-US" sz="2000" i="1" dirty="0" smtClean="0"/>
              <a:t> </a:t>
            </a:r>
            <a:r>
              <a:rPr lang="en-US" sz="2000" i="1" dirty="0" err="1" smtClean="0"/>
              <a:t>atau</a:t>
            </a:r>
            <a:r>
              <a:rPr lang="en-US" sz="2000" i="1" dirty="0" smtClean="0"/>
              <a:t> </a:t>
            </a:r>
            <a:r>
              <a:rPr lang="en-US" sz="2000" i="1" dirty="0" err="1" smtClean="0"/>
              <a:t>penjara</a:t>
            </a:r>
            <a:r>
              <a:rPr lang="en-US" sz="2000" i="1" dirty="0" smtClean="0"/>
              <a:t> </a:t>
            </a:r>
            <a:r>
              <a:rPr lang="en-US" sz="2000" i="1" dirty="0" err="1" smtClean="0"/>
              <a:t>seumur</a:t>
            </a:r>
            <a:r>
              <a:rPr lang="en-US" sz="2000" i="1" dirty="0" smtClean="0"/>
              <a:t> </a:t>
            </a:r>
            <a:r>
              <a:rPr lang="en-US" sz="2000" i="1" dirty="0" err="1" smtClean="0"/>
              <a:t>hidup</a:t>
            </a:r>
            <a:r>
              <a:rPr lang="en-US" sz="2000" i="1" dirty="0" smtClean="0"/>
              <a:t> </a:t>
            </a:r>
            <a:r>
              <a:rPr lang="en-US" sz="2000" i="1" dirty="0" err="1" smtClean="0"/>
              <a:t>atau</a:t>
            </a:r>
            <a:r>
              <a:rPr lang="en-US" sz="2000" i="1" dirty="0" smtClean="0"/>
              <a:t> </a:t>
            </a:r>
            <a:r>
              <a:rPr lang="en-US" sz="2000" i="1" dirty="0" err="1" smtClean="0"/>
              <a:t>penjara</a:t>
            </a:r>
            <a:r>
              <a:rPr lang="en-US" sz="2000" i="1" dirty="0" smtClean="0"/>
              <a:t> </a:t>
            </a:r>
            <a:r>
              <a:rPr lang="en-US" sz="2000" i="1" dirty="0" err="1" smtClean="0"/>
              <a:t>selama-lamanya</a:t>
            </a:r>
            <a:r>
              <a:rPr lang="en-US" sz="2000" i="1" dirty="0" smtClean="0"/>
              <a:t> </a:t>
            </a:r>
            <a:r>
              <a:rPr lang="en-US" sz="2000" i="1" dirty="0" err="1" smtClean="0"/>
              <a:t>dua</a:t>
            </a:r>
            <a:r>
              <a:rPr lang="en-US" sz="2000" i="1" dirty="0" smtClean="0"/>
              <a:t> </a:t>
            </a:r>
            <a:r>
              <a:rPr lang="en-US" sz="2000" i="1" dirty="0" err="1" smtClean="0"/>
              <a:t>puluh</a:t>
            </a:r>
            <a:r>
              <a:rPr lang="en-US" sz="2000" i="1" dirty="0" smtClean="0"/>
              <a:t> </a:t>
            </a:r>
            <a:r>
              <a:rPr lang="en-US" sz="2000" i="1" dirty="0" err="1" smtClean="0"/>
              <a:t>tahun</a:t>
            </a:r>
            <a:r>
              <a:rPr lang="en-US" sz="2000" dirty="0" smtClean="0"/>
              <a:t>”</a:t>
            </a:r>
            <a:br>
              <a:rPr lang="en-US" sz="2000" dirty="0" smtClean="0"/>
            </a:br>
            <a:endParaRPr lang="en-US" sz="2000" dirty="0" smtClean="0"/>
          </a:p>
          <a:p>
            <a:pPr marL="438912" indent="-320040" eaLnBrk="1" fontAlgn="auto" hangingPunct="1">
              <a:spcBef>
                <a:spcPts val="0"/>
              </a:spcBef>
              <a:spcAft>
                <a:spcPts val="0"/>
              </a:spcAft>
              <a:buFont typeface="Wingdings 2"/>
              <a:buChar char=""/>
              <a:defRPr/>
            </a:pPr>
            <a:r>
              <a:rPr lang="en-US" sz="2000" b="1" dirty="0" err="1" smtClean="0"/>
              <a:t>Kaidah</a:t>
            </a:r>
            <a:r>
              <a:rPr lang="en-US" sz="2000" b="1" dirty="0" smtClean="0"/>
              <a:t> </a:t>
            </a:r>
            <a:r>
              <a:rPr lang="en-US" sz="2000" b="1" dirty="0" err="1" smtClean="0"/>
              <a:t>Hukum</a:t>
            </a:r>
            <a:r>
              <a:rPr lang="en-US" sz="2000" b="1" dirty="0" smtClean="0"/>
              <a:t> yang </a:t>
            </a:r>
            <a:r>
              <a:rPr lang="en-US" sz="2000" b="1" dirty="0" err="1" smtClean="0"/>
              <a:t>Melengkapi</a:t>
            </a:r>
            <a:r>
              <a:rPr lang="en-US" sz="2000" dirty="0" smtClean="0"/>
              <a:t> </a:t>
            </a:r>
            <a:br>
              <a:rPr lang="en-US" sz="2000" dirty="0" smtClean="0"/>
            </a:br>
            <a:r>
              <a:rPr lang="en-US" sz="2000" dirty="0" smtClean="0"/>
              <a:t>(</a:t>
            </a:r>
            <a:r>
              <a:rPr lang="en-US" sz="2000" i="1" dirty="0" err="1" smtClean="0"/>
              <a:t>aanvullendrecht</a:t>
            </a:r>
            <a:r>
              <a:rPr lang="en-US" sz="2000" i="1" dirty="0" smtClean="0"/>
              <a:t>, </a:t>
            </a:r>
            <a:r>
              <a:rPr lang="en-US" sz="2000" i="1" dirty="0" err="1" smtClean="0"/>
              <a:t>fakultatif</a:t>
            </a:r>
            <a:r>
              <a:rPr lang="en-US" sz="2000" i="1" dirty="0" smtClean="0"/>
              <a:t>, </a:t>
            </a:r>
            <a:r>
              <a:rPr lang="en-US" sz="2000" i="1" dirty="0" err="1" smtClean="0"/>
              <a:t>regelendrecht</a:t>
            </a:r>
            <a:r>
              <a:rPr lang="en-US" sz="2000" dirty="0" smtClean="0"/>
              <a:t>), </a:t>
            </a:r>
            <a:r>
              <a:rPr lang="en-US" sz="2000" dirty="0" err="1" smtClean="0"/>
              <a:t>yaitu</a:t>
            </a:r>
            <a:r>
              <a:rPr lang="en-US" sz="2000" dirty="0" smtClean="0"/>
              <a:t> </a:t>
            </a:r>
            <a:r>
              <a:rPr lang="en-US" sz="2000" dirty="0" err="1" smtClean="0"/>
              <a:t>kaidah</a:t>
            </a:r>
            <a:r>
              <a:rPr lang="en-US" sz="2000" dirty="0" smtClean="0"/>
              <a:t> </a:t>
            </a:r>
            <a:r>
              <a:rPr lang="en-US" sz="2000" dirty="0" err="1" smtClean="0"/>
              <a:t>hukum</a:t>
            </a:r>
            <a:r>
              <a:rPr lang="en-US" sz="2000" dirty="0" smtClean="0"/>
              <a:t> yang </a:t>
            </a:r>
            <a:r>
              <a:rPr lang="en-US" sz="2000" dirty="0" err="1" smtClean="0"/>
              <a:t>dapat</a:t>
            </a:r>
            <a:r>
              <a:rPr lang="en-US" sz="2000" dirty="0" smtClean="0"/>
              <a:t> </a:t>
            </a:r>
            <a:r>
              <a:rPr lang="en-US" sz="2000" dirty="0" err="1" smtClean="0"/>
              <a:t>dikesampingkan</a:t>
            </a:r>
            <a:r>
              <a:rPr lang="en-US" sz="2000" dirty="0" smtClean="0"/>
              <a:t> </a:t>
            </a:r>
            <a:r>
              <a:rPr lang="en-US" sz="2000" dirty="0" err="1" smtClean="0"/>
              <a:t>oleh</a:t>
            </a:r>
            <a:r>
              <a:rPr lang="en-US" sz="2000" dirty="0" smtClean="0"/>
              <a:t> </a:t>
            </a:r>
            <a:r>
              <a:rPr lang="en-US" sz="2000" dirty="0" err="1" smtClean="0"/>
              <a:t>para</a:t>
            </a:r>
            <a:r>
              <a:rPr lang="en-US" sz="2000" dirty="0" smtClean="0"/>
              <a:t> </a:t>
            </a:r>
            <a:r>
              <a:rPr lang="en-US" sz="2000" dirty="0" err="1" smtClean="0"/>
              <a:t>fihak</a:t>
            </a:r>
            <a:r>
              <a:rPr lang="en-US" sz="2000" dirty="0" smtClean="0"/>
              <a:t> </a:t>
            </a:r>
            <a:r>
              <a:rPr lang="en-US" sz="2000" dirty="0" err="1" smtClean="0"/>
              <a:t>dengan</a:t>
            </a:r>
            <a:r>
              <a:rPr lang="en-US" sz="2000" dirty="0" smtClean="0"/>
              <a:t> </a:t>
            </a:r>
            <a:r>
              <a:rPr lang="en-US" sz="2000" dirty="0" err="1" smtClean="0"/>
              <a:t>jalan</a:t>
            </a:r>
            <a:r>
              <a:rPr lang="en-US" sz="2000" dirty="0" smtClean="0"/>
              <a:t> </a:t>
            </a:r>
            <a:r>
              <a:rPr lang="en-US" sz="2000" dirty="0" err="1" smtClean="0"/>
              <a:t>membuat</a:t>
            </a:r>
            <a:r>
              <a:rPr lang="en-US" sz="2000" dirty="0" smtClean="0"/>
              <a:t> </a:t>
            </a:r>
            <a:r>
              <a:rPr lang="en-US" sz="2000" dirty="0" err="1" smtClean="0"/>
              <a:t>ketentuan</a:t>
            </a:r>
            <a:r>
              <a:rPr lang="en-US" sz="2000" dirty="0" smtClean="0"/>
              <a:t> </a:t>
            </a:r>
            <a:r>
              <a:rPr lang="en-US" sz="2000" dirty="0" err="1" smtClean="0"/>
              <a:t>khusus</a:t>
            </a:r>
            <a:r>
              <a:rPr lang="en-US" sz="2000" dirty="0" smtClean="0"/>
              <a:t> </a:t>
            </a:r>
            <a:r>
              <a:rPr lang="en-US" sz="2000" dirty="0" err="1" smtClean="0"/>
              <a:t>dalam</a:t>
            </a:r>
            <a:r>
              <a:rPr lang="en-US" sz="2000" dirty="0" smtClean="0"/>
              <a:t> </a:t>
            </a:r>
            <a:r>
              <a:rPr lang="en-US" sz="2000" dirty="0" err="1" smtClean="0"/>
              <a:t>suatu</a:t>
            </a:r>
            <a:r>
              <a:rPr lang="en-US" sz="2000" dirty="0" smtClean="0"/>
              <a:t> </a:t>
            </a:r>
            <a:r>
              <a:rPr lang="en-US" sz="2000" dirty="0" err="1" smtClean="0"/>
              <a:t>perjanjian</a:t>
            </a:r>
            <a:r>
              <a:rPr lang="en-US" sz="2000" dirty="0" smtClean="0"/>
              <a:t> yang </a:t>
            </a:r>
            <a:r>
              <a:rPr lang="en-US" sz="2000" dirty="0" err="1" smtClean="0"/>
              <a:t>mereka</a:t>
            </a:r>
            <a:r>
              <a:rPr lang="en-US" sz="2000" dirty="0" smtClean="0"/>
              <a:t> </a:t>
            </a:r>
            <a:r>
              <a:rPr lang="en-US" sz="2000" dirty="0" err="1" smtClean="0"/>
              <a:t>adakan</a:t>
            </a:r>
            <a:r>
              <a:rPr lang="en-US" sz="2000" dirty="0" smtClean="0"/>
              <a:t>. </a:t>
            </a:r>
            <a:r>
              <a:rPr lang="en-US" sz="2000" dirty="0" err="1" smtClean="0"/>
              <a:t>Kaidah</a:t>
            </a:r>
            <a:r>
              <a:rPr lang="en-US" sz="2000" dirty="0" smtClean="0"/>
              <a:t> </a:t>
            </a:r>
            <a:r>
              <a:rPr lang="en-US" sz="2000" dirty="0" err="1" smtClean="0"/>
              <a:t>hukum</a:t>
            </a:r>
            <a:r>
              <a:rPr lang="en-US" sz="2000" dirty="0" smtClean="0"/>
              <a:t> </a:t>
            </a:r>
            <a:r>
              <a:rPr lang="en-US" sz="2000" dirty="0" err="1" smtClean="0"/>
              <a:t>seperti</a:t>
            </a:r>
            <a:r>
              <a:rPr lang="en-US" sz="2000" dirty="0" smtClean="0"/>
              <a:t> </a:t>
            </a:r>
            <a:r>
              <a:rPr lang="en-US" sz="2000" dirty="0" err="1" smtClean="0"/>
              <a:t>ini</a:t>
            </a:r>
            <a:r>
              <a:rPr lang="en-US" sz="2000" dirty="0" smtClean="0"/>
              <a:t> </a:t>
            </a:r>
            <a:r>
              <a:rPr lang="en-US" sz="2000" dirty="0" err="1" smtClean="0"/>
              <a:t>baru</a:t>
            </a:r>
            <a:r>
              <a:rPr lang="en-US" sz="2000" dirty="0" smtClean="0"/>
              <a:t> </a:t>
            </a:r>
            <a:r>
              <a:rPr lang="en-US" sz="2000" dirty="0" err="1" smtClean="0"/>
              <a:t>akan</a:t>
            </a:r>
            <a:r>
              <a:rPr lang="en-US" sz="2000" dirty="0" smtClean="0"/>
              <a:t> </a:t>
            </a:r>
            <a:r>
              <a:rPr lang="en-US" sz="2000" dirty="0" err="1" smtClean="0"/>
              <a:t>berlaku</a:t>
            </a:r>
            <a:r>
              <a:rPr lang="en-US" sz="2000" dirty="0" smtClean="0"/>
              <a:t> </a:t>
            </a:r>
            <a:r>
              <a:rPr lang="en-US" sz="2000" dirty="0" err="1" smtClean="0"/>
              <a:t>jika</a:t>
            </a:r>
            <a:r>
              <a:rPr lang="en-US" sz="2000" dirty="0" smtClean="0"/>
              <a:t> </a:t>
            </a:r>
            <a:r>
              <a:rPr lang="en-US" sz="2000" dirty="0" err="1" smtClean="0"/>
              <a:t>para</a:t>
            </a:r>
            <a:r>
              <a:rPr lang="en-US" sz="2000" dirty="0" smtClean="0"/>
              <a:t> </a:t>
            </a:r>
            <a:r>
              <a:rPr lang="en-US" sz="2000" dirty="0" err="1" smtClean="0"/>
              <a:t>pihak</a:t>
            </a:r>
            <a:r>
              <a:rPr lang="en-US" sz="2000" dirty="0" smtClean="0"/>
              <a:t> </a:t>
            </a:r>
            <a:r>
              <a:rPr lang="en-US" sz="2000" dirty="0" err="1" smtClean="0"/>
              <a:t>tidak</a:t>
            </a:r>
            <a:r>
              <a:rPr lang="en-US" sz="2000" dirty="0" smtClean="0"/>
              <a:t> </a:t>
            </a:r>
            <a:r>
              <a:rPr lang="en-US" sz="2000" dirty="0" err="1" smtClean="0"/>
              <a:t>menetapkan</a:t>
            </a:r>
            <a:r>
              <a:rPr lang="en-US" sz="2000" dirty="0" smtClean="0"/>
              <a:t> </a:t>
            </a:r>
            <a:r>
              <a:rPr lang="en-US" sz="2000" dirty="0" err="1" smtClean="0"/>
              <a:t>aturan</a:t>
            </a:r>
            <a:r>
              <a:rPr lang="en-US" sz="2000" dirty="0" smtClean="0"/>
              <a:t> </a:t>
            </a:r>
            <a:r>
              <a:rPr lang="en-US" sz="2000" dirty="0" err="1" smtClean="0"/>
              <a:t>tersendiri</a:t>
            </a:r>
            <a:r>
              <a:rPr lang="en-US" sz="2000" dirty="0" smtClean="0"/>
              <a:t> </a:t>
            </a:r>
            <a:r>
              <a:rPr lang="en-US" sz="2000" dirty="0" err="1" smtClean="0"/>
              <a:t>dalam</a:t>
            </a:r>
            <a:r>
              <a:rPr lang="en-US" sz="2000" dirty="0" smtClean="0"/>
              <a:t> </a:t>
            </a:r>
            <a:r>
              <a:rPr lang="en-US" sz="2000" dirty="0" err="1" smtClean="0"/>
              <a:t>perjanjian</a:t>
            </a:r>
            <a:r>
              <a:rPr lang="en-US" sz="2000" dirty="0" smtClean="0"/>
              <a:t> yang </a:t>
            </a:r>
            <a:r>
              <a:rPr lang="en-US" sz="2000" dirty="0" err="1" smtClean="0"/>
              <a:t>mereka</a:t>
            </a:r>
            <a:r>
              <a:rPr lang="en-US" sz="2000" dirty="0" smtClean="0"/>
              <a:t> </a:t>
            </a:r>
            <a:r>
              <a:rPr lang="en-US" sz="2000" dirty="0" err="1" smtClean="0"/>
              <a:t>adakan</a:t>
            </a:r>
            <a:r>
              <a:rPr lang="en-US" sz="2000" dirty="0" smtClean="0"/>
              <a:t>. </a:t>
            </a:r>
            <a:br>
              <a:rPr lang="en-US" sz="2000" dirty="0" smtClean="0"/>
            </a:br>
            <a:r>
              <a:rPr lang="en-US" sz="2000" dirty="0" err="1" smtClean="0"/>
              <a:t>Contoh</a:t>
            </a:r>
            <a:r>
              <a:rPr lang="en-US" sz="2000" dirty="0" smtClean="0"/>
              <a:t>: </a:t>
            </a:r>
            <a:r>
              <a:rPr lang="en-US" sz="2000" dirty="0" err="1" smtClean="0"/>
              <a:t>Perjanjian</a:t>
            </a:r>
            <a:r>
              <a:rPr lang="en-US" sz="2000" dirty="0" smtClean="0"/>
              <a:t> </a:t>
            </a:r>
            <a:r>
              <a:rPr lang="en-US" sz="2000" dirty="0" err="1" smtClean="0"/>
              <a:t>Jual</a:t>
            </a:r>
            <a:r>
              <a:rPr lang="en-US" sz="2000" dirty="0" smtClean="0"/>
              <a:t> </a:t>
            </a:r>
            <a:r>
              <a:rPr lang="en-US" sz="2000" dirty="0" err="1" smtClean="0"/>
              <a:t>Beli</a:t>
            </a:r>
            <a:r>
              <a:rPr lang="en-US" sz="2000" dirty="0" smtClean="0"/>
              <a:t>, </a:t>
            </a:r>
            <a:r>
              <a:rPr lang="en-US" sz="2000" dirty="0" err="1" smtClean="0"/>
              <a:t>Sewa</a:t>
            </a:r>
            <a:endParaRPr lang="en-US" sz="2000" dirty="0"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8229600" cy="990600"/>
          </a:xfrm>
        </p:spPr>
        <p:txBody>
          <a:bodyPr/>
          <a:lstStyle/>
          <a:p>
            <a:pPr eaLnBrk="1" fontAlgn="auto" hangingPunct="1">
              <a:spcAft>
                <a:spcPts val="0"/>
              </a:spcAft>
              <a:defRPr/>
            </a:pPr>
            <a:r>
              <a:rPr lang="en-US" sz="3600" smtClean="0">
                <a:solidFill>
                  <a:schemeClr val="accent1">
                    <a:satMod val="150000"/>
                  </a:schemeClr>
                </a:solidFill>
              </a:rPr>
              <a:t>Daftar Literatur</a:t>
            </a:r>
          </a:p>
        </p:txBody>
      </p:sp>
      <p:sp>
        <p:nvSpPr>
          <p:cNvPr id="11267" name="Rectangle 3"/>
          <p:cNvSpPr>
            <a:spLocks noGrp="1" noChangeArrowheads="1"/>
          </p:cNvSpPr>
          <p:nvPr>
            <p:ph idx="1"/>
          </p:nvPr>
        </p:nvSpPr>
        <p:spPr>
          <a:xfrm>
            <a:off x="533400" y="2057400"/>
            <a:ext cx="8382000" cy="4495800"/>
          </a:xfrm>
        </p:spPr>
        <p:txBody>
          <a:bodyPr>
            <a:normAutofit/>
          </a:bodyPr>
          <a:lstStyle/>
          <a:p>
            <a:pPr eaLnBrk="1" hangingPunct="1">
              <a:lnSpc>
                <a:spcPct val="80000"/>
              </a:lnSpc>
            </a:pPr>
            <a:r>
              <a:rPr lang="en-US" sz="2000" smtClean="0"/>
              <a:t>CST, Kansil, “</a:t>
            </a:r>
            <a:r>
              <a:rPr lang="en-US" sz="2000" i="1" smtClean="0"/>
              <a:t>Pengantar Ilmu Hukum dan Tata Hukum Indonesia</a:t>
            </a:r>
            <a:r>
              <a:rPr lang="en-US" sz="2000" smtClean="0"/>
              <a:t>”, Balai Pustaka, 1979</a:t>
            </a:r>
          </a:p>
          <a:p>
            <a:pPr eaLnBrk="1" hangingPunct="1">
              <a:lnSpc>
                <a:spcPct val="80000"/>
              </a:lnSpc>
            </a:pPr>
            <a:r>
              <a:rPr lang="en-US" sz="2000" smtClean="0"/>
              <a:t>Lili Rasjidi, “</a:t>
            </a:r>
            <a:r>
              <a:rPr lang="en-US" sz="2000" i="1" smtClean="0"/>
              <a:t>Pengantar Ilmu Hukum</a:t>
            </a:r>
            <a:r>
              <a:rPr lang="en-US" sz="2000" smtClean="0"/>
              <a:t>”, Alumni, Bandung, 2000</a:t>
            </a:r>
          </a:p>
          <a:p>
            <a:pPr eaLnBrk="1" hangingPunct="1">
              <a:lnSpc>
                <a:spcPct val="80000"/>
              </a:lnSpc>
            </a:pPr>
            <a:r>
              <a:rPr lang="en-US" sz="2000" smtClean="0"/>
              <a:t>Sudikno Mertokusumo, “</a:t>
            </a:r>
            <a:r>
              <a:rPr lang="en-US" sz="2000" i="1" smtClean="0"/>
              <a:t>Mengenal Hukum</a:t>
            </a:r>
            <a:r>
              <a:rPr lang="en-US" sz="2000" smtClean="0"/>
              <a:t>”, Liberty, Yogyakarta, 1986</a:t>
            </a:r>
          </a:p>
          <a:p>
            <a:pPr eaLnBrk="1" hangingPunct="1">
              <a:lnSpc>
                <a:spcPct val="80000"/>
              </a:lnSpc>
            </a:pPr>
            <a:r>
              <a:rPr lang="en-US" sz="2000" smtClean="0"/>
              <a:t>Sudikno Mertokusumo, “</a:t>
            </a:r>
            <a:r>
              <a:rPr lang="en-US" sz="2000" i="1" smtClean="0"/>
              <a:t>Penemuan Hukum Sebuah Pengantar</a:t>
            </a:r>
            <a:r>
              <a:rPr lang="en-US" sz="2000" smtClean="0"/>
              <a:t>”, Liberty, Yogyakarta, 1996</a:t>
            </a:r>
          </a:p>
          <a:p>
            <a:pPr eaLnBrk="1" hangingPunct="1">
              <a:lnSpc>
                <a:spcPct val="80000"/>
              </a:lnSpc>
            </a:pPr>
            <a:r>
              <a:rPr lang="en-US" sz="2000" smtClean="0"/>
              <a:t>Anonymous, “</a:t>
            </a:r>
            <a:r>
              <a:rPr lang="en-US" sz="2000" i="1" smtClean="0"/>
              <a:t>Bab-Bab tentang Penemuan Hukum</a:t>
            </a:r>
            <a:r>
              <a:rPr lang="en-US" sz="2000" smtClean="0"/>
              <a:t>”, Citra Aditya Bakti, 1993</a:t>
            </a:r>
          </a:p>
          <a:p>
            <a:pPr eaLnBrk="1" hangingPunct="1">
              <a:lnSpc>
                <a:spcPct val="80000"/>
              </a:lnSpc>
            </a:pPr>
            <a:r>
              <a:rPr lang="en-US" sz="2000" smtClean="0"/>
              <a:t>Satjipto Rahardjo, “</a:t>
            </a:r>
            <a:r>
              <a:rPr lang="en-US" sz="2000" i="1" smtClean="0"/>
              <a:t>Ilmu Hukum</a:t>
            </a:r>
            <a:r>
              <a:rPr lang="en-US" sz="2000" smtClean="0"/>
              <a:t>”, Citra Aditya Bakti, Bandung 1996</a:t>
            </a:r>
          </a:p>
          <a:p>
            <a:pPr eaLnBrk="1" hangingPunct="1">
              <a:lnSpc>
                <a:spcPct val="80000"/>
              </a:lnSpc>
            </a:pPr>
            <a:r>
              <a:rPr lang="en-US" sz="2000" smtClean="0"/>
              <a:t>Apeldoorn, van L. J., “</a:t>
            </a:r>
            <a:r>
              <a:rPr lang="en-US" sz="2000" i="1" smtClean="0"/>
              <a:t>Inleiding tot de Studie van het Nederlansche Recht</a:t>
            </a:r>
            <a:r>
              <a:rPr lang="en-US" sz="2000" smtClean="0"/>
              <a:t>”, terjermahan Oetario, Pradnya Paramita, Jakarta, 1976</a:t>
            </a:r>
          </a:p>
          <a:p>
            <a:pPr eaLnBrk="1" hangingPunct="1">
              <a:lnSpc>
                <a:spcPct val="80000"/>
              </a:lnSpc>
            </a:pPr>
            <a:r>
              <a:rPr lang="en-US" sz="2000" smtClean="0"/>
              <a:t>Achmad Sanusi, “</a:t>
            </a:r>
            <a:r>
              <a:rPr lang="en-US" sz="2000" i="1" smtClean="0"/>
              <a:t>Pengantar Ilmu Hukum dan Pengantar Tata Hukum Indonesia</a:t>
            </a:r>
            <a:r>
              <a:rPr lang="en-US" sz="2000" smtClean="0"/>
              <a:t>”, Tarsito, Bandung, 1991</a:t>
            </a:r>
          </a:p>
          <a:p>
            <a:pPr eaLnBrk="1" hangingPunct="1">
              <a:lnSpc>
                <a:spcPct val="80000"/>
              </a:lnSpc>
            </a:pPr>
            <a:r>
              <a:rPr lang="en-US" sz="2000" smtClean="0"/>
              <a:t>Bachsan Mustafa, “</a:t>
            </a:r>
            <a:r>
              <a:rPr lang="en-US" sz="2000" i="1" smtClean="0"/>
              <a:t>Sistem Hukum Indonesia</a:t>
            </a:r>
            <a:r>
              <a:rPr lang="en-US" sz="2000" smtClean="0"/>
              <a:t>”, Remadja Karya, Bandung, 1985</a:t>
            </a:r>
          </a:p>
          <a:p>
            <a:pPr eaLnBrk="1" hangingPunct="1">
              <a:lnSpc>
                <a:spcPct val="80000"/>
              </a:lnSpc>
            </a:pPr>
            <a:r>
              <a:rPr lang="en-US" sz="2000" smtClean="0"/>
              <a:t>Bashar Muhammad, “</a:t>
            </a:r>
            <a:r>
              <a:rPr lang="en-US" sz="2000" i="1" smtClean="0"/>
              <a:t>Asas-Asas Hukum Adat</a:t>
            </a:r>
            <a:r>
              <a:rPr lang="en-US" sz="2000" smtClean="0"/>
              <a:t>”, Pradnya Paramita, Jakarta, 1983</a:t>
            </a:r>
          </a:p>
          <a:p>
            <a:pPr eaLnBrk="1" hangingPunct="1">
              <a:lnSpc>
                <a:spcPct val="80000"/>
              </a:lnSpc>
            </a:pPr>
            <a:endParaRPr lang="en-US" sz="2000"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04800" y="228600"/>
            <a:ext cx="8229600" cy="762000"/>
          </a:xfrm>
        </p:spPr>
        <p:txBody>
          <a:bodyPr/>
          <a:lstStyle/>
          <a:p>
            <a:pPr eaLnBrk="1" fontAlgn="auto" hangingPunct="1">
              <a:spcAft>
                <a:spcPts val="0"/>
              </a:spcAft>
              <a:defRPr/>
            </a:pPr>
            <a:r>
              <a:rPr lang="en-US" sz="3600" smtClean="0">
                <a:solidFill>
                  <a:schemeClr val="accent1">
                    <a:satMod val="150000"/>
                  </a:schemeClr>
                </a:solidFill>
              </a:rPr>
              <a:t>Hukum berdasarkan Wujudnya</a:t>
            </a:r>
          </a:p>
        </p:txBody>
      </p:sp>
      <p:sp>
        <p:nvSpPr>
          <p:cNvPr id="48131" name="Rectangle 3"/>
          <p:cNvSpPr>
            <a:spLocks noGrp="1" noChangeArrowheads="1"/>
          </p:cNvSpPr>
          <p:nvPr>
            <p:ph idx="1"/>
          </p:nvPr>
        </p:nvSpPr>
        <p:spPr>
          <a:xfrm>
            <a:off x="533400" y="1600200"/>
            <a:ext cx="8382000" cy="4953000"/>
          </a:xfrm>
        </p:spPr>
        <p:txBody>
          <a:bodyPr/>
          <a:lstStyle/>
          <a:p>
            <a:pPr eaLnBrk="1" hangingPunct="1">
              <a:lnSpc>
                <a:spcPct val="80000"/>
              </a:lnSpc>
            </a:pPr>
            <a:r>
              <a:rPr lang="en-US" sz="2400" b="1" smtClean="0"/>
              <a:t>Hukum Objektif</a:t>
            </a:r>
            <a:r>
              <a:rPr lang="en-US" sz="2400" smtClean="0"/>
              <a:t>, </a:t>
            </a:r>
            <a:br>
              <a:rPr lang="en-US" sz="2400" smtClean="0"/>
            </a:br>
            <a:r>
              <a:rPr lang="en-US" sz="2400" smtClean="0"/>
              <a:t>kaidah hukum dalam suatu negara yang berlaku umum dan tidak dimaksudkan untuk mengatur sikap tindak orang tertentu saja.</a:t>
            </a:r>
            <a:br>
              <a:rPr lang="en-US" sz="2400" smtClean="0"/>
            </a:br>
            <a:endParaRPr lang="en-US" sz="2400" smtClean="0"/>
          </a:p>
          <a:p>
            <a:pPr eaLnBrk="1" hangingPunct="1">
              <a:lnSpc>
                <a:spcPct val="80000"/>
              </a:lnSpc>
            </a:pPr>
            <a:r>
              <a:rPr lang="en-US" sz="2400" b="1" smtClean="0"/>
              <a:t>Hukum Subjektif</a:t>
            </a:r>
            <a:r>
              <a:rPr lang="en-US" sz="2400" smtClean="0"/>
              <a:t>, </a:t>
            </a:r>
            <a:br>
              <a:rPr lang="en-US" sz="2400" smtClean="0"/>
            </a:br>
            <a:r>
              <a:rPr lang="en-US" sz="2400" smtClean="0"/>
              <a:t>hukum yang timbul dari hukum objektif dan berlaku pada seseorang atau lebih. </a:t>
            </a:r>
            <a:br>
              <a:rPr lang="en-US" sz="2400" smtClean="0"/>
            </a:br>
            <a:r>
              <a:rPr lang="en-US" sz="2400" smtClean="0"/>
              <a:t>Contoh: Pasal 340 KUHP berlaku untuk setiap orang dalam wilayah negara Indonesia (objektif). Penjatuhan pasal 340 KUHP hanya diberlakukan bagi pelaku perbuatan pidana yang berupa pembunuhan berencana, tidak kepada setiap orang (subjektif)</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28600" y="228600"/>
            <a:ext cx="8229600" cy="865188"/>
          </a:xfrm>
        </p:spPr>
        <p:txBody>
          <a:bodyPr/>
          <a:lstStyle/>
          <a:p>
            <a:pPr eaLnBrk="1" fontAlgn="auto" hangingPunct="1">
              <a:spcAft>
                <a:spcPts val="0"/>
              </a:spcAft>
              <a:defRPr/>
            </a:pPr>
            <a:r>
              <a:rPr lang="en-US" sz="3600" smtClean="0">
                <a:solidFill>
                  <a:schemeClr val="accent1">
                    <a:satMod val="150000"/>
                  </a:schemeClr>
                </a:solidFill>
              </a:rPr>
              <a:t>Asas Hukum</a:t>
            </a:r>
          </a:p>
        </p:txBody>
      </p:sp>
      <p:sp>
        <p:nvSpPr>
          <p:cNvPr id="49155" name="Rectangle 3"/>
          <p:cNvSpPr>
            <a:spLocks noGrp="1" noChangeArrowheads="1"/>
          </p:cNvSpPr>
          <p:nvPr>
            <p:ph idx="1"/>
          </p:nvPr>
        </p:nvSpPr>
        <p:spPr>
          <a:xfrm>
            <a:off x="381000" y="1524000"/>
            <a:ext cx="8382000" cy="4953000"/>
          </a:xfrm>
        </p:spPr>
        <p:txBody>
          <a:bodyPr/>
          <a:lstStyle/>
          <a:p>
            <a:pPr eaLnBrk="1" hangingPunct="1">
              <a:buFont typeface="Wingdings" pitchFamily="2" charset="2"/>
              <a:buNone/>
            </a:pPr>
            <a:r>
              <a:rPr lang="en-US" sz="2000" smtClean="0"/>
              <a:t>G. W. Patton dalam “</a:t>
            </a:r>
            <a:r>
              <a:rPr lang="en-US" sz="2000" i="1" smtClean="0"/>
              <a:t>A Textbook of Jurisprudence</a:t>
            </a:r>
            <a:r>
              <a:rPr lang="en-US" sz="2000" smtClean="0"/>
              <a:t>”: “</a:t>
            </a:r>
            <a:r>
              <a:rPr lang="en-US" sz="2000" i="1" smtClean="0"/>
              <a:t>the broad reason which lies at the base of rule of law</a:t>
            </a:r>
            <a:r>
              <a:rPr lang="en-US" sz="2000" smtClean="0"/>
              <a:t>”</a:t>
            </a:r>
          </a:p>
          <a:p>
            <a:pPr eaLnBrk="1" hangingPunct="1">
              <a:buFont typeface="Wingdings" pitchFamily="2" charset="2"/>
              <a:buNone/>
            </a:pPr>
            <a:endParaRPr lang="en-US" sz="2000" smtClean="0"/>
          </a:p>
          <a:p>
            <a:pPr eaLnBrk="1" hangingPunct="1">
              <a:buFont typeface="Wingdings" pitchFamily="2" charset="2"/>
              <a:buNone/>
            </a:pPr>
            <a:r>
              <a:rPr lang="en-US" sz="2000" smtClean="0"/>
              <a:t>J. H. P. Bellfroid dalam bukunya “</a:t>
            </a:r>
            <a:r>
              <a:rPr lang="en-US" sz="2000" i="1" smtClean="0"/>
              <a:t>Inleiding tot de Rechtswetenschap in Nederland</a:t>
            </a:r>
            <a:r>
              <a:rPr lang="en-US" sz="2000" smtClean="0"/>
              <a:t>”: “</a:t>
            </a:r>
            <a:r>
              <a:rPr lang="en-US" sz="2000" i="1" smtClean="0"/>
              <a:t>Aturan pokok (hoofdregel) yang didapatkan dengan generalisasi sejumlah aturan-aturan hukum. Asas hukum umum adalah norma dasar yang dijabarkan dari hukum positif yang oleh ilmu hukum tidak dianggap berasal dari aturan-aturan yang lebih umum. Asas hukum umum merupakan pengendapan dari hukum positif</a:t>
            </a:r>
            <a:r>
              <a:rPr lang="en-US" sz="2000" smtClean="0"/>
              <a:t>”</a:t>
            </a:r>
          </a:p>
          <a:p>
            <a:pPr eaLnBrk="1" hangingPunct="1">
              <a:buFont typeface="Wingdings" pitchFamily="2" charset="2"/>
              <a:buNone/>
            </a:pPr>
            <a:endParaRPr lang="en-US" sz="2000" smtClean="0"/>
          </a:p>
          <a:p>
            <a:pPr eaLnBrk="1" hangingPunct="1">
              <a:buFont typeface="Wingdings" pitchFamily="2" charset="2"/>
              <a:buNone/>
            </a:pPr>
            <a:r>
              <a:rPr lang="en-US" sz="2000" smtClean="0"/>
              <a:t>Prof. Dr. Satjipto Rahardjo, SH. Mengungkapkan: “</a:t>
            </a:r>
            <a:r>
              <a:rPr lang="en-US" sz="2000" i="1" smtClean="0"/>
              <a:t>Asas hukum adalah unsur yang penting dan pokok dari peraturan hukum. Asas hukum adalah jantungnya peraturan hukum karena ia merupakan landasan yang paling luas bagi lahirnya peraturan hukum atau ia adalah ratio legisnya peraturan hukum</a:t>
            </a:r>
            <a:r>
              <a:rPr lang="en-US" sz="2000" smtClean="0"/>
              <a:t>” (Ilmu Hukum, 1986:81)</a:t>
            </a:r>
          </a:p>
          <a:p>
            <a:pPr eaLnBrk="1" hangingPunct="1">
              <a:buFont typeface="Wingdings" pitchFamily="2" charset="2"/>
              <a:buNone/>
            </a:pPr>
            <a:endParaRPr lang="en-US" sz="2000" smtClean="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fontAlgn="auto" hangingPunct="1">
              <a:spcAft>
                <a:spcPts val="0"/>
              </a:spcAft>
              <a:defRPr/>
            </a:pPr>
            <a:r>
              <a:rPr lang="en-US" sz="3600" dirty="0" err="1" smtClean="0">
                <a:solidFill>
                  <a:schemeClr val="accent1">
                    <a:satMod val="150000"/>
                  </a:schemeClr>
                </a:solidFill>
              </a:rPr>
              <a:t>Asas</a:t>
            </a:r>
            <a:r>
              <a:rPr lang="en-US" sz="3600" dirty="0" smtClean="0">
                <a:solidFill>
                  <a:schemeClr val="accent1">
                    <a:satMod val="150000"/>
                  </a:schemeClr>
                </a:solidFill>
              </a:rPr>
              <a:t> </a:t>
            </a:r>
            <a:r>
              <a:rPr lang="en-US" sz="3600" dirty="0" err="1" smtClean="0">
                <a:solidFill>
                  <a:schemeClr val="accent1">
                    <a:satMod val="150000"/>
                  </a:schemeClr>
                </a:solidFill>
              </a:rPr>
              <a:t>Hukum</a:t>
            </a:r>
            <a:endParaRPr lang="en-US" sz="3600" dirty="0" smtClean="0">
              <a:solidFill>
                <a:schemeClr val="accent1">
                  <a:satMod val="150000"/>
                </a:schemeClr>
              </a:solidFill>
            </a:endParaRPr>
          </a:p>
        </p:txBody>
      </p:sp>
      <p:sp>
        <p:nvSpPr>
          <p:cNvPr id="50179" name="Rectangle 3"/>
          <p:cNvSpPr>
            <a:spLocks noGrp="1" noChangeArrowheads="1"/>
          </p:cNvSpPr>
          <p:nvPr>
            <p:ph idx="1"/>
          </p:nvPr>
        </p:nvSpPr>
        <p:spPr/>
        <p:txBody>
          <a:bodyPr/>
          <a:lstStyle/>
          <a:p>
            <a:pPr eaLnBrk="1" hangingPunct="1"/>
            <a:r>
              <a:rPr lang="en-US" sz="2400" smtClean="0"/>
              <a:t>Merupakan dasar-dasar hukum yang terkandung dalam peraturan hukum</a:t>
            </a:r>
            <a:br>
              <a:rPr lang="en-US" sz="2400" smtClean="0"/>
            </a:br>
            <a:endParaRPr lang="en-US" sz="2400" smtClean="0"/>
          </a:p>
          <a:p>
            <a:pPr eaLnBrk="1" hangingPunct="1"/>
            <a:r>
              <a:rPr lang="en-US" sz="2400" smtClean="0"/>
              <a:t>Dasar-dasar umum tersebut mengandung nilai-nilai etis</a:t>
            </a:r>
          </a:p>
          <a:p>
            <a:pPr eaLnBrk="1" hangingPunct="1">
              <a:buFont typeface="Wingdings" pitchFamily="2" charset="2"/>
              <a:buNone/>
            </a:pPr>
            <a:endParaRPr lang="en-US" sz="2400" smtClean="0"/>
          </a:p>
        </p:txBody>
      </p:sp>
      <p:pic>
        <p:nvPicPr>
          <p:cNvPr id="50180" name="Picture 4"/>
          <p:cNvPicPr>
            <a:picLocks noChangeAspect="1" noChangeArrowheads="1"/>
          </p:cNvPicPr>
          <p:nvPr/>
        </p:nvPicPr>
        <p:blipFill>
          <a:blip r:embed="rId2"/>
          <a:srcRect/>
          <a:stretch>
            <a:fillRect/>
          </a:stretch>
        </p:blipFill>
        <p:spPr bwMode="auto">
          <a:xfrm>
            <a:off x="914400" y="3657600"/>
            <a:ext cx="2667000" cy="2590800"/>
          </a:xfrm>
          <a:prstGeom prst="rect">
            <a:avLst/>
          </a:prstGeom>
          <a:noFill/>
          <a:ln w="9525">
            <a:noFill/>
            <a:miter lim="800000"/>
            <a:headEnd/>
            <a:tailEnd/>
          </a:ln>
        </p:spPr>
      </p:pic>
      <p:pic>
        <p:nvPicPr>
          <p:cNvPr id="50181" name="Picture 5"/>
          <p:cNvPicPr>
            <a:picLocks noChangeAspect="1" noChangeArrowheads="1"/>
          </p:cNvPicPr>
          <p:nvPr/>
        </p:nvPicPr>
        <p:blipFill>
          <a:blip r:embed="rId3"/>
          <a:srcRect/>
          <a:stretch>
            <a:fillRect/>
          </a:stretch>
        </p:blipFill>
        <p:spPr bwMode="auto">
          <a:xfrm>
            <a:off x="4876800" y="3581400"/>
            <a:ext cx="2828925" cy="2514600"/>
          </a:xfrm>
          <a:prstGeom prst="rect">
            <a:avLst/>
          </a:prstGeom>
          <a:noFill/>
          <a:ln w="9525">
            <a:noFill/>
            <a:miter lim="800000"/>
            <a:headEnd/>
            <a:tailEnd/>
          </a:ln>
        </p:spPr>
      </p:pic>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28600" y="228600"/>
            <a:ext cx="8686800" cy="685800"/>
          </a:xfrm>
        </p:spPr>
        <p:txBody>
          <a:bodyPr/>
          <a:lstStyle/>
          <a:p>
            <a:pPr eaLnBrk="1" fontAlgn="auto" hangingPunct="1">
              <a:spcAft>
                <a:spcPts val="0"/>
              </a:spcAft>
              <a:defRPr/>
            </a:pPr>
            <a:r>
              <a:rPr lang="en-US" sz="2800" smtClean="0">
                <a:solidFill>
                  <a:schemeClr val="accent1">
                    <a:satMod val="150000"/>
                  </a:schemeClr>
                </a:solidFill>
              </a:rPr>
              <a:t>Asas-Asas Hukum yang dikenal dalam Ilmu Hukum</a:t>
            </a:r>
          </a:p>
        </p:txBody>
      </p:sp>
      <p:sp>
        <p:nvSpPr>
          <p:cNvPr id="56323" name="Rectangle 3"/>
          <p:cNvSpPr>
            <a:spLocks noGrp="1" noChangeArrowheads="1"/>
          </p:cNvSpPr>
          <p:nvPr>
            <p:ph idx="1"/>
          </p:nvPr>
        </p:nvSpPr>
        <p:spPr>
          <a:xfrm>
            <a:off x="457200" y="1600200"/>
            <a:ext cx="8534400" cy="4953000"/>
          </a:xfrm>
        </p:spPr>
        <p:txBody>
          <a:bodyPr rtlCol="0">
            <a:normAutofit lnSpcReduction="10000"/>
          </a:bodyPr>
          <a:lstStyle/>
          <a:p>
            <a:pPr marL="609600" indent="-609600" eaLnBrk="1" fontAlgn="auto" hangingPunct="1">
              <a:lnSpc>
                <a:spcPct val="80000"/>
              </a:lnSpc>
              <a:spcBef>
                <a:spcPts val="0"/>
              </a:spcBef>
              <a:spcAft>
                <a:spcPts val="0"/>
              </a:spcAft>
              <a:buFont typeface="Wingdings" pitchFamily="2" charset="2"/>
              <a:buAutoNum type="alphaLcPeriod"/>
              <a:defRPr/>
            </a:pPr>
            <a:r>
              <a:rPr lang="en-US" sz="2000" i="1" dirty="0" smtClean="0"/>
              <a:t>Audi </a:t>
            </a:r>
            <a:r>
              <a:rPr lang="en-US" sz="2000" i="1" dirty="0" err="1" smtClean="0"/>
              <a:t>er</a:t>
            </a:r>
            <a:r>
              <a:rPr lang="en-US" sz="2000" i="1" dirty="0" smtClean="0"/>
              <a:t> </a:t>
            </a:r>
            <a:r>
              <a:rPr lang="en-US" sz="2000" i="1" dirty="0" err="1" smtClean="0"/>
              <a:t>alteram</a:t>
            </a:r>
            <a:r>
              <a:rPr lang="en-US" sz="2000" i="1" dirty="0" smtClean="0"/>
              <a:t> </a:t>
            </a:r>
            <a:r>
              <a:rPr lang="en-US" sz="2000" i="1" dirty="0" err="1" smtClean="0"/>
              <a:t>patern</a:t>
            </a:r>
            <a:r>
              <a:rPr lang="en-US" sz="2000" i="1" dirty="0" smtClean="0"/>
              <a:t> </a:t>
            </a:r>
            <a:r>
              <a:rPr lang="en-US" sz="2000" i="1" dirty="0" err="1" smtClean="0"/>
              <a:t>atau</a:t>
            </a:r>
            <a:r>
              <a:rPr lang="en-US" sz="2000" i="1" dirty="0" smtClean="0"/>
              <a:t> </a:t>
            </a:r>
            <a:r>
              <a:rPr lang="en-US" sz="2000" i="1" dirty="0" err="1" smtClean="0"/>
              <a:t>audiatur</a:t>
            </a:r>
            <a:r>
              <a:rPr lang="en-US" sz="2000" i="1" dirty="0" smtClean="0"/>
              <a:t> et </a:t>
            </a:r>
            <a:r>
              <a:rPr lang="en-US" sz="2000" i="1" dirty="0" err="1" smtClean="0"/>
              <a:t>altera</a:t>
            </a:r>
            <a:r>
              <a:rPr lang="en-US" sz="2000" i="1" dirty="0" smtClean="0"/>
              <a:t> pars</a:t>
            </a:r>
            <a:r>
              <a:rPr lang="en-US" sz="2000" dirty="0" smtClean="0"/>
              <a:t/>
            </a:r>
            <a:br>
              <a:rPr lang="en-US" sz="2000" dirty="0" smtClean="0"/>
            </a:br>
            <a:r>
              <a:rPr lang="en-US" sz="2000" dirty="0" err="1" smtClean="0"/>
              <a:t>arti</a:t>
            </a:r>
            <a:r>
              <a:rPr lang="en-US" sz="2000" dirty="0" smtClean="0"/>
              <a:t>: </a:t>
            </a:r>
            <a:r>
              <a:rPr lang="en-US" sz="2000" dirty="0" err="1" smtClean="0"/>
              <a:t>para</a:t>
            </a:r>
            <a:r>
              <a:rPr lang="en-US" sz="2000" dirty="0" smtClean="0"/>
              <a:t> </a:t>
            </a:r>
            <a:r>
              <a:rPr lang="en-US" sz="2000" dirty="0" err="1" smtClean="0"/>
              <a:t>pihak</a:t>
            </a:r>
            <a:r>
              <a:rPr lang="en-US" sz="2000" dirty="0" smtClean="0"/>
              <a:t> </a:t>
            </a:r>
            <a:r>
              <a:rPr lang="en-US" sz="2000" dirty="0" err="1" smtClean="0"/>
              <a:t>harus</a:t>
            </a:r>
            <a:r>
              <a:rPr lang="en-US" sz="2000" dirty="0" smtClean="0"/>
              <a:t> </a:t>
            </a:r>
            <a:r>
              <a:rPr lang="en-US" sz="2000" dirty="0" err="1" smtClean="0"/>
              <a:t>didengar</a:t>
            </a:r>
            <a:r>
              <a:rPr lang="en-US" sz="2000" dirty="0" smtClean="0"/>
              <a:t/>
            </a:r>
            <a:br>
              <a:rPr lang="en-US" sz="2000" dirty="0" smtClean="0"/>
            </a:br>
            <a:r>
              <a:rPr lang="en-US" sz="2000" dirty="0" smtClean="0"/>
              <a:t/>
            </a:r>
            <a:br>
              <a:rPr lang="en-US" sz="2000" dirty="0" smtClean="0"/>
            </a:br>
            <a:r>
              <a:rPr lang="en-US" sz="2000" i="1" dirty="0" err="1" smtClean="0"/>
              <a:t>Actorio</a:t>
            </a:r>
            <a:r>
              <a:rPr lang="en-US" sz="2000" i="1" dirty="0" smtClean="0"/>
              <a:t> in </a:t>
            </a:r>
            <a:r>
              <a:rPr lang="en-US" sz="2000" i="1" dirty="0" err="1" smtClean="0"/>
              <a:t>cumbit</a:t>
            </a:r>
            <a:r>
              <a:rPr lang="en-US" sz="2000" i="1" dirty="0" smtClean="0"/>
              <a:t> probation</a:t>
            </a:r>
            <a:r>
              <a:rPr lang="en-US" sz="2000" dirty="0" smtClean="0"/>
              <a:t/>
            </a:r>
            <a:br>
              <a:rPr lang="en-US" sz="2000" dirty="0" smtClean="0"/>
            </a:br>
            <a:r>
              <a:rPr lang="en-US" sz="2000" dirty="0" err="1" smtClean="0"/>
              <a:t>arti</a:t>
            </a:r>
            <a:r>
              <a:rPr lang="en-US" sz="2000" dirty="0" smtClean="0"/>
              <a:t>: </a:t>
            </a:r>
            <a:r>
              <a:rPr lang="en-US" sz="2000" dirty="0" err="1" smtClean="0"/>
              <a:t>siapa</a:t>
            </a:r>
            <a:r>
              <a:rPr lang="en-US" sz="2000" dirty="0" smtClean="0"/>
              <a:t> yang </a:t>
            </a:r>
            <a:r>
              <a:rPr lang="en-US" sz="2000" dirty="0" err="1" smtClean="0"/>
              <a:t>mendalilkan</a:t>
            </a:r>
            <a:r>
              <a:rPr lang="en-US" sz="2000" dirty="0" smtClean="0"/>
              <a:t> </a:t>
            </a:r>
            <a:r>
              <a:rPr lang="en-US" sz="2000" dirty="0" err="1" smtClean="0"/>
              <a:t>sesuatu</a:t>
            </a:r>
            <a:r>
              <a:rPr lang="en-US" sz="2000" dirty="0" smtClean="0"/>
              <a:t>, </a:t>
            </a:r>
            <a:r>
              <a:rPr lang="en-US" sz="2000" dirty="0" err="1" smtClean="0"/>
              <a:t>maka</a:t>
            </a:r>
            <a:r>
              <a:rPr lang="en-US" sz="2000" dirty="0" smtClean="0"/>
              <a:t> </a:t>
            </a:r>
            <a:r>
              <a:rPr lang="en-US" sz="2000" dirty="0" err="1" smtClean="0"/>
              <a:t>ia</a:t>
            </a:r>
            <a:r>
              <a:rPr lang="en-US" sz="2000" dirty="0" smtClean="0"/>
              <a:t> </a:t>
            </a:r>
            <a:r>
              <a:rPr lang="en-US" sz="2000" dirty="0" err="1" smtClean="0"/>
              <a:t>wajib</a:t>
            </a:r>
            <a:r>
              <a:rPr lang="en-US" sz="2000" dirty="0" smtClean="0"/>
              <a:t> </a:t>
            </a:r>
            <a:r>
              <a:rPr lang="en-US" sz="2000" dirty="0" err="1" smtClean="0"/>
              <a:t>membuktikan</a:t>
            </a:r>
            <a:r>
              <a:rPr lang="en-US" sz="2000" dirty="0" smtClean="0"/>
              <a:t> </a:t>
            </a:r>
            <a:r>
              <a:rPr lang="en-US" sz="2000" dirty="0" err="1" smtClean="0"/>
              <a:t>dalil</a:t>
            </a:r>
            <a:r>
              <a:rPr lang="en-US" sz="2000" dirty="0" smtClean="0"/>
              <a:t> yang </a:t>
            </a:r>
            <a:r>
              <a:rPr lang="en-US" sz="2000" dirty="0" err="1" smtClean="0"/>
              <a:t>ia</a:t>
            </a:r>
            <a:r>
              <a:rPr lang="en-US" sz="2000" dirty="0" smtClean="0"/>
              <a:t> </a:t>
            </a:r>
            <a:r>
              <a:rPr lang="en-US" sz="2000" dirty="0" err="1" smtClean="0"/>
              <a:t>kemukakan</a:t>
            </a:r>
            <a:r>
              <a:rPr lang="en-US" sz="2000" dirty="0" smtClean="0"/>
              <a:t/>
            </a:r>
            <a:br>
              <a:rPr lang="en-US" sz="2000" dirty="0" smtClean="0"/>
            </a:br>
            <a:endParaRPr lang="en-US" sz="2000" dirty="0" smtClean="0"/>
          </a:p>
          <a:p>
            <a:pPr marL="609600" indent="-609600" eaLnBrk="1" fontAlgn="auto" hangingPunct="1">
              <a:lnSpc>
                <a:spcPct val="80000"/>
              </a:lnSpc>
              <a:spcBef>
                <a:spcPts val="0"/>
              </a:spcBef>
              <a:spcAft>
                <a:spcPts val="0"/>
              </a:spcAft>
              <a:buFont typeface="Wingdings" pitchFamily="2" charset="2"/>
              <a:buAutoNum type="alphaLcPeriod"/>
              <a:defRPr/>
            </a:pPr>
            <a:r>
              <a:rPr lang="en-US" sz="2000" i="1" dirty="0" err="1" smtClean="0"/>
              <a:t>Bis</a:t>
            </a:r>
            <a:r>
              <a:rPr lang="en-US" sz="2000" i="1" dirty="0" smtClean="0"/>
              <a:t> de </a:t>
            </a:r>
            <a:r>
              <a:rPr lang="en-US" sz="2000" i="1" dirty="0" err="1" smtClean="0"/>
              <a:t>eadem</a:t>
            </a:r>
            <a:r>
              <a:rPr lang="en-US" sz="2000" i="1" dirty="0" smtClean="0"/>
              <a:t> re ne sit </a:t>
            </a:r>
            <a:r>
              <a:rPr lang="en-US" sz="2000" i="1" dirty="0" err="1" smtClean="0"/>
              <a:t>actio</a:t>
            </a:r>
            <a:r>
              <a:rPr lang="en-US" sz="2000" i="1" dirty="0" smtClean="0"/>
              <a:t> </a:t>
            </a:r>
            <a:r>
              <a:rPr lang="en-US" sz="2000" i="1" dirty="0" err="1" smtClean="0"/>
              <a:t>atau</a:t>
            </a:r>
            <a:r>
              <a:rPr lang="en-US" sz="2000" i="1" dirty="0" smtClean="0"/>
              <a:t> Ne </a:t>
            </a:r>
            <a:r>
              <a:rPr lang="en-US" sz="2000" i="1" dirty="0" err="1" smtClean="0"/>
              <a:t>bis</a:t>
            </a:r>
            <a:r>
              <a:rPr lang="en-US" sz="2000" i="1" dirty="0" smtClean="0"/>
              <a:t> in idem</a:t>
            </a:r>
            <a:r>
              <a:rPr lang="en-US" sz="2000" dirty="0" smtClean="0"/>
              <a:t/>
            </a:r>
            <a:br>
              <a:rPr lang="en-US" sz="2000" dirty="0" smtClean="0"/>
            </a:br>
            <a:r>
              <a:rPr lang="en-US" sz="2000" dirty="0" err="1" smtClean="0"/>
              <a:t>arti</a:t>
            </a:r>
            <a:r>
              <a:rPr lang="en-US" sz="2000" dirty="0" smtClean="0"/>
              <a:t>: </a:t>
            </a:r>
            <a:r>
              <a:rPr lang="en-US" sz="2000" dirty="0" err="1" smtClean="0"/>
              <a:t>perkara</a:t>
            </a:r>
            <a:r>
              <a:rPr lang="en-US" sz="2000" dirty="0" smtClean="0"/>
              <a:t> yang </a:t>
            </a:r>
            <a:r>
              <a:rPr lang="en-US" sz="2000" dirty="0" err="1" smtClean="0"/>
              <a:t>sama</a:t>
            </a:r>
            <a:r>
              <a:rPr lang="en-US" sz="2000" dirty="0" smtClean="0"/>
              <a:t> </a:t>
            </a:r>
            <a:r>
              <a:rPr lang="en-US" sz="2000" dirty="0" err="1" smtClean="0"/>
              <a:t>dan</a:t>
            </a:r>
            <a:r>
              <a:rPr lang="en-US" sz="2000" dirty="0" smtClean="0"/>
              <a:t> </a:t>
            </a:r>
            <a:r>
              <a:rPr lang="en-US" sz="2000" dirty="0" err="1" smtClean="0"/>
              <a:t>sejenis</a:t>
            </a:r>
            <a:r>
              <a:rPr lang="en-US" sz="2000" dirty="0" smtClean="0"/>
              <a:t> </a:t>
            </a:r>
            <a:r>
              <a:rPr lang="en-US" sz="2000" dirty="0" err="1" smtClean="0"/>
              <a:t>tidak</a:t>
            </a:r>
            <a:r>
              <a:rPr lang="en-US" sz="2000" dirty="0" smtClean="0"/>
              <a:t> </a:t>
            </a:r>
            <a:r>
              <a:rPr lang="en-US" sz="2000" dirty="0" err="1" smtClean="0"/>
              <a:t>boleh</a:t>
            </a:r>
            <a:r>
              <a:rPr lang="en-US" sz="2000" dirty="0" smtClean="0"/>
              <a:t> </a:t>
            </a:r>
            <a:r>
              <a:rPr lang="en-US" sz="2000" dirty="0" err="1" smtClean="0"/>
              <a:t>disidangkan</a:t>
            </a:r>
            <a:r>
              <a:rPr lang="en-US" sz="2000" dirty="0" smtClean="0"/>
              <a:t> </a:t>
            </a:r>
            <a:r>
              <a:rPr lang="en-US" sz="2000" dirty="0" err="1" smtClean="0"/>
              <a:t>untuk</a:t>
            </a:r>
            <a:r>
              <a:rPr lang="en-US" sz="2000" dirty="0" smtClean="0"/>
              <a:t> kali yang </a:t>
            </a:r>
            <a:r>
              <a:rPr lang="en-US" sz="2000" dirty="0" err="1" smtClean="0"/>
              <a:t>kedua</a:t>
            </a:r>
            <a:r>
              <a:rPr lang="en-US" sz="2000" dirty="0" smtClean="0"/>
              <a:t>, </a:t>
            </a:r>
            <a:r>
              <a:rPr lang="en-US" sz="2000" dirty="0" err="1" smtClean="0"/>
              <a:t>contoh</a:t>
            </a:r>
            <a:r>
              <a:rPr lang="en-US" sz="2000" dirty="0" smtClean="0"/>
              <a:t>: </a:t>
            </a:r>
            <a:r>
              <a:rPr lang="en-US" sz="2000" dirty="0" err="1" smtClean="0"/>
              <a:t>Pasal</a:t>
            </a:r>
            <a:r>
              <a:rPr lang="en-US" sz="2000" dirty="0" smtClean="0"/>
              <a:t> 76 KUHAP</a:t>
            </a:r>
            <a:br>
              <a:rPr lang="en-US" sz="2000" dirty="0" smtClean="0"/>
            </a:br>
            <a:endParaRPr lang="en-US" sz="2000" dirty="0" smtClean="0"/>
          </a:p>
          <a:p>
            <a:pPr marL="609600" indent="-609600" eaLnBrk="1" fontAlgn="auto" hangingPunct="1">
              <a:lnSpc>
                <a:spcPct val="80000"/>
              </a:lnSpc>
              <a:spcBef>
                <a:spcPts val="0"/>
              </a:spcBef>
              <a:spcAft>
                <a:spcPts val="0"/>
              </a:spcAft>
              <a:buFont typeface="Wingdings" pitchFamily="2" charset="2"/>
              <a:buAutoNum type="alphaLcPeriod"/>
              <a:defRPr/>
            </a:pPr>
            <a:r>
              <a:rPr lang="en-US" sz="2000" i="1" dirty="0" err="1" smtClean="0"/>
              <a:t>Clausula</a:t>
            </a:r>
            <a:r>
              <a:rPr lang="en-US" sz="2000" i="1" dirty="0" smtClean="0"/>
              <a:t> rebut sic </a:t>
            </a:r>
            <a:r>
              <a:rPr lang="en-US" sz="2000" i="1" dirty="0" err="1" smtClean="0"/>
              <a:t>stantibus</a:t>
            </a:r>
            <a:r>
              <a:rPr lang="en-US" sz="2000" dirty="0" smtClean="0"/>
              <a:t/>
            </a:r>
            <a:br>
              <a:rPr lang="en-US" sz="2000" dirty="0" smtClean="0"/>
            </a:br>
            <a:r>
              <a:rPr lang="en-US" sz="2000" dirty="0" err="1" smtClean="0"/>
              <a:t>arti</a:t>
            </a:r>
            <a:r>
              <a:rPr lang="en-US" sz="2000" dirty="0" smtClean="0"/>
              <a:t>: </a:t>
            </a:r>
            <a:r>
              <a:rPr lang="en-US" sz="2000" dirty="0" err="1" smtClean="0"/>
              <a:t>suatu</a:t>
            </a:r>
            <a:r>
              <a:rPr lang="en-US" sz="2000" dirty="0" smtClean="0"/>
              <a:t> </a:t>
            </a:r>
            <a:r>
              <a:rPr lang="en-US" sz="2000" dirty="0" err="1" smtClean="0"/>
              <a:t>perjanjian</a:t>
            </a:r>
            <a:r>
              <a:rPr lang="en-US" sz="2000" dirty="0" smtClean="0"/>
              <a:t> </a:t>
            </a:r>
            <a:r>
              <a:rPr lang="en-US" sz="2000" dirty="0" err="1" smtClean="0"/>
              <a:t>antar</a:t>
            </a:r>
            <a:r>
              <a:rPr lang="en-US" sz="2000" dirty="0" smtClean="0"/>
              <a:t> </a:t>
            </a:r>
            <a:r>
              <a:rPr lang="en-US" sz="2000" dirty="0" err="1" smtClean="0"/>
              <a:t>negara</a:t>
            </a:r>
            <a:r>
              <a:rPr lang="en-US" sz="2000" dirty="0" smtClean="0"/>
              <a:t> </a:t>
            </a:r>
            <a:r>
              <a:rPr lang="en-US" sz="2000" dirty="0" err="1" smtClean="0"/>
              <a:t>masih</a:t>
            </a:r>
            <a:r>
              <a:rPr lang="en-US" sz="2000" dirty="0" smtClean="0"/>
              <a:t> </a:t>
            </a:r>
            <a:r>
              <a:rPr lang="en-US" sz="2000" dirty="0" err="1" smtClean="0"/>
              <a:t>tetap</a:t>
            </a:r>
            <a:r>
              <a:rPr lang="en-US" sz="2000" dirty="0" smtClean="0"/>
              <a:t> </a:t>
            </a:r>
            <a:r>
              <a:rPr lang="en-US" sz="2000" dirty="0" err="1" smtClean="0"/>
              <a:t>berlaku</a:t>
            </a:r>
            <a:r>
              <a:rPr lang="en-US" sz="2000" dirty="0" smtClean="0"/>
              <a:t> </a:t>
            </a:r>
            <a:r>
              <a:rPr lang="en-US" sz="2000" dirty="0" err="1" smtClean="0"/>
              <a:t>jika</a:t>
            </a:r>
            <a:r>
              <a:rPr lang="en-US" sz="2000" dirty="0" smtClean="0"/>
              <a:t> </a:t>
            </a:r>
            <a:r>
              <a:rPr lang="en-US" sz="2000" dirty="0" err="1" smtClean="0"/>
              <a:t>situasi</a:t>
            </a:r>
            <a:r>
              <a:rPr lang="en-US" sz="2000" dirty="0" smtClean="0"/>
              <a:t> </a:t>
            </a:r>
            <a:r>
              <a:rPr lang="en-US" sz="2000" dirty="0" err="1" smtClean="0"/>
              <a:t>dan</a:t>
            </a:r>
            <a:r>
              <a:rPr lang="en-US" sz="2000" dirty="0" smtClean="0"/>
              <a:t> </a:t>
            </a:r>
            <a:r>
              <a:rPr lang="en-US" sz="2000" dirty="0" err="1" smtClean="0"/>
              <a:t>kodisinya</a:t>
            </a:r>
            <a:r>
              <a:rPr lang="en-US" sz="2000" dirty="0" smtClean="0"/>
              <a:t> </a:t>
            </a:r>
            <a:r>
              <a:rPr lang="en-US" sz="2000" dirty="0" err="1" smtClean="0"/>
              <a:t>sama</a:t>
            </a:r>
            <a:r>
              <a:rPr lang="en-US" sz="2000" dirty="0" smtClean="0"/>
              <a:t/>
            </a:r>
            <a:br>
              <a:rPr lang="en-US" sz="2000" dirty="0" smtClean="0"/>
            </a:br>
            <a:r>
              <a:rPr lang="en-US" sz="2000" dirty="0" smtClean="0"/>
              <a:t/>
            </a:r>
            <a:br>
              <a:rPr lang="en-US" sz="2000" dirty="0" smtClean="0"/>
            </a:br>
            <a:r>
              <a:rPr lang="en-US" sz="2000" i="1" dirty="0" err="1" smtClean="0"/>
              <a:t>Conigationis</a:t>
            </a:r>
            <a:r>
              <a:rPr lang="en-US" sz="2000" i="1" dirty="0" smtClean="0"/>
              <a:t> </a:t>
            </a:r>
            <a:r>
              <a:rPr lang="en-US" sz="2000" i="1" dirty="0" err="1" smtClean="0"/>
              <a:t>poenam</a:t>
            </a:r>
            <a:r>
              <a:rPr lang="en-US" sz="2000" i="1" dirty="0" smtClean="0"/>
              <a:t> </a:t>
            </a:r>
            <a:r>
              <a:rPr lang="en-US" sz="2000" i="1" dirty="0" err="1" smtClean="0"/>
              <a:t>nemo</a:t>
            </a:r>
            <a:r>
              <a:rPr lang="en-US" sz="2000" i="1" dirty="0" smtClean="0"/>
              <a:t> </a:t>
            </a:r>
            <a:r>
              <a:rPr lang="en-US" sz="2000" i="1" dirty="0" err="1" smtClean="0"/>
              <a:t>patitur</a:t>
            </a:r>
            <a:r>
              <a:rPr lang="en-US" sz="2000" dirty="0" smtClean="0"/>
              <a:t/>
            </a:r>
            <a:br>
              <a:rPr lang="en-US" sz="2000" dirty="0" smtClean="0"/>
            </a:br>
            <a:r>
              <a:rPr lang="en-US" sz="2000" dirty="0" err="1" smtClean="0"/>
              <a:t>arti</a:t>
            </a:r>
            <a:r>
              <a:rPr lang="en-US" sz="2000" dirty="0" smtClean="0"/>
              <a:t>: </a:t>
            </a:r>
            <a:r>
              <a:rPr lang="en-US" sz="2000" dirty="0" err="1" smtClean="0"/>
              <a:t>tiada</a:t>
            </a:r>
            <a:r>
              <a:rPr lang="en-US" sz="2000" dirty="0" smtClean="0"/>
              <a:t> </a:t>
            </a:r>
            <a:r>
              <a:rPr lang="en-US" sz="2000" dirty="0" err="1" smtClean="0"/>
              <a:t>seorangpun</a:t>
            </a:r>
            <a:r>
              <a:rPr lang="en-US" sz="2000" dirty="0" smtClean="0"/>
              <a:t> </a:t>
            </a:r>
            <a:r>
              <a:rPr lang="en-US" sz="2000" dirty="0" err="1" smtClean="0"/>
              <a:t>dapat</a:t>
            </a:r>
            <a:r>
              <a:rPr lang="en-US" sz="2000" dirty="0" smtClean="0"/>
              <a:t> </a:t>
            </a:r>
            <a:r>
              <a:rPr lang="en-US" sz="2000" dirty="0" err="1" smtClean="0"/>
              <a:t>dihukum</a:t>
            </a:r>
            <a:r>
              <a:rPr lang="en-US" sz="2000" dirty="0" smtClean="0"/>
              <a:t> </a:t>
            </a:r>
            <a:r>
              <a:rPr lang="en-US" sz="2000" dirty="0" err="1" smtClean="0"/>
              <a:t>oleh</a:t>
            </a:r>
            <a:r>
              <a:rPr lang="en-US" sz="2000" dirty="0" smtClean="0"/>
              <a:t> </a:t>
            </a:r>
            <a:r>
              <a:rPr lang="en-US" sz="2000" dirty="0" err="1" smtClean="0"/>
              <a:t>sebab</a:t>
            </a:r>
            <a:r>
              <a:rPr lang="en-US" sz="2000" dirty="0" smtClean="0"/>
              <a:t> </a:t>
            </a:r>
            <a:r>
              <a:rPr lang="en-US" sz="2000" dirty="0" err="1" smtClean="0"/>
              <a:t>apa</a:t>
            </a:r>
            <a:r>
              <a:rPr lang="en-US" sz="2000" dirty="0" smtClean="0"/>
              <a:t> yang </a:t>
            </a:r>
            <a:r>
              <a:rPr lang="en-US" sz="2000" dirty="0" err="1" smtClean="0"/>
              <a:t>dipikirkannya</a:t>
            </a:r>
            <a:r>
              <a:rPr lang="en-US" sz="2000" dirty="0" smtClean="0"/>
              <a:t/>
            </a:r>
            <a:br>
              <a:rPr lang="en-US" sz="2000" dirty="0" smtClean="0"/>
            </a:br>
            <a:r>
              <a:rPr lang="en-US" sz="2000" dirty="0" smtClean="0"/>
              <a:t/>
            </a:r>
            <a:br>
              <a:rPr lang="en-US" sz="2000" dirty="0" smtClean="0"/>
            </a:br>
            <a:r>
              <a:rPr lang="en-US" sz="2000" i="1" dirty="0" err="1" smtClean="0"/>
              <a:t>Concubitus</a:t>
            </a:r>
            <a:r>
              <a:rPr lang="en-US" sz="2000" i="1" dirty="0" smtClean="0"/>
              <a:t> </a:t>
            </a:r>
            <a:r>
              <a:rPr lang="en-US" sz="2000" i="1" dirty="0" err="1" smtClean="0"/>
              <a:t>facit</a:t>
            </a:r>
            <a:r>
              <a:rPr lang="en-US" sz="2000" i="1" dirty="0" smtClean="0"/>
              <a:t> </a:t>
            </a:r>
            <a:r>
              <a:rPr lang="en-US" sz="2000" i="1" dirty="0" err="1" smtClean="0"/>
              <a:t>nuptias</a:t>
            </a:r>
            <a:r>
              <a:rPr lang="en-US" sz="2000" dirty="0" smtClean="0"/>
              <a:t/>
            </a:r>
            <a:br>
              <a:rPr lang="en-US" sz="2000" dirty="0" smtClean="0"/>
            </a:br>
            <a:r>
              <a:rPr lang="en-US" sz="2000" dirty="0" err="1" smtClean="0"/>
              <a:t>arti</a:t>
            </a:r>
            <a:r>
              <a:rPr lang="en-US" sz="2000" dirty="0" smtClean="0"/>
              <a:t>: </a:t>
            </a:r>
            <a:r>
              <a:rPr lang="en-US" sz="2000" dirty="0" err="1" smtClean="0"/>
              <a:t>perkawinan</a:t>
            </a:r>
            <a:r>
              <a:rPr lang="en-US" sz="2000" dirty="0" smtClean="0"/>
              <a:t> </a:t>
            </a:r>
            <a:r>
              <a:rPr lang="en-US" sz="2000" dirty="0" err="1" smtClean="0"/>
              <a:t>terjadi</a:t>
            </a:r>
            <a:r>
              <a:rPr lang="en-US" sz="2000" dirty="0" smtClean="0"/>
              <a:t> </a:t>
            </a:r>
            <a:r>
              <a:rPr lang="en-US" sz="2000" dirty="0" err="1" smtClean="0"/>
              <a:t>karena</a:t>
            </a:r>
            <a:r>
              <a:rPr lang="en-US" sz="2000" dirty="0" smtClean="0"/>
              <a:t> </a:t>
            </a:r>
            <a:r>
              <a:rPr lang="en-US" sz="2000" dirty="0" err="1" smtClean="0"/>
              <a:t>adanya</a:t>
            </a:r>
            <a:r>
              <a:rPr lang="en-US" sz="2000" dirty="0" smtClean="0"/>
              <a:t> </a:t>
            </a:r>
            <a:r>
              <a:rPr lang="en-US" sz="2000" dirty="0" err="1" smtClean="0"/>
              <a:t>hubungan</a:t>
            </a:r>
            <a:r>
              <a:rPr lang="en-US" sz="2000" dirty="0" smtClean="0"/>
              <a:t> </a:t>
            </a:r>
            <a:r>
              <a:rPr lang="en-US" sz="2000" dirty="0" err="1" smtClean="0"/>
              <a:t>kelamin</a:t>
            </a:r>
            <a:r>
              <a:rPr lang="en-US" sz="2000" dirty="0" smtClean="0"/>
              <a:t/>
            </a:r>
            <a:br>
              <a:rPr lang="en-US" sz="2000" dirty="0" smtClean="0"/>
            </a:br>
            <a:endParaRPr lang="en-US" sz="2000" dirty="0" smtClean="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52400" y="152400"/>
            <a:ext cx="8763000" cy="685800"/>
          </a:xfrm>
        </p:spPr>
        <p:txBody>
          <a:bodyPr/>
          <a:lstStyle/>
          <a:p>
            <a:pPr eaLnBrk="1" fontAlgn="auto" hangingPunct="1">
              <a:spcAft>
                <a:spcPts val="0"/>
              </a:spcAft>
              <a:defRPr/>
            </a:pPr>
            <a:r>
              <a:rPr lang="en-US" sz="2400" smtClean="0">
                <a:solidFill>
                  <a:schemeClr val="accent1">
                    <a:satMod val="150000"/>
                  </a:schemeClr>
                </a:solidFill>
              </a:rPr>
              <a:t>Asas-Asas Hukum yang dikenal dalam Ilmu Hukum (lanjutan)</a:t>
            </a:r>
          </a:p>
        </p:txBody>
      </p:sp>
      <p:sp>
        <p:nvSpPr>
          <p:cNvPr id="52227" name="Rectangle 3"/>
          <p:cNvSpPr>
            <a:spLocks noGrp="1" noChangeArrowheads="1"/>
          </p:cNvSpPr>
          <p:nvPr>
            <p:ph idx="1"/>
          </p:nvPr>
        </p:nvSpPr>
        <p:spPr>
          <a:xfrm>
            <a:off x="228600" y="838200"/>
            <a:ext cx="8686800" cy="5791200"/>
          </a:xfrm>
        </p:spPr>
        <p:txBody>
          <a:bodyPr/>
          <a:lstStyle/>
          <a:p>
            <a:pPr marL="609600" indent="-609600" eaLnBrk="1" hangingPunct="1">
              <a:buFont typeface="Wingdings" pitchFamily="2" charset="2"/>
              <a:buAutoNum type="alphaLcPeriod" startAt="4"/>
            </a:pPr>
            <a:r>
              <a:rPr lang="en-US" sz="2000" i="1" smtClean="0"/>
              <a:t>De gustibus non est disputandum</a:t>
            </a:r>
            <a:br>
              <a:rPr lang="en-US" sz="2000" i="1" smtClean="0"/>
            </a:br>
            <a:r>
              <a:rPr lang="en-US" sz="2000" smtClean="0"/>
              <a:t>arti: mengenai selera tidak dapat disengketakan</a:t>
            </a:r>
            <a:br>
              <a:rPr lang="en-US" sz="2000" smtClean="0"/>
            </a:br>
            <a:endParaRPr lang="en-US" sz="2000" smtClean="0"/>
          </a:p>
          <a:p>
            <a:pPr marL="609600" indent="-609600" eaLnBrk="1" hangingPunct="1">
              <a:buFont typeface="Wingdings" pitchFamily="2" charset="2"/>
              <a:buAutoNum type="alphaLcPeriod" startAt="4"/>
            </a:pPr>
            <a:r>
              <a:rPr lang="en-US" sz="2000" i="1" smtClean="0"/>
              <a:t>Errare humanum est, turpe in errore perseverare</a:t>
            </a:r>
            <a:br>
              <a:rPr lang="en-US" sz="2000" i="1" smtClean="0"/>
            </a:br>
            <a:r>
              <a:rPr lang="en-US" sz="2000" smtClean="0"/>
              <a:t>arti: membuat kekeliruan itu manusiawi, namun tidaklah baik untuk mempertahankan terus kekeliruan</a:t>
            </a:r>
            <a:br>
              <a:rPr lang="en-US" sz="2000" smtClean="0"/>
            </a:br>
            <a:endParaRPr lang="en-US" sz="2000" smtClean="0"/>
          </a:p>
          <a:p>
            <a:pPr marL="609600" indent="-609600" eaLnBrk="1" hangingPunct="1">
              <a:buFont typeface="Wingdings" pitchFamily="2" charset="2"/>
              <a:buAutoNum type="alphaLcPeriod" startAt="4"/>
            </a:pPr>
            <a:r>
              <a:rPr lang="en-US" sz="2000" i="1" smtClean="0"/>
              <a:t>Fiat justitia ruat coelum atau Fiat justitia pareat mundus</a:t>
            </a:r>
            <a:br>
              <a:rPr lang="en-US" sz="2000" i="1" smtClean="0"/>
            </a:br>
            <a:r>
              <a:rPr lang="en-US" sz="2000" smtClean="0"/>
              <a:t>arti: sekaligus langit esok akan runtuh atau dunia akan musnah, keadilan harus tetap ditegakkan</a:t>
            </a:r>
            <a:br>
              <a:rPr lang="en-US" sz="2000" smtClean="0"/>
            </a:br>
            <a:endParaRPr lang="en-US" sz="2000" smtClean="0"/>
          </a:p>
          <a:p>
            <a:pPr marL="609600" indent="-609600" eaLnBrk="1" hangingPunct="1">
              <a:buFont typeface="Wingdings" pitchFamily="2" charset="2"/>
              <a:buAutoNum type="alphaLcPeriod" startAt="4"/>
            </a:pPr>
            <a:r>
              <a:rPr lang="en-US" sz="2000" i="1" smtClean="0"/>
              <a:t>Geen staaf zonder schuld</a:t>
            </a:r>
            <a:br>
              <a:rPr lang="en-US" sz="2000" i="1" smtClean="0"/>
            </a:br>
            <a:r>
              <a:rPr lang="en-US" sz="2000" smtClean="0"/>
              <a:t>arti: tiada hukuman tanpa kesalahan</a:t>
            </a:r>
            <a:br>
              <a:rPr lang="en-US" sz="2000" smtClean="0"/>
            </a:br>
            <a:endParaRPr lang="en-US" sz="2000" smtClean="0"/>
          </a:p>
          <a:p>
            <a:pPr marL="609600" indent="-609600" eaLnBrk="1" hangingPunct="1">
              <a:buFont typeface="Wingdings" pitchFamily="2" charset="2"/>
              <a:buAutoNum type="alphaLcPeriod" startAt="4"/>
            </a:pPr>
            <a:r>
              <a:rPr lang="en-US" sz="2000" i="1" smtClean="0"/>
              <a:t>Hodi mihi cras tibi</a:t>
            </a:r>
            <a:br>
              <a:rPr lang="en-US" sz="2000" i="1" smtClean="0"/>
            </a:br>
            <a:r>
              <a:rPr lang="en-US" sz="2000" smtClean="0"/>
              <a:t>arti ketimpangan atau ketidak adilan yang menyetuh perasaan tetap tersimpan dalam hati nurani rakyat</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04800" y="277813"/>
            <a:ext cx="8534400" cy="560387"/>
          </a:xfrm>
        </p:spPr>
        <p:txBody>
          <a:bodyPr/>
          <a:lstStyle/>
          <a:p>
            <a:pPr eaLnBrk="1" fontAlgn="auto" hangingPunct="1">
              <a:spcAft>
                <a:spcPts val="0"/>
              </a:spcAft>
              <a:defRPr/>
            </a:pPr>
            <a:r>
              <a:rPr lang="en-US" sz="2400" smtClean="0">
                <a:solidFill>
                  <a:schemeClr val="accent1">
                    <a:satMod val="150000"/>
                  </a:schemeClr>
                </a:solidFill>
              </a:rPr>
              <a:t>Asas-Asas Hukum yang dikenal dalam Ilmu Hukum (lanjutan)</a:t>
            </a:r>
          </a:p>
        </p:txBody>
      </p:sp>
      <p:sp>
        <p:nvSpPr>
          <p:cNvPr id="53251" name="Rectangle 3"/>
          <p:cNvSpPr>
            <a:spLocks noGrp="1" noChangeArrowheads="1"/>
          </p:cNvSpPr>
          <p:nvPr>
            <p:ph idx="1"/>
          </p:nvPr>
        </p:nvSpPr>
        <p:spPr>
          <a:xfrm>
            <a:off x="609600" y="1828800"/>
            <a:ext cx="8305800" cy="4724400"/>
          </a:xfrm>
        </p:spPr>
        <p:txBody>
          <a:bodyPr/>
          <a:lstStyle/>
          <a:p>
            <a:pPr marL="609600" indent="-609600" eaLnBrk="1" hangingPunct="1">
              <a:buFont typeface="Wingdings" pitchFamily="2" charset="2"/>
              <a:buAutoNum type="alphaLcPeriod" startAt="9"/>
            </a:pPr>
            <a:r>
              <a:rPr lang="en-US" sz="2000" i="1" smtClean="0"/>
              <a:t>In dubio pro reo</a:t>
            </a:r>
            <a:br>
              <a:rPr lang="en-US" sz="2000" i="1" smtClean="0"/>
            </a:br>
            <a:r>
              <a:rPr lang="en-US" sz="2000" smtClean="0"/>
              <a:t>arti: dalam keragu-raguan diterapkan aturan hukum yang paling menguntungkan bagi terdakwa</a:t>
            </a:r>
            <a:br>
              <a:rPr lang="en-US" sz="2000" smtClean="0"/>
            </a:br>
            <a:endParaRPr lang="en-US" sz="2000" smtClean="0"/>
          </a:p>
          <a:p>
            <a:pPr marL="609600" indent="-609600" eaLnBrk="1" hangingPunct="1">
              <a:buFont typeface="Wingdings" pitchFamily="2" charset="2"/>
              <a:buAutoNum type="alphaLcPeriod" startAt="9"/>
            </a:pPr>
            <a:r>
              <a:rPr lang="en-US" sz="2000" i="1" smtClean="0"/>
              <a:t>Juro suo uti nemo cogitur</a:t>
            </a:r>
            <a:br>
              <a:rPr lang="en-US" sz="2000" i="1" smtClean="0"/>
            </a:br>
            <a:r>
              <a:rPr lang="en-US" sz="2000" smtClean="0"/>
              <a:t>arti: tak ada seorangpun yang diwajibkan menggunakan haknya</a:t>
            </a:r>
            <a:br>
              <a:rPr lang="en-US" sz="2000" smtClean="0"/>
            </a:br>
            <a:endParaRPr lang="en-US" sz="2000" smtClean="0"/>
          </a:p>
          <a:p>
            <a:pPr marL="609600" indent="-609600" eaLnBrk="1" hangingPunct="1">
              <a:buFont typeface="Wingdings" pitchFamily="2" charset="2"/>
              <a:buAutoNum type="alphaLcPeriod" startAt="9"/>
            </a:pPr>
            <a:r>
              <a:rPr lang="en-US" sz="2000" i="1" smtClean="0"/>
              <a:t>Koop breekt geen huur</a:t>
            </a:r>
            <a:br>
              <a:rPr lang="en-US" sz="2000" i="1" smtClean="0"/>
            </a:br>
            <a:r>
              <a:rPr lang="en-US" sz="2000" smtClean="0"/>
              <a:t>arti: jual beli tidak memutus sewa-menyewa (lihat Pasal 1576 BW)</a:t>
            </a:r>
            <a:br>
              <a:rPr lang="en-US" sz="2000" smtClean="0"/>
            </a:br>
            <a:endParaRPr lang="en-US" sz="2000" smtClean="0"/>
          </a:p>
          <a:p>
            <a:pPr marL="609600" indent="-609600" eaLnBrk="1" hangingPunct="1">
              <a:buFont typeface="Wingdings" pitchFamily="2" charset="2"/>
              <a:buNone/>
            </a:pPr>
            <a:endParaRPr lang="en-US" sz="2000" smtClean="0"/>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04800" y="228600"/>
            <a:ext cx="8534400" cy="560388"/>
          </a:xfrm>
        </p:spPr>
        <p:txBody>
          <a:bodyPr/>
          <a:lstStyle/>
          <a:p>
            <a:pPr eaLnBrk="1" fontAlgn="auto" hangingPunct="1">
              <a:spcAft>
                <a:spcPts val="0"/>
              </a:spcAft>
              <a:defRPr/>
            </a:pPr>
            <a:r>
              <a:rPr lang="en-US" sz="2400" smtClean="0">
                <a:solidFill>
                  <a:schemeClr val="accent1">
                    <a:satMod val="150000"/>
                  </a:schemeClr>
                </a:solidFill>
              </a:rPr>
              <a:t>Asas-Asas Hukum yang dikenal dalam Ilmu Hukum (lanjutan)</a:t>
            </a:r>
          </a:p>
        </p:txBody>
      </p:sp>
      <p:sp>
        <p:nvSpPr>
          <p:cNvPr id="59395" name="Rectangle 3"/>
          <p:cNvSpPr>
            <a:spLocks noGrp="1" noChangeArrowheads="1"/>
          </p:cNvSpPr>
          <p:nvPr>
            <p:ph idx="1"/>
          </p:nvPr>
        </p:nvSpPr>
        <p:spPr>
          <a:xfrm>
            <a:off x="533400" y="1600200"/>
            <a:ext cx="8382000" cy="4953000"/>
          </a:xfrm>
        </p:spPr>
        <p:txBody>
          <a:bodyPr rtlCol="0">
            <a:normAutofit lnSpcReduction="10000"/>
          </a:bodyPr>
          <a:lstStyle/>
          <a:p>
            <a:pPr marL="609600" indent="-609600" eaLnBrk="1" fontAlgn="auto" hangingPunct="1">
              <a:lnSpc>
                <a:spcPct val="90000"/>
              </a:lnSpc>
              <a:spcBef>
                <a:spcPts val="0"/>
              </a:spcBef>
              <a:spcAft>
                <a:spcPts val="0"/>
              </a:spcAft>
              <a:buFont typeface="Wingdings" pitchFamily="2" charset="2"/>
              <a:buAutoNum type="alphaLcPeriod" startAt="12"/>
              <a:defRPr/>
            </a:pPr>
            <a:r>
              <a:rPr lang="en-US" sz="2000" i="1" dirty="0" err="1" smtClean="0"/>
              <a:t>Lex</a:t>
            </a:r>
            <a:r>
              <a:rPr lang="en-US" sz="2000" i="1" dirty="0" smtClean="0"/>
              <a:t> </a:t>
            </a:r>
            <a:r>
              <a:rPr lang="en-US" sz="2000" i="1" dirty="0" err="1" smtClean="0"/>
              <a:t>dura</a:t>
            </a:r>
            <a:r>
              <a:rPr lang="en-US" sz="2000" i="1" dirty="0" smtClean="0"/>
              <a:t> </a:t>
            </a:r>
            <a:r>
              <a:rPr lang="en-US" sz="2000" i="1" dirty="0" err="1" smtClean="0"/>
              <a:t>sed</a:t>
            </a:r>
            <a:r>
              <a:rPr lang="en-US" sz="2000" i="1" dirty="0" smtClean="0"/>
              <a:t> </a:t>
            </a:r>
            <a:r>
              <a:rPr lang="en-US" sz="2000" i="1" dirty="0" err="1" smtClean="0"/>
              <a:t>ita</a:t>
            </a:r>
            <a:r>
              <a:rPr lang="en-US" sz="2000" i="1" dirty="0" smtClean="0"/>
              <a:t> </a:t>
            </a:r>
            <a:r>
              <a:rPr lang="en-US" sz="2000" i="1" dirty="0" err="1" smtClean="0"/>
              <a:t>scripta</a:t>
            </a:r>
            <a:r>
              <a:rPr lang="en-US" sz="2000" i="1" dirty="0" smtClean="0"/>
              <a:t> </a:t>
            </a:r>
            <a:r>
              <a:rPr lang="en-US" sz="2000" i="1" dirty="0" err="1" smtClean="0"/>
              <a:t>atau</a:t>
            </a:r>
            <a:r>
              <a:rPr lang="en-US" sz="2000" i="1" dirty="0" smtClean="0"/>
              <a:t> </a:t>
            </a:r>
            <a:r>
              <a:rPr lang="en-US" sz="2000" i="1" dirty="0" err="1" smtClean="0"/>
              <a:t>lex</a:t>
            </a:r>
            <a:r>
              <a:rPr lang="en-US" sz="2000" i="1" dirty="0" smtClean="0"/>
              <a:t> </a:t>
            </a:r>
            <a:r>
              <a:rPr lang="en-US" sz="2000" i="1" dirty="0" err="1" smtClean="0"/>
              <a:t>dura</a:t>
            </a:r>
            <a:r>
              <a:rPr lang="en-US" sz="2000" i="1" dirty="0" smtClean="0"/>
              <a:t> </a:t>
            </a:r>
            <a:r>
              <a:rPr lang="en-US" sz="2000" i="1" dirty="0" err="1" smtClean="0"/>
              <a:t>sed</a:t>
            </a:r>
            <a:r>
              <a:rPr lang="en-US" sz="2000" i="1" dirty="0" smtClean="0"/>
              <a:t> </a:t>
            </a:r>
            <a:r>
              <a:rPr lang="en-US" sz="2000" i="1" dirty="0" err="1" smtClean="0"/>
              <a:t>temente</a:t>
            </a:r>
            <a:r>
              <a:rPr lang="en-US" sz="2000" i="1" dirty="0" smtClean="0"/>
              <a:t> </a:t>
            </a:r>
            <a:r>
              <a:rPr lang="en-US" sz="2000" i="1" dirty="0" err="1" smtClean="0"/>
              <a:t>scripta</a:t>
            </a:r>
            <a:r>
              <a:rPr lang="en-US" sz="2000" i="1" dirty="0" smtClean="0"/>
              <a:t/>
            </a:r>
            <a:br>
              <a:rPr lang="en-US" sz="2000" i="1" dirty="0" smtClean="0"/>
            </a:br>
            <a:r>
              <a:rPr lang="en-US" sz="2000" dirty="0" err="1" smtClean="0"/>
              <a:t>arti</a:t>
            </a:r>
            <a:r>
              <a:rPr lang="en-US" sz="2000" dirty="0" smtClean="0"/>
              <a:t>: </a:t>
            </a:r>
            <a:r>
              <a:rPr lang="en-US" sz="2000" dirty="0" err="1" smtClean="0"/>
              <a:t>undang-undang</a:t>
            </a:r>
            <a:r>
              <a:rPr lang="en-US" sz="2000" dirty="0" smtClean="0"/>
              <a:t> </a:t>
            </a:r>
            <a:r>
              <a:rPr lang="en-US" sz="2000" dirty="0" err="1" smtClean="0"/>
              <a:t>itu</a:t>
            </a:r>
            <a:r>
              <a:rPr lang="en-US" sz="2000" dirty="0" smtClean="0"/>
              <a:t> </a:t>
            </a:r>
            <a:r>
              <a:rPr lang="en-US" sz="2000" dirty="0" err="1" smtClean="0"/>
              <a:t>keras</a:t>
            </a:r>
            <a:r>
              <a:rPr lang="en-US" sz="2000" dirty="0" smtClean="0"/>
              <a:t> </a:t>
            </a:r>
            <a:r>
              <a:rPr lang="en-US" sz="2000" dirty="0" err="1" smtClean="0"/>
              <a:t>tetapi</a:t>
            </a:r>
            <a:r>
              <a:rPr lang="en-US" sz="2000" dirty="0" smtClean="0"/>
              <a:t> </a:t>
            </a:r>
            <a:r>
              <a:rPr lang="en-US" sz="2000" dirty="0" err="1" smtClean="0"/>
              <a:t>ia</a:t>
            </a:r>
            <a:r>
              <a:rPr lang="en-US" sz="2000" dirty="0" smtClean="0"/>
              <a:t> </a:t>
            </a:r>
            <a:r>
              <a:rPr lang="en-US" sz="2000" dirty="0" err="1" smtClean="0"/>
              <a:t>telah</a:t>
            </a:r>
            <a:r>
              <a:rPr lang="en-US" sz="2000" dirty="0" smtClean="0"/>
              <a:t> </a:t>
            </a:r>
            <a:r>
              <a:rPr lang="en-US" sz="2000" dirty="0" err="1" smtClean="0"/>
              <a:t>ditulis</a:t>
            </a:r>
            <a:r>
              <a:rPr lang="en-US" sz="2000" dirty="0" smtClean="0"/>
              <a:t> </a:t>
            </a:r>
            <a:r>
              <a:rPr lang="en-US" sz="2000" dirty="0" err="1" smtClean="0"/>
              <a:t>demikian</a:t>
            </a:r>
            <a:r>
              <a:rPr lang="en-US" sz="2000" dirty="0" smtClean="0"/>
              <a:t> (</a:t>
            </a:r>
            <a:r>
              <a:rPr lang="en-US" sz="2000" dirty="0" err="1" smtClean="0"/>
              <a:t>lihat</a:t>
            </a:r>
            <a:r>
              <a:rPr lang="en-US" sz="2000" dirty="0" smtClean="0"/>
              <a:t> </a:t>
            </a:r>
            <a:r>
              <a:rPr lang="en-US" sz="2000" dirty="0" err="1" smtClean="0"/>
              <a:t>Pasal</a:t>
            </a:r>
            <a:r>
              <a:rPr lang="en-US" sz="2000" dirty="0" smtClean="0"/>
              <a:t> 11 KUHP)</a:t>
            </a:r>
            <a:br>
              <a:rPr lang="en-US" sz="2000" dirty="0" smtClean="0"/>
            </a:br>
            <a:r>
              <a:rPr lang="en-US" sz="2000" dirty="0" smtClean="0"/>
              <a:t/>
            </a:r>
            <a:br>
              <a:rPr lang="en-US" sz="2000" dirty="0" smtClean="0"/>
            </a:br>
            <a:r>
              <a:rPr lang="en-US" sz="2000" i="1" dirty="0" err="1" smtClean="0"/>
              <a:t>Lex</a:t>
            </a:r>
            <a:r>
              <a:rPr lang="en-US" sz="2000" i="1" dirty="0" smtClean="0"/>
              <a:t> </a:t>
            </a:r>
            <a:r>
              <a:rPr lang="en-US" sz="2000" i="1" dirty="0" err="1" smtClean="0"/>
              <a:t>neminem</a:t>
            </a:r>
            <a:r>
              <a:rPr lang="en-US" sz="2000" i="1" dirty="0" smtClean="0"/>
              <a:t> </a:t>
            </a:r>
            <a:r>
              <a:rPr lang="en-US" sz="2000" i="1" dirty="0" err="1" smtClean="0"/>
              <a:t>cogit</a:t>
            </a:r>
            <a:r>
              <a:rPr lang="en-US" sz="2000" i="1" dirty="0" smtClean="0"/>
              <a:t> ad </a:t>
            </a:r>
            <a:r>
              <a:rPr lang="en-US" sz="2000" i="1" dirty="0" err="1" smtClean="0"/>
              <a:t>impossibilia</a:t>
            </a:r>
            <a:r>
              <a:rPr lang="en-US" sz="2000" i="1" dirty="0" smtClean="0"/>
              <a:t/>
            </a:r>
            <a:br>
              <a:rPr lang="en-US" sz="2000" i="1" dirty="0" smtClean="0"/>
            </a:br>
            <a:r>
              <a:rPr lang="en-US" sz="2000" dirty="0" err="1" smtClean="0"/>
              <a:t>arti</a:t>
            </a:r>
            <a:r>
              <a:rPr lang="en-US" sz="2000" dirty="0" smtClean="0"/>
              <a:t>: </a:t>
            </a:r>
            <a:r>
              <a:rPr lang="en-US" sz="2000" dirty="0" err="1" smtClean="0"/>
              <a:t>undang-undang</a:t>
            </a:r>
            <a:r>
              <a:rPr lang="en-US" sz="2000" dirty="0" smtClean="0"/>
              <a:t> </a:t>
            </a:r>
            <a:r>
              <a:rPr lang="en-US" sz="2000" dirty="0" err="1" smtClean="0"/>
              <a:t>tidak</a:t>
            </a:r>
            <a:r>
              <a:rPr lang="en-US" sz="2000" dirty="0" smtClean="0"/>
              <a:t> </a:t>
            </a:r>
            <a:r>
              <a:rPr lang="en-US" sz="2000" dirty="0" err="1" smtClean="0"/>
              <a:t>memaksa</a:t>
            </a:r>
            <a:r>
              <a:rPr lang="en-US" sz="2000" dirty="0" smtClean="0"/>
              <a:t> </a:t>
            </a:r>
            <a:r>
              <a:rPr lang="en-US" sz="2000" dirty="0" err="1" smtClean="0"/>
              <a:t>seseorang</a:t>
            </a:r>
            <a:r>
              <a:rPr lang="en-US" sz="2000" dirty="0" smtClean="0"/>
              <a:t> </a:t>
            </a:r>
            <a:r>
              <a:rPr lang="en-US" sz="2000" dirty="0" err="1" smtClean="0"/>
              <a:t>untuk</a:t>
            </a:r>
            <a:r>
              <a:rPr lang="en-US" sz="2000" dirty="0" smtClean="0"/>
              <a:t> </a:t>
            </a:r>
            <a:r>
              <a:rPr lang="en-US" sz="2000" dirty="0" err="1" smtClean="0"/>
              <a:t>melakukan</a:t>
            </a:r>
            <a:r>
              <a:rPr lang="en-US" sz="2000" dirty="0" smtClean="0"/>
              <a:t> </a:t>
            </a:r>
            <a:r>
              <a:rPr lang="en-US" sz="2000" dirty="0" err="1" smtClean="0"/>
              <a:t>sesuatu</a:t>
            </a:r>
            <a:r>
              <a:rPr lang="en-US" sz="2000" dirty="0" smtClean="0"/>
              <a:t> yang </a:t>
            </a:r>
            <a:r>
              <a:rPr lang="en-US" sz="2000" dirty="0" err="1" smtClean="0"/>
              <a:t>tidak</a:t>
            </a:r>
            <a:r>
              <a:rPr lang="en-US" sz="2000" dirty="0" smtClean="0"/>
              <a:t> </a:t>
            </a:r>
            <a:r>
              <a:rPr lang="en-US" sz="2000" dirty="0" err="1" smtClean="0"/>
              <a:t>mungkin</a:t>
            </a:r>
            <a:r>
              <a:rPr lang="en-US" sz="2000" dirty="0" smtClean="0"/>
              <a:t/>
            </a:r>
            <a:br>
              <a:rPr lang="en-US" sz="2000" dirty="0" smtClean="0"/>
            </a:br>
            <a:r>
              <a:rPr lang="en-US" sz="2000" dirty="0" smtClean="0"/>
              <a:t/>
            </a:r>
            <a:br>
              <a:rPr lang="en-US" sz="2000" dirty="0" smtClean="0"/>
            </a:br>
            <a:r>
              <a:rPr lang="en-US" sz="2000" i="1" dirty="0" err="1" smtClean="0"/>
              <a:t>Lex</a:t>
            </a:r>
            <a:r>
              <a:rPr lang="en-US" sz="2000" i="1" dirty="0" smtClean="0"/>
              <a:t> posterior </a:t>
            </a:r>
            <a:r>
              <a:rPr lang="en-US" sz="2000" i="1" dirty="0" err="1" smtClean="0"/>
              <a:t>derogat</a:t>
            </a:r>
            <a:r>
              <a:rPr lang="en-US" sz="2000" i="1" dirty="0" smtClean="0"/>
              <a:t> </a:t>
            </a:r>
            <a:r>
              <a:rPr lang="en-US" sz="2000" i="1" dirty="0" err="1" smtClean="0"/>
              <a:t>legi</a:t>
            </a:r>
            <a:r>
              <a:rPr lang="en-US" sz="2000" i="1" dirty="0" smtClean="0"/>
              <a:t> priori </a:t>
            </a:r>
            <a:r>
              <a:rPr lang="en-US" sz="2000" i="1" dirty="0" err="1" smtClean="0"/>
              <a:t>atau</a:t>
            </a:r>
            <a:r>
              <a:rPr lang="en-US" sz="2000" i="1" dirty="0" smtClean="0"/>
              <a:t> </a:t>
            </a:r>
            <a:r>
              <a:rPr lang="en-US" sz="2000" i="1" dirty="0" err="1" smtClean="0"/>
              <a:t>lex</a:t>
            </a:r>
            <a:r>
              <a:rPr lang="en-US" sz="2000" i="1" dirty="0" smtClean="0"/>
              <a:t> posterior </a:t>
            </a:r>
            <a:r>
              <a:rPr lang="en-US" sz="2000" i="1" dirty="0" err="1" smtClean="0"/>
              <a:t>derogat</a:t>
            </a:r>
            <a:r>
              <a:rPr lang="en-US" sz="2000" i="1" dirty="0" smtClean="0"/>
              <a:t> </a:t>
            </a:r>
            <a:r>
              <a:rPr lang="en-US" sz="2000" i="1" dirty="0" err="1" smtClean="0"/>
              <a:t>legi</a:t>
            </a:r>
            <a:r>
              <a:rPr lang="en-US" sz="2000" i="1" dirty="0" smtClean="0"/>
              <a:t> </a:t>
            </a:r>
            <a:r>
              <a:rPr lang="en-US" sz="2000" i="1" dirty="0" err="1" smtClean="0"/>
              <a:t>anteriori</a:t>
            </a:r>
            <a:r>
              <a:rPr lang="en-US" sz="2000" i="1" dirty="0" smtClean="0"/>
              <a:t/>
            </a:r>
            <a:br>
              <a:rPr lang="en-US" sz="2000" i="1" dirty="0" smtClean="0"/>
            </a:br>
            <a:r>
              <a:rPr lang="en-US" sz="2000" dirty="0" err="1" smtClean="0"/>
              <a:t>arti</a:t>
            </a:r>
            <a:r>
              <a:rPr lang="en-US" sz="2000" dirty="0" smtClean="0"/>
              <a:t>: </a:t>
            </a:r>
            <a:r>
              <a:rPr lang="en-US" sz="2000" dirty="0" err="1" smtClean="0"/>
              <a:t>undang-undang</a:t>
            </a:r>
            <a:r>
              <a:rPr lang="en-US" sz="2000" dirty="0" smtClean="0"/>
              <a:t> yang </a:t>
            </a:r>
            <a:r>
              <a:rPr lang="en-US" sz="2000" dirty="0" err="1" smtClean="0"/>
              <a:t>lebih</a:t>
            </a:r>
            <a:r>
              <a:rPr lang="en-US" sz="2000" dirty="0" smtClean="0"/>
              <a:t> </a:t>
            </a:r>
            <a:r>
              <a:rPr lang="en-US" sz="2000" dirty="0" err="1" smtClean="0"/>
              <a:t>baru</a:t>
            </a:r>
            <a:r>
              <a:rPr lang="en-US" sz="2000" dirty="0" smtClean="0"/>
              <a:t> </a:t>
            </a:r>
            <a:r>
              <a:rPr lang="en-US" sz="2000" dirty="0" err="1" smtClean="0"/>
              <a:t>mengesampingkan</a:t>
            </a:r>
            <a:r>
              <a:rPr lang="en-US" sz="2000" dirty="0" smtClean="0"/>
              <a:t> </a:t>
            </a:r>
            <a:r>
              <a:rPr lang="en-US" sz="2000" dirty="0" err="1" smtClean="0"/>
              <a:t>undang-undang</a:t>
            </a:r>
            <a:r>
              <a:rPr lang="en-US" sz="2000" dirty="0" smtClean="0"/>
              <a:t> yang lama</a:t>
            </a:r>
            <a:br>
              <a:rPr lang="en-US" sz="2000" dirty="0" smtClean="0"/>
            </a:br>
            <a:r>
              <a:rPr lang="en-US" sz="2000" dirty="0" smtClean="0"/>
              <a:t/>
            </a:r>
            <a:br>
              <a:rPr lang="en-US" sz="2000" dirty="0" smtClean="0"/>
            </a:br>
            <a:r>
              <a:rPr lang="en-US" sz="2000" i="1" dirty="0" err="1" smtClean="0"/>
              <a:t>Lex</a:t>
            </a:r>
            <a:r>
              <a:rPr lang="en-US" sz="2000" i="1" dirty="0" smtClean="0"/>
              <a:t> </a:t>
            </a:r>
            <a:r>
              <a:rPr lang="en-US" sz="2000" i="1" dirty="0" err="1" smtClean="0"/>
              <a:t>specialis</a:t>
            </a:r>
            <a:r>
              <a:rPr lang="en-US" sz="2000" i="1" dirty="0" smtClean="0"/>
              <a:t> </a:t>
            </a:r>
            <a:r>
              <a:rPr lang="en-US" sz="2000" i="1" dirty="0" err="1" smtClean="0"/>
              <a:t>derogat</a:t>
            </a:r>
            <a:r>
              <a:rPr lang="en-US" sz="2000" i="1" dirty="0" smtClean="0"/>
              <a:t> </a:t>
            </a:r>
            <a:r>
              <a:rPr lang="en-US" sz="2000" i="1" dirty="0" err="1" smtClean="0"/>
              <a:t>legi</a:t>
            </a:r>
            <a:r>
              <a:rPr lang="en-US" sz="2000" i="1" dirty="0" smtClean="0"/>
              <a:t> </a:t>
            </a:r>
            <a:r>
              <a:rPr lang="en-US" sz="2000" i="1" dirty="0" err="1" smtClean="0"/>
              <a:t>generali</a:t>
            </a:r>
            <a:r>
              <a:rPr lang="en-US" sz="2000" i="1" dirty="0" smtClean="0"/>
              <a:t/>
            </a:r>
            <a:br>
              <a:rPr lang="en-US" sz="2000" i="1" dirty="0" smtClean="0"/>
            </a:br>
            <a:r>
              <a:rPr lang="en-US" sz="2000" dirty="0" err="1" smtClean="0"/>
              <a:t>arti</a:t>
            </a:r>
            <a:r>
              <a:rPr lang="en-US" sz="2000" dirty="0" smtClean="0"/>
              <a:t>: </a:t>
            </a:r>
            <a:r>
              <a:rPr lang="en-US" sz="2000" dirty="0" err="1" smtClean="0"/>
              <a:t>undang-undang</a:t>
            </a:r>
            <a:r>
              <a:rPr lang="en-US" sz="2000" dirty="0" smtClean="0"/>
              <a:t> yang </a:t>
            </a:r>
            <a:r>
              <a:rPr lang="en-US" sz="2000" dirty="0" err="1" smtClean="0"/>
              <a:t>khusus</a:t>
            </a:r>
            <a:r>
              <a:rPr lang="en-US" sz="2000" dirty="0" smtClean="0"/>
              <a:t> </a:t>
            </a:r>
            <a:r>
              <a:rPr lang="en-US" sz="2000" dirty="0" err="1" smtClean="0"/>
              <a:t>didahulukan</a:t>
            </a:r>
            <a:r>
              <a:rPr lang="en-US" sz="2000" dirty="0" smtClean="0"/>
              <a:t> </a:t>
            </a:r>
            <a:r>
              <a:rPr lang="en-US" sz="2000" dirty="0" err="1" smtClean="0"/>
              <a:t>berlakunya</a:t>
            </a:r>
            <a:r>
              <a:rPr lang="en-US" sz="2000" dirty="0" smtClean="0"/>
              <a:t> </a:t>
            </a:r>
            <a:r>
              <a:rPr lang="en-US" sz="2000" dirty="0" err="1" smtClean="0"/>
              <a:t>daripada</a:t>
            </a:r>
            <a:r>
              <a:rPr lang="en-US" sz="2000" dirty="0" smtClean="0"/>
              <a:t> </a:t>
            </a:r>
            <a:r>
              <a:rPr lang="en-US" sz="2000" dirty="0" err="1" smtClean="0"/>
              <a:t>undang-undang</a:t>
            </a:r>
            <a:r>
              <a:rPr lang="en-US" sz="2000" dirty="0" smtClean="0"/>
              <a:t> yang </a:t>
            </a:r>
            <a:r>
              <a:rPr lang="en-US" sz="2000" dirty="0" err="1" smtClean="0"/>
              <a:t>umum</a:t>
            </a:r>
            <a:r>
              <a:rPr lang="en-US" sz="2000" dirty="0" smtClean="0"/>
              <a:t/>
            </a:r>
            <a:br>
              <a:rPr lang="en-US" sz="2000" dirty="0" smtClean="0"/>
            </a:br>
            <a:r>
              <a:rPr lang="en-US" sz="2000" dirty="0" smtClean="0"/>
              <a:t/>
            </a:r>
            <a:br>
              <a:rPr lang="en-US" sz="2000" dirty="0" smtClean="0"/>
            </a:br>
            <a:r>
              <a:rPr lang="en-US" sz="2000" i="1" dirty="0" err="1" smtClean="0"/>
              <a:t>Lex</a:t>
            </a:r>
            <a:r>
              <a:rPr lang="en-US" sz="2000" i="1" dirty="0" smtClean="0"/>
              <a:t> superior </a:t>
            </a:r>
            <a:r>
              <a:rPr lang="en-US" sz="2000" i="1" dirty="0" err="1" smtClean="0"/>
              <a:t>derogat</a:t>
            </a:r>
            <a:r>
              <a:rPr lang="en-US" sz="2000" i="1" dirty="0" smtClean="0"/>
              <a:t> </a:t>
            </a:r>
            <a:r>
              <a:rPr lang="en-US" sz="2000" i="1" dirty="0" err="1" smtClean="0"/>
              <a:t>legi</a:t>
            </a:r>
            <a:r>
              <a:rPr lang="en-US" sz="2000" i="1" dirty="0" smtClean="0"/>
              <a:t> </a:t>
            </a:r>
            <a:r>
              <a:rPr lang="en-US" sz="2000" i="1" dirty="0" err="1" smtClean="0"/>
              <a:t>inferiori</a:t>
            </a:r>
            <a:r>
              <a:rPr lang="en-US" sz="2000" i="1" dirty="0" smtClean="0"/>
              <a:t/>
            </a:r>
            <a:br>
              <a:rPr lang="en-US" sz="2000" i="1" dirty="0" smtClean="0"/>
            </a:br>
            <a:r>
              <a:rPr lang="en-US" sz="2000" dirty="0" err="1" smtClean="0"/>
              <a:t>arti</a:t>
            </a:r>
            <a:r>
              <a:rPr lang="en-US" sz="2000" dirty="0" smtClean="0"/>
              <a:t>: </a:t>
            </a:r>
            <a:r>
              <a:rPr lang="en-US" sz="2000" dirty="0" err="1" smtClean="0"/>
              <a:t>undang-undang</a:t>
            </a:r>
            <a:r>
              <a:rPr lang="en-US" sz="2000" dirty="0" smtClean="0"/>
              <a:t> yang </a:t>
            </a:r>
            <a:r>
              <a:rPr lang="en-US" sz="2000" dirty="0" err="1" smtClean="0"/>
              <a:t>lebih</a:t>
            </a:r>
            <a:r>
              <a:rPr lang="en-US" sz="2000" dirty="0" smtClean="0"/>
              <a:t> </a:t>
            </a:r>
            <a:r>
              <a:rPr lang="en-US" sz="2000" dirty="0" err="1" smtClean="0"/>
              <a:t>tinggi</a:t>
            </a:r>
            <a:r>
              <a:rPr lang="en-US" sz="2000" dirty="0" smtClean="0"/>
              <a:t> </a:t>
            </a:r>
            <a:r>
              <a:rPr lang="en-US" sz="2000" dirty="0" err="1" smtClean="0"/>
              <a:t>mengesampingkan</a:t>
            </a:r>
            <a:r>
              <a:rPr lang="en-US" sz="2000" dirty="0" smtClean="0"/>
              <a:t> </a:t>
            </a:r>
            <a:r>
              <a:rPr lang="en-US" sz="2000" dirty="0" err="1" smtClean="0"/>
              <a:t>undang-undang</a:t>
            </a:r>
            <a:r>
              <a:rPr lang="en-US" sz="2000" dirty="0" smtClean="0"/>
              <a:t> yang </a:t>
            </a:r>
            <a:r>
              <a:rPr lang="en-US" sz="2000" dirty="0" err="1" smtClean="0"/>
              <a:t>lebih</a:t>
            </a:r>
            <a:r>
              <a:rPr lang="en-US" sz="2000" dirty="0" smtClean="0"/>
              <a:t> </a:t>
            </a:r>
            <a:r>
              <a:rPr lang="en-US" sz="2000" dirty="0" err="1" smtClean="0"/>
              <a:t>rendah</a:t>
            </a:r>
            <a:r>
              <a:rPr lang="en-US" sz="2000" dirty="0" smtClean="0"/>
              <a:t> </a:t>
            </a:r>
            <a:r>
              <a:rPr lang="en-US" sz="2000" dirty="0" err="1" smtClean="0"/>
              <a:t>tingkatannya</a:t>
            </a:r>
            <a:endParaRPr lang="en-US" sz="2000" dirty="0" smtClean="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28600" y="277813"/>
            <a:ext cx="8686800" cy="712787"/>
          </a:xfrm>
        </p:spPr>
        <p:txBody>
          <a:bodyPr/>
          <a:lstStyle/>
          <a:p>
            <a:pPr eaLnBrk="1" fontAlgn="auto" hangingPunct="1">
              <a:spcAft>
                <a:spcPts val="0"/>
              </a:spcAft>
              <a:defRPr/>
            </a:pPr>
            <a:r>
              <a:rPr lang="en-US" sz="2400" smtClean="0">
                <a:solidFill>
                  <a:schemeClr val="accent1">
                    <a:satMod val="150000"/>
                  </a:schemeClr>
                </a:solidFill>
              </a:rPr>
              <a:t>Asas-Asas Hukum yang dikenal dalam Ilmu Hukum (lanjutan)</a:t>
            </a:r>
          </a:p>
        </p:txBody>
      </p:sp>
      <p:sp>
        <p:nvSpPr>
          <p:cNvPr id="55299" name="Rectangle 3"/>
          <p:cNvSpPr>
            <a:spLocks noGrp="1" noChangeArrowheads="1"/>
          </p:cNvSpPr>
          <p:nvPr>
            <p:ph idx="1"/>
          </p:nvPr>
        </p:nvSpPr>
        <p:spPr>
          <a:xfrm>
            <a:off x="304800" y="1600200"/>
            <a:ext cx="8610600" cy="5029200"/>
          </a:xfrm>
        </p:spPr>
        <p:txBody>
          <a:bodyPr>
            <a:normAutofit lnSpcReduction="10000"/>
          </a:bodyPr>
          <a:lstStyle/>
          <a:p>
            <a:pPr marL="609600" indent="-609600" eaLnBrk="1" hangingPunct="1">
              <a:lnSpc>
                <a:spcPct val="90000"/>
              </a:lnSpc>
              <a:buFont typeface="Wingdings" pitchFamily="2" charset="2"/>
              <a:buAutoNum type="alphaLcPeriod" startAt="13"/>
            </a:pPr>
            <a:r>
              <a:rPr lang="en-US" sz="2000" i="1" smtClean="0"/>
              <a:t>Matriomonium ratum et non consummatum</a:t>
            </a:r>
            <a:br>
              <a:rPr lang="en-US" sz="2000" i="1" smtClean="0"/>
            </a:br>
            <a:r>
              <a:rPr lang="en-US" sz="2000" smtClean="0"/>
              <a:t>arti: perkawinan yang dilakukan secara formal, namun belum dianggap jadi mengingat belum terjadinya hubungan kelamin</a:t>
            </a:r>
            <a:br>
              <a:rPr lang="en-US" sz="2000" smtClean="0"/>
            </a:br>
            <a:r>
              <a:rPr lang="en-US" sz="2000" smtClean="0"/>
              <a:t/>
            </a:r>
            <a:br>
              <a:rPr lang="en-US" sz="2000" smtClean="0"/>
            </a:br>
            <a:r>
              <a:rPr lang="en-US" sz="2000" i="1" smtClean="0"/>
              <a:t>Malius et acciepere quam facere injuriam</a:t>
            </a:r>
            <a:br>
              <a:rPr lang="en-US" sz="2000" i="1" smtClean="0"/>
            </a:br>
            <a:r>
              <a:rPr lang="en-US" sz="2000" smtClean="0"/>
              <a:t>arti: lebih baik mengalami ketidakadilan daripada melakukan ketidakadilan</a:t>
            </a:r>
            <a:br>
              <a:rPr lang="en-US" sz="2000" smtClean="0"/>
            </a:br>
            <a:r>
              <a:rPr lang="en-US" sz="2000" smtClean="0"/>
              <a:t/>
            </a:r>
            <a:br>
              <a:rPr lang="en-US" sz="2000" smtClean="0"/>
            </a:br>
            <a:r>
              <a:rPr lang="en-US" sz="2000" i="1" smtClean="0"/>
              <a:t>Modus vivendi</a:t>
            </a:r>
            <a:br>
              <a:rPr lang="en-US" sz="2000" i="1" smtClean="0"/>
            </a:br>
            <a:r>
              <a:rPr lang="en-US" sz="2000" smtClean="0"/>
              <a:t>arti: cara hidup bersama</a:t>
            </a:r>
            <a:br>
              <a:rPr lang="en-US" sz="2000" smtClean="0"/>
            </a:br>
            <a:endParaRPr lang="en-US" sz="2000" smtClean="0"/>
          </a:p>
          <a:p>
            <a:pPr marL="609600" indent="-609600" eaLnBrk="1" hangingPunct="1">
              <a:lnSpc>
                <a:spcPct val="90000"/>
              </a:lnSpc>
              <a:buFont typeface="Wingdings" pitchFamily="2" charset="2"/>
              <a:buAutoNum type="alphaLcPeriod" startAt="13"/>
            </a:pPr>
            <a:r>
              <a:rPr lang="en-US" sz="2000" i="1" smtClean="0"/>
              <a:t>Nemo plus juris transfere potest quam ipse habet</a:t>
            </a:r>
            <a:br>
              <a:rPr lang="en-US" sz="2000" i="1" smtClean="0"/>
            </a:br>
            <a:r>
              <a:rPr lang="en-US" sz="2000" smtClean="0"/>
              <a:t>arti: tak seorangpun dapat mengalihkan lebih banyak haknya daripada yang ia miliki</a:t>
            </a:r>
            <a:br>
              <a:rPr lang="en-US" sz="2000" smtClean="0"/>
            </a:br>
            <a:r>
              <a:rPr lang="en-US" sz="2000" smtClean="0"/>
              <a:t/>
            </a:r>
            <a:br>
              <a:rPr lang="en-US" sz="2000" smtClean="0"/>
            </a:br>
            <a:r>
              <a:rPr lang="en-US" sz="2000" i="1" smtClean="0"/>
              <a:t>Nullum delictum noela poena sine prieve legi ponali</a:t>
            </a:r>
            <a:br>
              <a:rPr lang="en-US" sz="2000" i="1" smtClean="0"/>
            </a:br>
            <a:r>
              <a:rPr lang="en-US" sz="2000" smtClean="0"/>
              <a:t>arinya: tiada perbuatan dapat dihukum, kecuali atas kekuatan ketentuan pidana dalam undang-undang yang telah ada lebih dahulu daripada perbuatan itu (lihat Pasal (1) KUHP)</a:t>
            </a:r>
            <a:br>
              <a:rPr lang="en-US" sz="2000" smtClean="0"/>
            </a:br>
            <a:endParaRPr lang="en-US" sz="2000" smtClean="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228600" y="277813"/>
            <a:ext cx="8610600" cy="636587"/>
          </a:xfrm>
        </p:spPr>
        <p:txBody>
          <a:bodyPr/>
          <a:lstStyle/>
          <a:p>
            <a:pPr eaLnBrk="1" fontAlgn="auto" hangingPunct="1">
              <a:spcAft>
                <a:spcPts val="0"/>
              </a:spcAft>
              <a:defRPr/>
            </a:pPr>
            <a:r>
              <a:rPr lang="en-US" sz="2400" smtClean="0">
                <a:solidFill>
                  <a:schemeClr val="accent1">
                    <a:satMod val="150000"/>
                  </a:schemeClr>
                </a:solidFill>
              </a:rPr>
              <a:t>Asas-Asas Hukum yang dikenal dalam Ilmu Hukum (lanjutan)</a:t>
            </a:r>
          </a:p>
        </p:txBody>
      </p:sp>
      <p:sp>
        <p:nvSpPr>
          <p:cNvPr id="61443" name="Rectangle 3"/>
          <p:cNvSpPr>
            <a:spLocks noGrp="1" noChangeArrowheads="1"/>
          </p:cNvSpPr>
          <p:nvPr>
            <p:ph idx="1"/>
          </p:nvPr>
        </p:nvSpPr>
        <p:spPr>
          <a:xfrm>
            <a:off x="533400" y="1600200"/>
            <a:ext cx="8382000" cy="4953000"/>
          </a:xfrm>
        </p:spPr>
        <p:txBody>
          <a:bodyPr rtlCol="0">
            <a:normAutofit lnSpcReduction="10000"/>
          </a:bodyPr>
          <a:lstStyle/>
          <a:p>
            <a:pPr marL="609600" indent="-609600" eaLnBrk="1" fontAlgn="auto" hangingPunct="1">
              <a:lnSpc>
                <a:spcPct val="80000"/>
              </a:lnSpc>
              <a:spcBef>
                <a:spcPts val="0"/>
              </a:spcBef>
              <a:spcAft>
                <a:spcPts val="0"/>
              </a:spcAft>
              <a:buFont typeface="Wingdings" pitchFamily="2" charset="2"/>
              <a:buAutoNum type="alphaLcPeriod" startAt="15"/>
              <a:defRPr/>
            </a:pPr>
            <a:r>
              <a:rPr lang="en-US" sz="2000" i="1" dirty="0" err="1" smtClean="0"/>
              <a:t>Opinio</a:t>
            </a:r>
            <a:r>
              <a:rPr lang="en-US" sz="2000" i="1" dirty="0" smtClean="0"/>
              <a:t> </a:t>
            </a:r>
            <a:r>
              <a:rPr lang="en-US" sz="2000" i="1" dirty="0" err="1" smtClean="0"/>
              <a:t>necessitas</a:t>
            </a:r>
            <a:r>
              <a:rPr lang="en-US" sz="2000" i="1" dirty="0" smtClean="0"/>
              <a:t/>
            </a:r>
            <a:br>
              <a:rPr lang="en-US" sz="2000" i="1" dirty="0" smtClean="0"/>
            </a:br>
            <a:r>
              <a:rPr lang="en-US" sz="2000" dirty="0" err="1" smtClean="0"/>
              <a:t>arti</a:t>
            </a:r>
            <a:r>
              <a:rPr lang="en-US" sz="2000" dirty="0" smtClean="0"/>
              <a:t>: </a:t>
            </a:r>
            <a:r>
              <a:rPr lang="en-US" sz="2000" dirty="0" err="1" smtClean="0"/>
              <a:t>keyakinan</a:t>
            </a:r>
            <a:r>
              <a:rPr lang="en-US" sz="2000" dirty="0" smtClean="0"/>
              <a:t> </a:t>
            </a:r>
            <a:r>
              <a:rPr lang="en-US" sz="2000" dirty="0" err="1" smtClean="0"/>
              <a:t>atas</a:t>
            </a:r>
            <a:r>
              <a:rPr lang="en-US" sz="2000" dirty="0" smtClean="0"/>
              <a:t> </a:t>
            </a:r>
            <a:r>
              <a:rPr lang="en-US" sz="2000" dirty="0" err="1" smtClean="0"/>
              <a:t>sesuatu</a:t>
            </a:r>
            <a:r>
              <a:rPr lang="en-US" sz="2000" dirty="0" smtClean="0"/>
              <a:t> </a:t>
            </a:r>
            <a:r>
              <a:rPr lang="en-US" sz="2000" dirty="0" err="1" smtClean="0"/>
              <a:t>hukum</a:t>
            </a:r>
            <a:r>
              <a:rPr lang="en-US" sz="2000" dirty="0" smtClean="0"/>
              <a:t> </a:t>
            </a:r>
            <a:r>
              <a:rPr lang="en-US" sz="2000" dirty="0" err="1" smtClean="0"/>
              <a:t>adalah</a:t>
            </a:r>
            <a:r>
              <a:rPr lang="en-US" sz="2000" dirty="0" smtClean="0"/>
              <a:t> </a:t>
            </a:r>
            <a:r>
              <a:rPr lang="en-US" sz="2000" dirty="0" err="1" smtClean="0"/>
              <a:t>perlu</a:t>
            </a:r>
            <a:r>
              <a:rPr lang="en-US" sz="2000" dirty="0" smtClean="0"/>
              <a:t> </a:t>
            </a:r>
            <a:r>
              <a:rPr lang="en-US" sz="2000" dirty="0" err="1" smtClean="0"/>
              <a:t>sebagai</a:t>
            </a:r>
            <a:r>
              <a:rPr lang="en-US" sz="2000" dirty="0" smtClean="0"/>
              <a:t> </a:t>
            </a:r>
            <a:r>
              <a:rPr lang="en-US" sz="2000" dirty="0" err="1" smtClean="0"/>
              <a:t>syarat</a:t>
            </a:r>
            <a:r>
              <a:rPr lang="en-US" sz="2000" dirty="0" smtClean="0"/>
              <a:t> </a:t>
            </a:r>
            <a:r>
              <a:rPr lang="en-US" sz="2000" dirty="0" err="1" smtClean="0"/>
              <a:t>untuk</a:t>
            </a:r>
            <a:r>
              <a:rPr lang="en-US" sz="2000" dirty="0" smtClean="0"/>
              <a:t> </a:t>
            </a:r>
            <a:r>
              <a:rPr lang="en-US" sz="2000" dirty="0" err="1" smtClean="0"/>
              <a:t>timbulnya</a:t>
            </a:r>
            <a:r>
              <a:rPr lang="en-US" sz="2000" dirty="0" smtClean="0"/>
              <a:t> </a:t>
            </a:r>
            <a:r>
              <a:rPr lang="en-US" sz="2000" dirty="0" err="1" smtClean="0"/>
              <a:t>hukum</a:t>
            </a:r>
            <a:r>
              <a:rPr lang="en-US" sz="2000" dirty="0" smtClean="0"/>
              <a:t> </a:t>
            </a:r>
            <a:r>
              <a:rPr lang="en-US" sz="2000" dirty="0" err="1" smtClean="0"/>
              <a:t>kebiasaan</a:t>
            </a:r>
            <a:r>
              <a:rPr lang="en-US" sz="2000" dirty="0" smtClean="0"/>
              <a:t/>
            </a:r>
            <a:br>
              <a:rPr lang="en-US" sz="2000" dirty="0" smtClean="0"/>
            </a:br>
            <a:endParaRPr lang="en-US" sz="2000" dirty="0" smtClean="0"/>
          </a:p>
          <a:p>
            <a:pPr marL="609600" indent="-609600" eaLnBrk="1" fontAlgn="auto" hangingPunct="1">
              <a:lnSpc>
                <a:spcPct val="80000"/>
              </a:lnSpc>
              <a:spcBef>
                <a:spcPts val="0"/>
              </a:spcBef>
              <a:spcAft>
                <a:spcPts val="0"/>
              </a:spcAft>
              <a:buFont typeface="Wingdings" pitchFamily="2" charset="2"/>
              <a:buAutoNum type="alphaLcPeriod" startAt="15"/>
              <a:defRPr/>
            </a:pPr>
            <a:r>
              <a:rPr lang="en-US" sz="2000" i="1" dirty="0" err="1" smtClean="0"/>
              <a:t>Pacta</a:t>
            </a:r>
            <a:r>
              <a:rPr lang="en-US" sz="2000" i="1" dirty="0" smtClean="0"/>
              <a:t> </a:t>
            </a:r>
            <a:r>
              <a:rPr lang="en-US" sz="2000" i="1" dirty="0" err="1" smtClean="0"/>
              <a:t>sunt</a:t>
            </a:r>
            <a:r>
              <a:rPr lang="en-US" sz="2000" i="1" dirty="0" smtClean="0"/>
              <a:t> </a:t>
            </a:r>
            <a:r>
              <a:rPr lang="en-US" sz="2000" i="1" dirty="0" err="1" smtClean="0"/>
              <a:t>servanda</a:t>
            </a:r>
            <a:r>
              <a:rPr lang="en-US" sz="2000" i="1" dirty="0" smtClean="0"/>
              <a:t/>
            </a:r>
            <a:br>
              <a:rPr lang="en-US" sz="2000" i="1" dirty="0" smtClean="0"/>
            </a:br>
            <a:r>
              <a:rPr lang="en-US" sz="2000" dirty="0" err="1" smtClean="0"/>
              <a:t>arti</a:t>
            </a:r>
            <a:r>
              <a:rPr lang="en-US" sz="2000" dirty="0" smtClean="0"/>
              <a:t>: </a:t>
            </a:r>
            <a:r>
              <a:rPr lang="en-US" sz="2000" dirty="0" err="1" smtClean="0"/>
              <a:t>perjanjian</a:t>
            </a:r>
            <a:r>
              <a:rPr lang="en-US" sz="2000" dirty="0" smtClean="0"/>
              <a:t> </a:t>
            </a:r>
            <a:r>
              <a:rPr lang="en-US" sz="2000" dirty="0" err="1" smtClean="0"/>
              <a:t>mengikat</a:t>
            </a:r>
            <a:r>
              <a:rPr lang="en-US" sz="2000" dirty="0" smtClean="0"/>
              <a:t> </a:t>
            </a:r>
            <a:r>
              <a:rPr lang="en-US" sz="2000" dirty="0" err="1" smtClean="0"/>
              <a:t>para</a:t>
            </a:r>
            <a:r>
              <a:rPr lang="en-US" sz="2000" dirty="0" smtClean="0"/>
              <a:t> </a:t>
            </a:r>
            <a:r>
              <a:rPr lang="en-US" sz="2000" dirty="0" err="1" smtClean="0"/>
              <a:t>pihak</a:t>
            </a:r>
            <a:r>
              <a:rPr lang="en-US" sz="2000" dirty="0" smtClean="0"/>
              <a:t> </a:t>
            </a:r>
            <a:r>
              <a:rPr lang="en-US" sz="2000" dirty="0" err="1" smtClean="0"/>
              <a:t>dan</a:t>
            </a:r>
            <a:r>
              <a:rPr lang="en-US" sz="2000" dirty="0" smtClean="0"/>
              <a:t> </a:t>
            </a:r>
            <a:r>
              <a:rPr lang="en-US" sz="2000" dirty="0" err="1" smtClean="0"/>
              <a:t>harus</a:t>
            </a:r>
            <a:r>
              <a:rPr lang="en-US" sz="2000" dirty="0" smtClean="0"/>
              <a:t> </a:t>
            </a:r>
            <a:r>
              <a:rPr lang="en-US" sz="2000" dirty="0" err="1" smtClean="0"/>
              <a:t>ditaati</a:t>
            </a:r>
            <a:r>
              <a:rPr lang="en-US" sz="2000" dirty="0" smtClean="0"/>
              <a:t> </a:t>
            </a:r>
            <a:r>
              <a:rPr lang="en-US" sz="2000" dirty="0" err="1" smtClean="0"/>
              <a:t>dengan</a:t>
            </a:r>
            <a:r>
              <a:rPr lang="en-US" sz="2000" dirty="0" smtClean="0"/>
              <a:t> </a:t>
            </a:r>
            <a:r>
              <a:rPr lang="en-US" sz="2000" dirty="0" err="1" smtClean="0"/>
              <a:t>itikad</a:t>
            </a:r>
            <a:r>
              <a:rPr lang="en-US" sz="2000" dirty="0" smtClean="0"/>
              <a:t> </a:t>
            </a:r>
            <a:r>
              <a:rPr lang="en-US" sz="2000" dirty="0" err="1" smtClean="0"/>
              <a:t>baik</a:t>
            </a:r>
            <a:r>
              <a:rPr lang="en-US" sz="2000" dirty="0" smtClean="0"/>
              <a:t> (</a:t>
            </a:r>
            <a:r>
              <a:rPr lang="en-US" sz="2000" dirty="0" err="1" smtClean="0"/>
              <a:t>lihat</a:t>
            </a:r>
            <a:r>
              <a:rPr lang="en-US" sz="2000" dirty="0" smtClean="0"/>
              <a:t> </a:t>
            </a:r>
            <a:r>
              <a:rPr lang="en-US" sz="2000" dirty="0" err="1" smtClean="0"/>
              <a:t>pasal</a:t>
            </a:r>
            <a:r>
              <a:rPr lang="en-US" sz="2000" dirty="0" smtClean="0"/>
              <a:t> 1338 BW)</a:t>
            </a:r>
            <a:br>
              <a:rPr lang="en-US" sz="2000" dirty="0" smtClean="0"/>
            </a:br>
            <a:r>
              <a:rPr lang="en-US" sz="2000" dirty="0" smtClean="0"/>
              <a:t/>
            </a:r>
            <a:br>
              <a:rPr lang="en-US" sz="2000" dirty="0" smtClean="0"/>
            </a:br>
            <a:r>
              <a:rPr lang="en-US" sz="2000" i="1" dirty="0" err="1" smtClean="0"/>
              <a:t>Potior</a:t>
            </a:r>
            <a:r>
              <a:rPr lang="en-US" sz="2000" i="1" dirty="0" smtClean="0"/>
              <a:t> </a:t>
            </a:r>
            <a:r>
              <a:rPr lang="en-US" sz="2000" i="1" dirty="0" err="1" smtClean="0"/>
              <a:t>est</a:t>
            </a:r>
            <a:r>
              <a:rPr lang="en-US" sz="2000" i="1" dirty="0" smtClean="0"/>
              <a:t> qui prior </a:t>
            </a:r>
            <a:r>
              <a:rPr lang="en-US" sz="2000" i="1" dirty="0" err="1" smtClean="0"/>
              <a:t>est</a:t>
            </a:r>
            <a:r>
              <a:rPr lang="en-US" sz="2000" i="1" dirty="0" smtClean="0"/>
              <a:t/>
            </a:r>
            <a:br>
              <a:rPr lang="en-US" sz="2000" i="1" dirty="0" smtClean="0"/>
            </a:br>
            <a:r>
              <a:rPr lang="en-US" sz="2000" dirty="0" err="1" smtClean="0"/>
              <a:t>arti</a:t>
            </a:r>
            <a:r>
              <a:rPr lang="en-US" sz="2000" dirty="0" smtClean="0"/>
              <a:t>: </a:t>
            </a:r>
            <a:r>
              <a:rPr lang="en-US" sz="2000" dirty="0" err="1" smtClean="0"/>
              <a:t>siapa</a:t>
            </a:r>
            <a:r>
              <a:rPr lang="en-US" sz="2000" dirty="0" smtClean="0"/>
              <a:t> yang </a:t>
            </a:r>
            <a:r>
              <a:rPr lang="en-US" sz="2000" dirty="0" err="1" smtClean="0"/>
              <a:t>datang</a:t>
            </a:r>
            <a:r>
              <a:rPr lang="en-US" sz="2000" dirty="0" smtClean="0"/>
              <a:t> </a:t>
            </a:r>
            <a:r>
              <a:rPr lang="en-US" sz="2000" dirty="0" err="1" smtClean="0"/>
              <a:t>lebih</a:t>
            </a:r>
            <a:r>
              <a:rPr lang="en-US" sz="2000" dirty="0" smtClean="0"/>
              <a:t> </a:t>
            </a:r>
            <a:r>
              <a:rPr lang="en-US" sz="2000" dirty="0" err="1" smtClean="0"/>
              <a:t>awal</a:t>
            </a:r>
            <a:r>
              <a:rPr lang="en-US" sz="2000" dirty="0" smtClean="0"/>
              <a:t> </a:t>
            </a:r>
            <a:r>
              <a:rPr lang="en-US" sz="2000" dirty="0" err="1" smtClean="0"/>
              <a:t>maka</a:t>
            </a:r>
            <a:r>
              <a:rPr lang="en-US" sz="2000" dirty="0" smtClean="0"/>
              <a:t> </a:t>
            </a:r>
            <a:r>
              <a:rPr lang="en-US" sz="2000" dirty="0" err="1" smtClean="0"/>
              <a:t>ia</a:t>
            </a:r>
            <a:r>
              <a:rPr lang="en-US" sz="2000" dirty="0" smtClean="0"/>
              <a:t> </a:t>
            </a:r>
            <a:r>
              <a:rPr lang="en-US" sz="2000" dirty="0" err="1" smtClean="0"/>
              <a:t>lebih</a:t>
            </a:r>
            <a:r>
              <a:rPr lang="en-US" sz="2000" dirty="0" smtClean="0"/>
              <a:t> </a:t>
            </a:r>
            <a:r>
              <a:rPr lang="en-US" sz="2000" dirty="0" err="1" smtClean="0"/>
              <a:t>beruntung</a:t>
            </a:r>
            <a:r>
              <a:rPr lang="en-US" sz="2000" dirty="0" smtClean="0"/>
              <a:t/>
            </a:r>
            <a:br>
              <a:rPr lang="en-US" sz="2000" dirty="0" smtClean="0"/>
            </a:br>
            <a:r>
              <a:rPr lang="en-US" sz="2000" dirty="0" smtClean="0"/>
              <a:t/>
            </a:r>
            <a:br>
              <a:rPr lang="en-US" sz="2000" dirty="0" smtClean="0"/>
            </a:br>
            <a:r>
              <a:rPr lang="en-US" sz="2000" i="1" dirty="0" smtClean="0"/>
              <a:t>Presumption of innocence</a:t>
            </a:r>
            <a:br>
              <a:rPr lang="en-US" sz="2000" i="1" dirty="0" smtClean="0"/>
            </a:br>
            <a:r>
              <a:rPr lang="en-US" sz="2000" dirty="0" err="1" smtClean="0"/>
              <a:t>arti</a:t>
            </a:r>
            <a:r>
              <a:rPr lang="en-US" sz="2000" dirty="0" smtClean="0"/>
              <a:t>: </a:t>
            </a:r>
            <a:r>
              <a:rPr lang="en-US" sz="2000" dirty="0" err="1" smtClean="0"/>
              <a:t>seseorang</a:t>
            </a:r>
            <a:r>
              <a:rPr lang="en-US" sz="2000" dirty="0" smtClean="0"/>
              <a:t> </a:t>
            </a:r>
            <a:r>
              <a:rPr lang="en-US" sz="2000" dirty="0" err="1" smtClean="0"/>
              <a:t>tidak</a:t>
            </a:r>
            <a:r>
              <a:rPr lang="en-US" sz="2000" dirty="0" smtClean="0"/>
              <a:t> </a:t>
            </a:r>
            <a:r>
              <a:rPr lang="en-US" sz="2000" dirty="0" err="1" smtClean="0"/>
              <a:t>dapat</a:t>
            </a:r>
            <a:r>
              <a:rPr lang="en-US" sz="2000" dirty="0" smtClean="0"/>
              <a:t> </a:t>
            </a:r>
            <a:r>
              <a:rPr lang="en-US" sz="2000" dirty="0" err="1" smtClean="0"/>
              <a:t>dianggap</a:t>
            </a:r>
            <a:r>
              <a:rPr lang="en-US" sz="2000" dirty="0" smtClean="0"/>
              <a:t> </a:t>
            </a:r>
            <a:r>
              <a:rPr lang="en-US" sz="2000" dirty="0" err="1" smtClean="0"/>
              <a:t>bersalah</a:t>
            </a:r>
            <a:r>
              <a:rPr lang="en-US" sz="2000" dirty="0" smtClean="0"/>
              <a:t> </a:t>
            </a:r>
            <a:r>
              <a:rPr lang="en-US" sz="2000" dirty="0" err="1" smtClean="0"/>
              <a:t>sebelum</a:t>
            </a:r>
            <a:r>
              <a:rPr lang="en-US" sz="2000" dirty="0" smtClean="0"/>
              <a:t> </a:t>
            </a:r>
            <a:r>
              <a:rPr lang="en-US" sz="2000" dirty="0" err="1" smtClean="0"/>
              <a:t>ada</a:t>
            </a:r>
            <a:r>
              <a:rPr lang="en-US" sz="2000" dirty="0" smtClean="0"/>
              <a:t> </a:t>
            </a:r>
            <a:r>
              <a:rPr lang="en-US" sz="2000" dirty="0" err="1" smtClean="0"/>
              <a:t>putusan</a:t>
            </a:r>
            <a:r>
              <a:rPr lang="en-US" sz="2000" dirty="0" smtClean="0"/>
              <a:t> </a:t>
            </a:r>
            <a:r>
              <a:rPr lang="en-US" sz="2000" dirty="0" err="1" smtClean="0"/>
              <a:t>hakin</a:t>
            </a:r>
            <a:r>
              <a:rPr lang="en-US" sz="2000" dirty="0" smtClean="0"/>
              <a:t> yang </a:t>
            </a:r>
            <a:r>
              <a:rPr lang="en-US" sz="2000" dirty="0" err="1" smtClean="0"/>
              <a:t>menyatakan</a:t>
            </a:r>
            <a:r>
              <a:rPr lang="en-US" sz="2000" dirty="0" smtClean="0"/>
              <a:t> </a:t>
            </a:r>
            <a:r>
              <a:rPr lang="en-US" sz="2000" dirty="0" err="1" smtClean="0"/>
              <a:t>ia</a:t>
            </a:r>
            <a:r>
              <a:rPr lang="en-US" sz="2000" dirty="0" smtClean="0"/>
              <a:t> </a:t>
            </a:r>
            <a:r>
              <a:rPr lang="en-US" sz="2000" dirty="0" err="1" smtClean="0"/>
              <a:t>bersalah</a:t>
            </a:r>
            <a:r>
              <a:rPr lang="en-US" sz="2000" dirty="0" smtClean="0"/>
              <a:t> </a:t>
            </a:r>
            <a:r>
              <a:rPr lang="en-US" sz="2000" dirty="0" err="1" smtClean="0"/>
              <a:t>dan</a:t>
            </a:r>
            <a:r>
              <a:rPr lang="en-US" sz="2000" dirty="0" smtClean="0"/>
              <a:t> </a:t>
            </a:r>
            <a:r>
              <a:rPr lang="en-US" sz="2000" dirty="0" err="1" smtClean="0"/>
              <a:t>mempunyai</a:t>
            </a:r>
            <a:r>
              <a:rPr lang="en-US" sz="2000" dirty="0" smtClean="0"/>
              <a:t> </a:t>
            </a:r>
            <a:r>
              <a:rPr lang="en-US" sz="2000" dirty="0" err="1" smtClean="0"/>
              <a:t>kekuatan</a:t>
            </a:r>
            <a:r>
              <a:rPr lang="en-US" sz="2000" dirty="0" smtClean="0"/>
              <a:t> </a:t>
            </a:r>
            <a:r>
              <a:rPr lang="en-US" sz="2000" dirty="0" err="1" smtClean="0"/>
              <a:t>hukum</a:t>
            </a:r>
            <a:r>
              <a:rPr lang="en-US" sz="2000" dirty="0" smtClean="0"/>
              <a:t> </a:t>
            </a:r>
            <a:r>
              <a:rPr lang="en-US" sz="2000" dirty="0" err="1" smtClean="0"/>
              <a:t>tetap</a:t>
            </a:r>
            <a:r>
              <a:rPr lang="en-US" sz="2000" dirty="0" smtClean="0"/>
              <a:t> (</a:t>
            </a:r>
            <a:r>
              <a:rPr lang="en-US" sz="2000" dirty="0" err="1" smtClean="0"/>
              <a:t>asas</a:t>
            </a:r>
            <a:r>
              <a:rPr lang="en-US" sz="2000" dirty="0" smtClean="0"/>
              <a:t> </a:t>
            </a:r>
            <a:r>
              <a:rPr lang="en-US" sz="2000" dirty="0" err="1" smtClean="0"/>
              <a:t>praduga</a:t>
            </a:r>
            <a:r>
              <a:rPr lang="en-US" sz="2000" dirty="0" smtClean="0"/>
              <a:t> </a:t>
            </a:r>
            <a:r>
              <a:rPr lang="en-US" sz="2000" dirty="0" err="1" smtClean="0"/>
              <a:t>tidak</a:t>
            </a:r>
            <a:r>
              <a:rPr lang="en-US" sz="2000" dirty="0" smtClean="0"/>
              <a:t> </a:t>
            </a:r>
            <a:r>
              <a:rPr lang="en-US" sz="2000" dirty="0" err="1" smtClean="0"/>
              <a:t>bersalah</a:t>
            </a:r>
            <a:r>
              <a:rPr lang="en-US" sz="2000" dirty="0" smtClean="0"/>
              <a:t>, </a:t>
            </a:r>
            <a:r>
              <a:rPr lang="en-US" sz="2000" dirty="0" err="1" smtClean="0"/>
              <a:t>lihat</a:t>
            </a:r>
            <a:r>
              <a:rPr lang="en-US" sz="2000" dirty="0" smtClean="0"/>
              <a:t> </a:t>
            </a:r>
            <a:r>
              <a:rPr lang="en-US" sz="2000" dirty="0" err="1" smtClean="0"/>
              <a:t>penjelasan</a:t>
            </a:r>
            <a:r>
              <a:rPr lang="en-US" sz="2000" dirty="0" smtClean="0"/>
              <a:t> KUHAP </a:t>
            </a:r>
            <a:r>
              <a:rPr lang="en-US" sz="2000" dirty="0" err="1" smtClean="0"/>
              <a:t>butir</a:t>
            </a:r>
            <a:r>
              <a:rPr lang="en-US" sz="2000" dirty="0" smtClean="0"/>
              <a:t> 3c)</a:t>
            </a:r>
            <a:br>
              <a:rPr lang="en-US" sz="2000" dirty="0" smtClean="0"/>
            </a:br>
            <a:r>
              <a:rPr lang="en-US" sz="2000" dirty="0" smtClean="0"/>
              <a:t/>
            </a:r>
            <a:br>
              <a:rPr lang="en-US" sz="2000" dirty="0" smtClean="0"/>
            </a:br>
            <a:r>
              <a:rPr lang="en-US" sz="2000" i="1" dirty="0" smtClean="0"/>
              <a:t>Primus inter pares</a:t>
            </a:r>
            <a:br>
              <a:rPr lang="en-US" sz="2000" i="1" dirty="0" smtClean="0"/>
            </a:br>
            <a:r>
              <a:rPr lang="en-US" sz="2000" dirty="0" err="1" smtClean="0"/>
              <a:t>arti</a:t>
            </a:r>
            <a:r>
              <a:rPr lang="en-US" sz="2000" dirty="0" smtClean="0"/>
              <a:t>: yang </a:t>
            </a:r>
            <a:r>
              <a:rPr lang="en-US" sz="2000" dirty="0" err="1" smtClean="0"/>
              <a:t>pertama</a:t>
            </a:r>
            <a:r>
              <a:rPr lang="en-US" sz="2000" dirty="0" smtClean="0"/>
              <a:t> (</a:t>
            </a:r>
            <a:r>
              <a:rPr lang="en-US" sz="2000" dirty="0" err="1" smtClean="0"/>
              <a:t>utama</a:t>
            </a:r>
            <a:r>
              <a:rPr lang="en-US" sz="2000" dirty="0" smtClean="0"/>
              <a:t>) </a:t>
            </a:r>
            <a:r>
              <a:rPr lang="en-US" sz="2000" dirty="0" err="1" smtClean="0"/>
              <a:t>di</a:t>
            </a:r>
            <a:r>
              <a:rPr lang="en-US" sz="2000" dirty="0" smtClean="0"/>
              <a:t> </a:t>
            </a:r>
            <a:r>
              <a:rPr lang="en-US" sz="2000" dirty="0" err="1" smtClean="0"/>
              <a:t>antara</a:t>
            </a:r>
            <a:r>
              <a:rPr lang="en-US" sz="2000" dirty="0" smtClean="0"/>
              <a:t> </a:t>
            </a:r>
            <a:r>
              <a:rPr lang="en-US" sz="2000" dirty="0" err="1" smtClean="0"/>
              <a:t>sesama</a:t>
            </a:r>
            <a:r>
              <a:rPr lang="en-US" sz="2000" dirty="0" smtClean="0"/>
              <a:t/>
            </a:r>
            <a:br>
              <a:rPr lang="en-US" sz="2000" dirty="0" smtClean="0"/>
            </a:br>
            <a:r>
              <a:rPr lang="en-US" sz="2000" dirty="0" smtClean="0"/>
              <a:t/>
            </a:r>
            <a:br>
              <a:rPr lang="en-US" sz="2000" dirty="0" smtClean="0"/>
            </a:br>
            <a:r>
              <a:rPr lang="en-US" sz="2000" i="1" dirty="0" err="1" smtClean="0"/>
              <a:t>Princeps</a:t>
            </a:r>
            <a:r>
              <a:rPr lang="en-US" sz="2000" i="1" dirty="0" smtClean="0"/>
              <a:t> </a:t>
            </a:r>
            <a:r>
              <a:rPr lang="en-US" sz="2000" i="1" dirty="0" err="1" smtClean="0"/>
              <a:t>legibus</a:t>
            </a:r>
            <a:r>
              <a:rPr lang="en-US" sz="2000" i="1" dirty="0" smtClean="0"/>
              <a:t> </a:t>
            </a:r>
            <a:r>
              <a:rPr lang="en-US" sz="2000" i="1" dirty="0" err="1" smtClean="0"/>
              <a:t>solutus</a:t>
            </a:r>
            <a:r>
              <a:rPr lang="en-US" sz="2000" i="1" dirty="0" smtClean="0"/>
              <a:t> </a:t>
            </a:r>
            <a:r>
              <a:rPr lang="en-US" sz="2000" i="1" dirty="0" err="1" smtClean="0"/>
              <a:t>est</a:t>
            </a:r>
            <a:r>
              <a:rPr lang="en-US" sz="2000" i="1" dirty="0" smtClean="0"/>
              <a:t/>
            </a:r>
            <a:br>
              <a:rPr lang="en-US" sz="2000" i="1" dirty="0" smtClean="0"/>
            </a:br>
            <a:r>
              <a:rPr lang="en-US" sz="2000" dirty="0" err="1" smtClean="0"/>
              <a:t>arti</a:t>
            </a:r>
            <a:r>
              <a:rPr lang="en-US" sz="2000" dirty="0" smtClean="0"/>
              <a:t>: </a:t>
            </a:r>
            <a:r>
              <a:rPr lang="en-US" sz="2000" dirty="0" err="1" smtClean="0"/>
              <a:t>kaisar</a:t>
            </a:r>
            <a:r>
              <a:rPr lang="en-US" sz="2000" dirty="0" smtClean="0"/>
              <a:t> </a:t>
            </a:r>
            <a:r>
              <a:rPr lang="en-US" sz="2000" dirty="0" err="1" smtClean="0"/>
              <a:t>tidak</a:t>
            </a:r>
            <a:r>
              <a:rPr lang="en-US" sz="2000" dirty="0" smtClean="0"/>
              <a:t> </a:t>
            </a:r>
            <a:r>
              <a:rPr lang="en-US" sz="2000" dirty="0" err="1" smtClean="0"/>
              <a:t>terikat</a:t>
            </a:r>
            <a:r>
              <a:rPr lang="en-US" sz="2000" dirty="0" smtClean="0"/>
              <a:t> </a:t>
            </a:r>
            <a:r>
              <a:rPr lang="en-US" sz="2000" dirty="0" err="1" smtClean="0"/>
              <a:t>oleh</a:t>
            </a:r>
            <a:r>
              <a:rPr lang="en-US" sz="2000" dirty="0" smtClean="0"/>
              <a:t> </a:t>
            </a:r>
            <a:r>
              <a:rPr lang="en-US" sz="2000" dirty="0" err="1" smtClean="0"/>
              <a:t>undang-undang</a:t>
            </a:r>
            <a:endParaRPr lang="en-US" sz="2000" dirty="0" smtClean="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04800" y="277813"/>
            <a:ext cx="8610600" cy="712787"/>
          </a:xfrm>
        </p:spPr>
        <p:txBody>
          <a:bodyPr/>
          <a:lstStyle/>
          <a:p>
            <a:pPr eaLnBrk="1" fontAlgn="auto" hangingPunct="1">
              <a:spcAft>
                <a:spcPts val="0"/>
              </a:spcAft>
              <a:defRPr/>
            </a:pPr>
            <a:r>
              <a:rPr lang="en-US" sz="2400" smtClean="0">
                <a:solidFill>
                  <a:schemeClr val="accent1">
                    <a:satMod val="150000"/>
                  </a:schemeClr>
                </a:solidFill>
              </a:rPr>
              <a:t>Asas-Asas Hukum yang dikenal dalam Ilmu Hukum (lanjutan)</a:t>
            </a:r>
          </a:p>
        </p:txBody>
      </p:sp>
      <p:sp>
        <p:nvSpPr>
          <p:cNvPr id="62467" name="Rectangle 3"/>
          <p:cNvSpPr>
            <a:spLocks noGrp="1" noChangeArrowheads="1"/>
          </p:cNvSpPr>
          <p:nvPr>
            <p:ph idx="1"/>
          </p:nvPr>
        </p:nvSpPr>
        <p:spPr>
          <a:xfrm>
            <a:off x="609600" y="1676400"/>
            <a:ext cx="8305800" cy="4876800"/>
          </a:xfrm>
        </p:spPr>
        <p:txBody>
          <a:bodyPr rtlCol="0">
            <a:normAutofit lnSpcReduction="10000"/>
          </a:bodyPr>
          <a:lstStyle/>
          <a:p>
            <a:pPr marL="609600" indent="-609600" eaLnBrk="1" fontAlgn="auto" hangingPunct="1">
              <a:lnSpc>
                <a:spcPct val="80000"/>
              </a:lnSpc>
              <a:spcBef>
                <a:spcPts val="0"/>
              </a:spcBef>
              <a:spcAft>
                <a:spcPts val="0"/>
              </a:spcAft>
              <a:buFont typeface="Wingdings" pitchFamily="2" charset="2"/>
              <a:buAutoNum type="alphaLcPeriod" startAt="17"/>
              <a:defRPr/>
            </a:pPr>
            <a:r>
              <a:rPr lang="en-US" sz="2000" i="1" dirty="0" err="1" smtClean="0"/>
              <a:t>Quiquid</a:t>
            </a:r>
            <a:r>
              <a:rPr lang="en-US" sz="2000" i="1" dirty="0" smtClean="0"/>
              <a:t> </a:t>
            </a:r>
            <a:r>
              <a:rPr lang="en-US" sz="2000" i="1" dirty="0" err="1" smtClean="0"/>
              <a:t>est</a:t>
            </a:r>
            <a:r>
              <a:rPr lang="en-US" sz="2000" i="1" dirty="0" smtClean="0"/>
              <a:t> in </a:t>
            </a:r>
            <a:r>
              <a:rPr lang="en-US" sz="2000" i="1" dirty="0" err="1" smtClean="0"/>
              <a:t>territorio</a:t>
            </a:r>
            <a:r>
              <a:rPr lang="en-US" sz="2000" i="1" dirty="0" smtClean="0"/>
              <a:t>, </a:t>
            </a:r>
            <a:r>
              <a:rPr lang="en-US" sz="2000" i="1" dirty="0" err="1" smtClean="0"/>
              <a:t>etiam</a:t>
            </a:r>
            <a:r>
              <a:rPr lang="en-US" sz="2000" i="1" dirty="0" smtClean="0"/>
              <a:t> </a:t>
            </a:r>
            <a:r>
              <a:rPr lang="en-US" sz="2000" i="1" dirty="0" err="1" smtClean="0"/>
              <a:t>est</a:t>
            </a:r>
            <a:r>
              <a:rPr lang="en-US" sz="2000" i="1" dirty="0" smtClean="0"/>
              <a:t> de </a:t>
            </a:r>
            <a:r>
              <a:rPr lang="en-US" sz="2000" i="1" dirty="0" err="1" smtClean="0"/>
              <a:t>territorio</a:t>
            </a:r>
            <a:r>
              <a:rPr lang="en-US" sz="2000" i="1" dirty="0" smtClean="0"/>
              <a:t/>
            </a:r>
            <a:br>
              <a:rPr lang="en-US" sz="2000" i="1" dirty="0" smtClean="0"/>
            </a:br>
            <a:r>
              <a:rPr lang="en-US" sz="2000" dirty="0" err="1" smtClean="0"/>
              <a:t>arti</a:t>
            </a:r>
            <a:r>
              <a:rPr lang="en-US" sz="2000" dirty="0" smtClean="0"/>
              <a:t>: </a:t>
            </a:r>
            <a:r>
              <a:rPr lang="en-US" sz="2000" dirty="0" err="1" smtClean="0"/>
              <a:t>apa-apa</a:t>
            </a:r>
            <a:r>
              <a:rPr lang="en-US" sz="2000" dirty="0" smtClean="0"/>
              <a:t> yang </a:t>
            </a:r>
            <a:r>
              <a:rPr lang="en-US" sz="2000" dirty="0" err="1" smtClean="0"/>
              <a:t>berada</a:t>
            </a:r>
            <a:r>
              <a:rPr lang="en-US" sz="2000" dirty="0" smtClean="0"/>
              <a:t> </a:t>
            </a:r>
            <a:r>
              <a:rPr lang="en-US" sz="2000" dirty="0" err="1" smtClean="0"/>
              <a:t>dalam</a:t>
            </a:r>
            <a:r>
              <a:rPr lang="en-US" sz="2000" dirty="0" smtClean="0"/>
              <a:t> </a:t>
            </a:r>
            <a:r>
              <a:rPr lang="en-US" sz="2000" dirty="0" err="1" smtClean="0"/>
              <a:t>batas</a:t>
            </a:r>
            <a:r>
              <a:rPr lang="en-US" sz="2000" dirty="0" smtClean="0"/>
              <a:t> </a:t>
            </a:r>
            <a:r>
              <a:rPr lang="en-US" sz="2000" dirty="0" err="1" smtClean="0"/>
              <a:t>negara</a:t>
            </a:r>
            <a:r>
              <a:rPr lang="en-US" sz="2000" dirty="0" smtClean="0"/>
              <a:t> </a:t>
            </a:r>
            <a:r>
              <a:rPr lang="en-US" sz="2000" dirty="0" err="1" smtClean="0"/>
              <a:t>tunduk</a:t>
            </a:r>
            <a:r>
              <a:rPr lang="en-US" sz="2000" dirty="0" smtClean="0"/>
              <a:t> </a:t>
            </a:r>
            <a:r>
              <a:rPr lang="en-US" sz="2000" dirty="0" err="1" smtClean="0"/>
              <a:t>pada</a:t>
            </a:r>
            <a:r>
              <a:rPr lang="en-US" sz="2000" dirty="0" smtClean="0"/>
              <a:t> </a:t>
            </a:r>
            <a:r>
              <a:rPr lang="en-US" sz="2000" dirty="0" err="1" smtClean="0"/>
              <a:t>hukum</a:t>
            </a:r>
            <a:r>
              <a:rPr lang="en-US" sz="2000" dirty="0" smtClean="0"/>
              <a:t> </a:t>
            </a:r>
            <a:r>
              <a:rPr lang="en-US" sz="2000" dirty="0" err="1" smtClean="0"/>
              <a:t>negara</a:t>
            </a:r>
            <a:r>
              <a:rPr lang="en-US" sz="2000" dirty="0" smtClean="0"/>
              <a:t> </a:t>
            </a:r>
            <a:r>
              <a:rPr lang="en-US" sz="2000" dirty="0" err="1" smtClean="0"/>
              <a:t>itu</a:t>
            </a:r>
            <a:r>
              <a:rPr lang="en-US" sz="2000" dirty="0" smtClean="0"/>
              <a:t/>
            </a:r>
            <a:br>
              <a:rPr lang="en-US" sz="2000" dirty="0" smtClean="0"/>
            </a:br>
            <a:r>
              <a:rPr lang="en-US" sz="2000" dirty="0" smtClean="0"/>
              <a:t/>
            </a:r>
            <a:br>
              <a:rPr lang="en-US" sz="2000" dirty="0" smtClean="0"/>
            </a:br>
            <a:r>
              <a:rPr lang="en-US" sz="2000" i="1" dirty="0" smtClean="0"/>
              <a:t>Qui </a:t>
            </a:r>
            <a:r>
              <a:rPr lang="en-US" sz="2000" i="1" dirty="0" err="1" smtClean="0"/>
              <a:t>tacet</a:t>
            </a:r>
            <a:r>
              <a:rPr lang="en-US" sz="2000" i="1" dirty="0" smtClean="0"/>
              <a:t> </a:t>
            </a:r>
            <a:r>
              <a:rPr lang="en-US" sz="2000" i="1" dirty="0" err="1" smtClean="0"/>
              <a:t>consentire</a:t>
            </a:r>
            <a:r>
              <a:rPr lang="en-US" sz="2000" i="1" dirty="0" smtClean="0"/>
              <a:t> </a:t>
            </a:r>
            <a:r>
              <a:rPr lang="en-US" sz="2000" i="1" dirty="0" err="1" smtClean="0"/>
              <a:t>videtur</a:t>
            </a:r>
            <a:r>
              <a:rPr lang="en-US" sz="2000" i="1" dirty="0" smtClean="0"/>
              <a:t/>
            </a:r>
            <a:br>
              <a:rPr lang="en-US" sz="2000" i="1" dirty="0" smtClean="0"/>
            </a:br>
            <a:r>
              <a:rPr lang="en-US" sz="2000" dirty="0" err="1" smtClean="0"/>
              <a:t>arti</a:t>
            </a:r>
            <a:r>
              <a:rPr lang="en-US" sz="2000" dirty="0" smtClean="0"/>
              <a:t>: </a:t>
            </a:r>
            <a:r>
              <a:rPr lang="en-US" sz="2000" dirty="0" err="1" smtClean="0"/>
              <a:t>siapa</a:t>
            </a:r>
            <a:r>
              <a:rPr lang="en-US" sz="2000" dirty="0" smtClean="0"/>
              <a:t> yang </a:t>
            </a:r>
            <a:r>
              <a:rPr lang="en-US" sz="2000" dirty="0" err="1" smtClean="0"/>
              <a:t>berdiam</a:t>
            </a:r>
            <a:r>
              <a:rPr lang="en-US" sz="2000" dirty="0" smtClean="0"/>
              <a:t> </a:t>
            </a:r>
            <a:r>
              <a:rPr lang="en-US" sz="2000" dirty="0" err="1" smtClean="0"/>
              <a:t>diri</a:t>
            </a:r>
            <a:r>
              <a:rPr lang="en-US" sz="2000" dirty="0" smtClean="0"/>
              <a:t> </a:t>
            </a:r>
            <a:r>
              <a:rPr lang="en-US" sz="2000" dirty="0" err="1" smtClean="0"/>
              <a:t>dianggap</a:t>
            </a:r>
            <a:r>
              <a:rPr lang="en-US" sz="2000" dirty="0" smtClean="0"/>
              <a:t> </a:t>
            </a:r>
            <a:r>
              <a:rPr lang="en-US" sz="2000" dirty="0" err="1" smtClean="0"/>
              <a:t>menyetujui</a:t>
            </a:r>
            <a:r>
              <a:rPr lang="en-US" sz="2000" dirty="0" smtClean="0"/>
              <a:t/>
            </a:r>
            <a:br>
              <a:rPr lang="en-US" sz="2000" dirty="0" smtClean="0"/>
            </a:br>
            <a:endParaRPr lang="en-US" sz="2000" dirty="0" smtClean="0"/>
          </a:p>
          <a:p>
            <a:pPr marL="609600" indent="-609600" eaLnBrk="1" fontAlgn="auto" hangingPunct="1">
              <a:lnSpc>
                <a:spcPct val="80000"/>
              </a:lnSpc>
              <a:spcBef>
                <a:spcPts val="0"/>
              </a:spcBef>
              <a:spcAft>
                <a:spcPts val="0"/>
              </a:spcAft>
              <a:buFont typeface="Wingdings" pitchFamily="2" charset="2"/>
              <a:buAutoNum type="alphaLcPeriod" startAt="17"/>
              <a:defRPr/>
            </a:pPr>
            <a:r>
              <a:rPr lang="en-US" sz="2000" i="1" dirty="0" smtClean="0"/>
              <a:t>Res nullius credit </a:t>
            </a:r>
            <a:r>
              <a:rPr lang="en-US" sz="2000" i="1" dirty="0" err="1" smtClean="0"/>
              <a:t>occupanti</a:t>
            </a:r>
            <a:r>
              <a:rPr lang="en-US" sz="2000" i="1" dirty="0" smtClean="0"/>
              <a:t/>
            </a:r>
            <a:br>
              <a:rPr lang="en-US" sz="2000" i="1" dirty="0" smtClean="0"/>
            </a:br>
            <a:r>
              <a:rPr lang="en-US" sz="2000" dirty="0" err="1" smtClean="0"/>
              <a:t>arti</a:t>
            </a:r>
            <a:r>
              <a:rPr lang="en-US" sz="2000" dirty="0" smtClean="0"/>
              <a:t>: </a:t>
            </a:r>
            <a:r>
              <a:rPr lang="en-US" sz="2000" dirty="0" err="1" smtClean="0"/>
              <a:t>benda</a:t>
            </a:r>
            <a:r>
              <a:rPr lang="en-US" sz="2000" dirty="0" smtClean="0"/>
              <a:t> yang </a:t>
            </a:r>
            <a:r>
              <a:rPr lang="en-US" sz="2000" dirty="0" err="1" smtClean="0"/>
              <a:t>ditelantarkan</a:t>
            </a:r>
            <a:r>
              <a:rPr lang="en-US" sz="2000" dirty="0" smtClean="0"/>
              <a:t> </a:t>
            </a:r>
            <a:r>
              <a:rPr lang="en-US" sz="2000" dirty="0" err="1" smtClean="0"/>
              <a:t>oleh</a:t>
            </a:r>
            <a:r>
              <a:rPr lang="en-US" sz="2000" dirty="0" smtClean="0"/>
              <a:t> </a:t>
            </a:r>
            <a:r>
              <a:rPr lang="en-US" sz="2000" dirty="0" err="1" smtClean="0"/>
              <a:t>pemiliknya</a:t>
            </a:r>
            <a:r>
              <a:rPr lang="en-US" sz="2000" dirty="0" smtClean="0"/>
              <a:t> </a:t>
            </a:r>
            <a:r>
              <a:rPr lang="en-US" sz="2000" dirty="0" err="1" smtClean="0"/>
              <a:t>dapa</a:t>
            </a:r>
            <a:r>
              <a:rPr lang="en-US" sz="2000" dirty="0" smtClean="0"/>
              <a:t> </a:t>
            </a:r>
            <a:r>
              <a:rPr lang="en-US" sz="2000" dirty="0" err="1" smtClean="0"/>
              <a:t>diambil</a:t>
            </a:r>
            <a:r>
              <a:rPr lang="en-US" sz="2000" dirty="0" smtClean="0"/>
              <a:t> </a:t>
            </a:r>
            <a:r>
              <a:rPr lang="en-US" sz="2000" dirty="0" err="1" smtClean="0"/>
              <a:t>untuk</a:t>
            </a:r>
            <a:r>
              <a:rPr lang="en-US" sz="2000" dirty="0" smtClean="0"/>
              <a:t> </a:t>
            </a:r>
            <a:r>
              <a:rPr lang="en-US" sz="2000" dirty="0" err="1" smtClean="0"/>
              <a:t>dimiliki</a:t>
            </a:r>
            <a:r>
              <a:rPr lang="en-US" sz="2000" dirty="0" smtClean="0"/>
              <a:t/>
            </a:r>
            <a:br>
              <a:rPr lang="en-US" sz="2000" dirty="0" smtClean="0"/>
            </a:br>
            <a:endParaRPr lang="en-US" sz="2000" dirty="0" smtClean="0"/>
          </a:p>
          <a:p>
            <a:pPr marL="609600" indent="-609600" eaLnBrk="1" fontAlgn="auto" hangingPunct="1">
              <a:lnSpc>
                <a:spcPct val="80000"/>
              </a:lnSpc>
              <a:spcBef>
                <a:spcPts val="0"/>
              </a:spcBef>
              <a:spcAft>
                <a:spcPts val="0"/>
              </a:spcAft>
              <a:buFont typeface="Wingdings" pitchFamily="2" charset="2"/>
              <a:buAutoNum type="alphaLcPeriod" startAt="17"/>
              <a:defRPr/>
            </a:pPr>
            <a:r>
              <a:rPr lang="en-US" sz="2000" i="1" dirty="0" err="1" smtClean="0"/>
              <a:t>Sollus</a:t>
            </a:r>
            <a:r>
              <a:rPr lang="en-US" sz="2000" i="1" dirty="0" smtClean="0"/>
              <a:t> </a:t>
            </a:r>
            <a:r>
              <a:rPr lang="en-US" sz="2000" i="1" dirty="0" err="1" smtClean="0"/>
              <a:t>populi</a:t>
            </a:r>
            <a:r>
              <a:rPr lang="en-US" sz="2000" i="1" dirty="0" smtClean="0"/>
              <a:t> </a:t>
            </a:r>
            <a:r>
              <a:rPr lang="en-US" sz="2000" i="1" dirty="0" err="1" smtClean="0"/>
              <a:t>suprema</a:t>
            </a:r>
            <a:r>
              <a:rPr lang="en-US" sz="2000" i="1" dirty="0" smtClean="0"/>
              <a:t> </a:t>
            </a:r>
            <a:r>
              <a:rPr lang="en-US" sz="2000" i="1" dirty="0" err="1" smtClean="0"/>
              <a:t>lex</a:t>
            </a:r>
            <a:r>
              <a:rPr lang="en-US" sz="2000" i="1" dirty="0" smtClean="0"/>
              <a:t/>
            </a:r>
            <a:br>
              <a:rPr lang="en-US" sz="2000" i="1" dirty="0" smtClean="0"/>
            </a:br>
            <a:r>
              <a:rPr lang="en-US" sz="2000" dirty="0" err="1" smtClean="0"/>
              <a:t>arti</a:t>
            </a:r>
            <a:r>
              <a:rPr lang="en-US" sz="2000" dirty="0" smtClean="0"/>
              <a:t>: </a:t>
            </a:r>
            <a:r>
              <a:rPr lang="en-US" sz="2000" dirty="0" err="1" smtClean="0"/>
              <a:t>kesepakatan</a:t>
            </a:r>
            <a:r>
              <a:rPr lang="en-US" sz="2000" dirty="0" smtClean="0"/>
              <a:t> yang </a:t>
            </a:r>
            <a:r>
              <a:rPr lang="en-US" sz="2000" dirty="0" err="1" smtClean="0"/>
              <a:t>diambil</a:t>
            </a:r>
            <a:r>
              <a:rPr lang="en-US" sz="2000" dirty="0" smtClean="0"/>
              <a:t> </a:t>
            </a:r>
            <a:r>
              <a:rPr lang="en-US" sz="2000" dirty="0" err="1" smtClean="0"/>
              <a:t>dari</a:t>
            </a:r>
            <a:r>
              <a:rPr lang="en-US" sz="2000" dirty="0" smtClean="0"/>
              <a:t> </a:t>
            </a:r>
            <a:r>
              <a:rPr lang="en-US" sz="2000" dirty="0" err="1" smtClean="0"/>
              <a:t>suara</a:t>
            </a:r>
            <a:r>
              <a:rPr lang="en-US" sz="2000" dirty="0" smtClean="0"/>
              <a:t> </a:t>
            </a:r>
            <a:r>
              <a:rPr lang="en-US" sz="2000" dirty="0" err="1" smtClean="0"/>
              <a:t>terbanyak</a:t>
            </a:r>
            <a:r>
              <a:rPr lang="en-US" sz="2000" dirty="0" smtClean="0"/>
              <a:t> </a:t>
            </a:r>
            <a:r>
              <a:rPr lang="en-US" sz="2000" dirty="0" err="1" smtClean="0"/>
              <a:t>adalah</a:t>
            </a:r>
            <a:r>
              <a:rPr lang="en-US" sz="2000" dirty="0" smtClean="0"/>
              <a:t> </a:t>
            </a:r>
            <a:r>
              <a:rPr lang="en-US" sz="2000" dirty="0" err="1" smtClean="0"/>
              <a:t>hukum</a:t>
            </a:r>
            <a:r>
              <a:rPr lang="en-US" sz="2000" dirty="0" smtClean="0"/>
              <a:t> yang </a:t>
            </a:r>
            <a:r>
              <a:rPr lang="en-US" sz="2000" dirty="0" err="1" smtClean="0"/>
              <a:t>tertinggi</a:t>
            </a:r>
            <a:r>
              <a:rPr lang="en-US" sz="2000" dirty="0" smtClean="0"/>
              <a:t/>
            </a:r>
            <a:br>
              <a:rPr lang="en-US" sz="2000" dirty="0" smtClean="0"/>
            </a:br>
            <a:r>
              <a:rPr lang="en-US" sz="2000" dirty="0" smtClean="0"/>
              <a:t/>
            </a:r>
            <a:br>
              <a:rPr lang="en-US" sz="2000" dirty="0" smtClean="0"/>
            </a:br>
            <a:r>
              <a:rPr lang="en-US" sz="2000" i="1" dirty="0" err="1" smtClean="0"/>
              <a:t>Summum</a:t>
            </a:r>
            <a:r>
              <a:rPr lang="en-US" sz="2000" i="1" dirty="0" smtClean="0"/>
              <a:t> </a:t>
            </a:r>
            <a:r>
              <a:rPr lang="en-US" sz="2000" i="1" dirty="0" err="1" smtClean="0"/>
              <a:t>ius</a:t>
            </a:r>
            <a:r>
              <a:rPr lang="en-US" sz="2000" i="1" dirty="0" smtClean="0"/>
              <a:t> summa </a:t>
            </a:r>
            <a:r>
              <a:rPr lang="en-US" sz="2000" i="1" dirty="0" err="1" smtClean="0"/>
              <a:t>injuria</a:t>
            </a:r>
            <a:r>
              <a:rPr lang="en-US" sz="2000" i="1" dirty="0" smtClean="0"/>
              <a:t/>
            </a:r>
            <a:br>
              <a:rPr lang="en-US" sz="2000" i="1" dirty="0" smtClean="0"/>
            </a:br>
            <a:r>
              <a:rPr lang="en-US" sz="2000" dirty="0" err="1" smtClean="0"/>
              <a:t>arti</a:t>
            </a:r>
            <a:r>
              <a:rPr lang="en-US" sz="2000" dirty="0" smtClean="0"/>
              <a:t>: </a:t>
            </a:r>
            <a:r>
              <a:rPr lang="en-US" sz="2000" dirty="0" err="1" smtClean="0"/>
              <a:t>keadilan</a:t>
            </a:r>
            <a:r>
              <a:rPr lang="en-US" sz="2000" dirty="0" smtClean="0"/>
              <a:t> yang </a:t>
            </a:r>
            <a:r>
              <a:rPr lang="en-US" sz="2000" dirty="0" err="1" smtClean="0"/>
              <a:t>tertinggi</a:t>
            </a:r>
            <a:r>
              <a:rPr lang="en-US" sz="2000" dirty="0" smtClean="0"/>
              <a:t> </a:t>
            </a:r>
            <a:r>
              <a:rPr lang="en-US" sz="2000" dirty="0" err="1" smtClean="0"/>
              <a:t>adalah</a:t>
            </a:r>
            <a:r>
              <a:rPr lang="en-US" sz="2000" dirty="0" smtClean="0"/>
              <a:t> </a:t>
            </a:r>
            <a:r>
              <a:rPr lang="en-US" sz="2000" dirty="0" err="1" smtClean="0"/>
              <a:t>ketidakadilan</a:t>
            </a:r>
            <a:r>
              <a:rPr lang="en-US" sz="2000" dirty="0" smtClean="0"/>
              <a:t> yang </a:t>
            </a:r>
            <a:r>
              <a:rPr lang="en-US" sz="2000" dirty="0" err="1" smtClean="0"/>
              <a:t>tertinggi</a:t>
            </a:r>
            <a:r>
              <a:rPr lang="en-US" sz="2000" dirty="0" smtClean="0"/>
              <a:t/>
            </a:r>
            <a:br>
              <a:rPr lang="en-US" sz="2000" dirty="0" smtClean="0"/>
            </a:br>
            <a:r>
              <a:rPr lang="en-US" sz="2000" dirty="0" smtClean="0"/>
              <a:t/>
            </a:r>
            <a:br>
              <a:rPr lang="en-US" sz="2000" dirty="0" smtClean="0"/>
            </a:br>
            <a:r>
              <a:rPr lang="en-US" sz="2000" i="1" dirty="0" err="1" smtClean="0"/>
              <a:t>Similia</a:t>
            </a:r>
            <a:r>
              <a:rPr lang="en-US" sz="2000" i="1" dirty="0" smtClean="0"/>
              <a:t> </a:t>
            </a:r>
            <a:r>
              <a:rPr lang="en-US" sz="2000" i="1" dirty="0" err="1" smtClean="0"/>
              <a:t>similibus</a:t>
            </a:r>
            <a:r>
              <a:rPr lang="en-US" sz="2000" i="1" dirty="0" smtClean="0"/>
              <a:t/>
            </a:r>
            <a:br>
              <a:rPr lang="en-US" sz="2000" i="1" dirty="0" smtClean="0"/>
            </a:br>
            <a:r>
              <a:rPr lang="en-US" sz="2000" dirty="0" err="1" smtClean="0"/>
              <a:t>arti</a:t>
            </a:r>
            <a:r>
              <a:rPr lang="en-US" sz="2000" dirty="0" smtClean="0"/>
              <a:t>: </a:t>
            </a:r>
            <a:r>
              <a:rPr lang="en-US" sz="2000" dirty="0" err="1" smtClean="0"/>
              <a:t>dalam</a:t>
            </a:r>
            <a:r>
              <a:rPr lang="en-US" sz="2000" dirty="0" smtClean="0"/>
              <a:t> </a:t>
            </a:r>
            <a:r>
              <a:rPr lang="en-US" sz="2000" dirty="0" err="1" smtClean="0"/>
              <a:t>perkara</a:t>
            </a:r>
            <a:r>
              <a:rPr lang="en-US" sz="2000" dirty="0" smtClean="0"/>
              <a:t> yang </a:t>
            </a:r>
            <a:r>
              <a:rPr lang="en-US" sz="2000" dirty="0" err="1" smtClean="0"/>
              <a:t>sama</a:t>
            </a:r>
            <a:r>
              <a:rPr lang="en-US" sz="2000" dirty="0" smtClean="0"/>
              <a:t> </a:t>
            </a:r>
            <a:r>
              <a:rPr lang="en-US" sz="2000" dirty="0" err="1" smtClean="0"/>
              <a:t>harus</a:t>
            </a:r>
            <a:r>
              <a:rPr lang="en-US" sz="2000" dirty="0" smtClean="0"/>
              <a:t> </a:t>
            </a:r>
            <a:r>
              <a:rPr lang="en-US" sz="2000" dirty="0" err="1" smtClean="0"/>
              <a:t>diputus</a:t>
            </a:r>
            <a:r>
              <a:rPr lang="en-US" sz="2000" dirty="0" smtClean="0"/>
              <a:t> </a:t>
            </a:r>
            <a:r>
              <a:rPr lang="en-US" sz="2000" dirty="0" err="1" smtClean="0"/>
              <a:t>dengan</a:t>
            </a:r>
            <a:r>
              <a:rPr lang="en-US" sz="2000" dirty="0" smtClean="0"/>
              <a:t> </a:t>
            </a:r>
            <a:r>
              <a:rPr lang="en-US" sz="2000" dirty="0" err="1" smtClean="0"/>
              <a:t>hal</a:t>
            </a:r>
            <a:r>
              <a:rPr lang="en-US" sz="2000" dirty="0" smtClean="0"/>
              <a:t> yang </a:t>
            </a:r>
            <a:r>
              <a:rPr lang="en-US" sz="2000" dirty="0" err="1" smtClean="0"/>
              <a:t>sama</a:t>
            </a:r>
            <a:r>
              <a:rPr lang="en-US" sz="2000" dirty="0" smtClean="0"/>
              <a:t>, </a:t>
            </a:r>
            <a:r>
              <a:rPr lang="en-US" sz="2000" dirty="0" err="1" smtClean="0"/>
              <a:t>tidak</a:t>
            </a:r>
            <a:r>
              <a:rPr lang="en-US" sz="2000" dirty="0" smtClean="0"/>
              <a:t> </a:t>
            </a:r>
            <a:r>
              <a:rPr lang="en-US" sz="2000" dirty="0" err="1" smtClean="0"/>
              <a:t>ada</a:t>
            </a:r>
            <a:r>
              <a:rPr lang="en-US" sz="2000" dirty="0" smtClean="0"/>
              <a:t> </a:t>
            </a:r>
            <a:r>
              <a:rPr lang="en-US" sz="2000" dirty="0" err="1" smtClean="0"/>
              <a:t>pilih</a:t>
            </a:r>
            <a:r>
              <a:rPr lang="en-US" sz="2000" dirty="0" smtClean="0"/>
              <a:t> </a:t>
            </a:r>
            <a:r>
              <a:rPr lang="en-US" sz="2000" dirty="0" err="1" smtClean="0"/>
              <a:t>kasih</a:t>
            </a:r>
            <a:endParaRPr lang="en-US" sz="2000"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76200"/>
            <a:ext cx="8229600" cy="914400"/>
          </a:xfrm>
        </p:spPr>
        <p:txBody>
          <a:bodyPr/>
          <a:lstStyle/>
          <a:p>
            <a:pPr eaLnBrk="1" fontAlgn="auto" hangingPunct="1">
              <a:spcAft>
                <a:spcPts val="0"/>
              </a:spcAft>
              <a:defRPr/>
            </a:pPr>
            <a:r>
              <a:rPr lang="en-US" sz="3600" smtClean="0">
                <a:solidFill>
                  <a:schemeClr val="accent1">
                    <a:satMod val="150000"/>
                  </a:schemeClr>
                </a:solidFill>
              </a:rPr>
              <a:t>Daftar Literatur (lanjutan)</a:t>
            </a:r>
          </a:p>
        </p:txBody>
      </p:sp>
      <p:sp>
        <p:nvSpPr>
          <p:cNvPr id="12291" name="Rectangle 3"/>
          <p:cNvSpPr>
            <a:spLocks noGrp="1" noChangeArrowheads="1"/>
          </p:cNvSpPr>
          <p:nvPr>
            <p:ph idx="1"/>
          </p:nvPr>
        </p:nvSpPr>
        <p:spPr>
          <a:xfrm>
            <a:off x="381000" y="1828800"/>
            <a:ext cx="8534400" cy="4343400"/>
          </a:xfrm>
        </p:spPr>
        <p:txBody>
          <a:bodyPr/>
          <a:lstStyle/>
          <a:p>
            <a:pPr eaLnBrk="1" hangingPunct="1">
              <a:lnSpc>
                <a:spcPct val="80000"/>
              </a:lnSpc>
            </a:pPr>
            <a:r>
              <a:rPr lang="en-US" sz="2000" smtClean="0"/>
              <a:t>J. B. Daliyo, “</a:t>
            </a:r>
            <a:r>
              <a:rPr lang="en-US" sz="2000" i="1" smtClean="0"/>
              <a:t>Pengantar Ilmu Hukum</a:t>
            </a:r>
            <a:r>
              <a:rPr lang="en-US" sz="2000" smtClean="0"/>
              <a:t>”, Gramedia, Jakarta, 1989</a:t>
            </a:r>
          </a:p>
          <a:p>
            <a:pPr eaLnBrk="1" hangingPunct="1">
              <a:lnSpc>
                <a:spcPct val="80000"/>
              </a:lnSpc>
            </a:pPr>
            <a:r>
              <a:rPr lang="en-US" sz="2000" smtClean="0"/>
              <a:t>Mochtar Kusumaatmadja, “</a:t>
            </a:r>
            <a:r>
              <a:rPr lang="en-US" sz="2000" i="1" smtClean="0"/>
              <a:t>Pengantar Ilmu Hukum: Suatu Pengenalan Pertama Ruang Lingkup Berlakunya</a:t>
            </a:r>
            <a:r>
              <a:rPr lang="en-US" sz="2000" smtClean="0"/>
              <a:t>”, Alumni, Bandung, 2000</a:t>
            </a:r>
          </a:p>
          <a:p>
            <a:pPr eaLnBrk="1" hangingPunct="1">
              <a:lnSpc>
                <a:spcPct val="80000"/>
              </a:lnSpc>
            </a:pPr>
            <a:r>
              <a:rPr lang="en-US" sz="2000" smtClean="0"/>
              <a:t>Purnadi Purbacaraka dan Soerjono Soekanto, “</a:t>
            </a:r>
            <a:r>
              <a:rPr lang="en-US" sz="2000" i="1" smtClean="0"/>
              <a:t>Perihal Kaidah Hukum</a:t>
            </a:r>
            <a:r>
              <a:rPr lang="en-US" sz="2000" smtClean="0"/>
              <a:t>”, Alumni, Bandung, 1982</a:t>
            </a:r>
          </a:p>
          <a:p>
            <a:pPr eaLnBrk="1" hangingPunct="1">
              <a:lnSpc>
                <a:spcPct val="80000"/>
              </a:lnSpc>
            </a:pPr>
            <a:r>
              <a:rPr lang="en-US" sz="2000" smtClean="0"/>
              <a:t>Sri Soetami, “</a:t>
            </a:r>
            <a:r>
              <a:rPr lang="en-US" sz="2000" i="1" smtClean="0"/>
              <a:t>Pengantar Tata Hukum Indonesia</a:t>
            </a:r>
            <a:r>
              <a:rPr lang="en-US" sz="2000" smtClean="0"/>
              <a:t>”, Eresco, Bandung, 1982</a:t>
            </a:r>
          </a:p>
          <a:p>
            <a:pPr eaLnBrk="1" hangingPunct="1">
              <a:lnSpc>
                <a:spcPct val="80000"/>
              </a:lnSpc>
            </a:pPr>
            <a:r>
              <a:rPr lang="en-US" sz="2000" smtClean="0"/>
              <a:t>Sjachran Basah, “</a:t>
            </a:r>
            <a:r>
              <a:rPr lang="en-US" sz="2000" i="1" smtClean="0"/>
              <a:t>Tiga Tulisan tentang Hukum</a:t>
            </a:r>
            <a:r>
              <a:rPr lang="en-US" sz="2000" smtClean="0"/>
              <a:t>”, Armico, Bandung, 1986</a:t>
            </a:r>
          </a:p>
          <a:p>
            <a:pPr eaLnBrk="1" hangingPunct="1">
              <a:lnSpc>
                <a:spcPct val="80000"/>
              </a:lnSpc>
            </a:pPr>
            <a:r>
              <a:rPr lang="en-US" sz="2000" smtClean="0"/>
              <a:t>E. Utrecht, “</a:t>
            </a:r>
            <a:r>
              <a:rPr lang="en-US" sz="2000" i="1" smtClean="0"/>
              <a:t>Pengantar dalam Hukum Indonesia</a:t>
            </a:r>
            <a:r>
              <a:rPr lang="en-US" sz="2000" smtClean="0"/>
              <a:t>”, Penerbit Universitas, Jakarta, 1996</a:t>
            </a:r>
          </a:p>
          <a:p>
            <a:pPr eaLnBrk="1" hangingPunct="1">
              <a:lnSpc>
                <a:spcPct val="80000"/>
              </a:lnSpc>
            </a:pPr>
            <a:r>
              <a:rPr lang="en-US" sz="2000" smtClean="0"/>
              <a:t>Sadiman Kartohadiprodjo, “</a:t>
            </a:r>
            <a:r>
              <a:rPr lang="en-US" sz="2000" i="1" smtClean="0"/>
              <a:t>Pengantar Tata Hukum di Indonesia</a:t>
            </a:r>
            <a:r>
              <a:rPr lang="en-US" sz="2000" smtClean="0"/>
              <a:t>”, Jilid I, Pembangunan Ghalia Indonesia, Jakarta, 1977</a:t>
            </a:r>
          </a:p>
          <a:p>
            <a:pPr eaLnBrk="1" hangingPunct="1">
              <a:lnSpc>
                <a:spcPct val="80000"/>
              </a:lnSpc>
            </a:pPr>
            <a:r>
              <a:rPr lang="en-US" sz="2000" smtClean="0"/>
              <a:t>Soerjono Soekanto, “</a:t>
            </a:r>
            <a:r>
              <a:rPr lang="en-US" sz="2000" i="1" smtClean="0"/>
              <a:t>Mengenal Sosiologi Hukum</a:t>
            </a:r>
            <a:r>
              <a:rPr lang="en-US" sz="2000" smtClean="0"/>
              <a:t>”, Alumni, Bandung, 1981</a:t>
            </a:r>
          </a:p>
          <a:p>
            <a:pPr eaLnBrk="1" hangingPunct="1">
              <a:lnSpc>
                <a:spcPct val="80000"/>
              </a:lnSpc>
            </a:pPr>
            <a:r>
              <a:rPr lang="en-US" sz="2000" smtClean="0"/>
              <a:t>R. Subekti, “</a:t>
            </a:r>
            <a:r>
              <a:rPr lang="en-US" sz="2000" i="1" smtClean="0"/>
              <a:t>Pokok-Pokok Hukum Perdata</a:t>
            </a:r>
            <a:r>
              <a:rPr lang="en-US" sz="2000" smtClean="0"/>
              <a:t>”, PT. Intermasa, Jakarta, 1980</a:t>
            </a:r>
          </a:p>
          <a:p>
            <a:pPr eaLnBrk="1" hangingPunct="1">
              <a:lnSpc>
                <a:spcPct val="80000"/>
              </a:lnSpc>
            </a:pPr>
            <a:r>
              <a:rPr lang="en-US" sz="2000" smtClean="0"/>
              <a:t>CFG Sunaryati Hartono, “</a:t>
            </a:r>
            <a:r>
              <a:rPr lang="en-US" sz="2000" i="1" smtClean="0"/>
              <a:t>Politik Hukum menuju Satu Sistem Hukum Nasional</a:t>
            </a:r>
            <a:r>
              <a:rPr lang="en-US" sz="2000" smtClean="0"/>
              <a:t>”, Alumni, Bandung, 1991</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28600" y="277813"/>
            <a:ext cx="8686800" cy="636587"/>
          </a:xfrm>
        </p:spPr>
        <p:txBody>
          <a:bodyPr/>
          <a:lstStyle/>
          <a:p>
            <a:pPr eaLnBrk="1" fontAlgn="auto" hangingPunct="1">
              <a:spcAft>
                <a:spcPts val="0"/>
              </a:spcAft>
              <a:defRPr/>
            </a:pPr>
            <a:r>
              <a:rPr lang="en-US" sz="2400" smtClean="0">
                <a:solidFill>
                  <a:schemeClr val="accent1">
                    <a:satMod val="150000"/>
                  </a:schemeClr>
                </a:solidFill>
              </a:rPr>
              <a:t>Asas-Asas Hukum yang dikenal dalam Ilmu Hukum (lanjutan)</a:t>
            </a:r>
          </a:p>
        </p:txBody>
      </p:sp>
      <p:sp>
        <p:nvSpPr>
          <p:cNvPr id="63491" name="Rectangle 3"/>
          <p:cNvSpPr>
            <a:spLocks noGrp="1" noChangeArrowheads="1"/>
          </p:cNvSpPr>
          <p:nvPr>
            <p:ph idx="1"/>
          </p:nvPr>
        </p:nvSpPr>
        <p:spPr>
          <a:xfrm>
            <a:off x="533400" y="1752600"/>
            <a:ext cx="8077200" cy="4648200"/>
          </a:xfrm>
        </p:spPr>
        <p:txBody>
          <a:bodyPr rtlCol="0">
            <a:normAutofit fontScale="92500" lnSpcReduction="10000"/>
          </a:bodyPr>
          <a:lstStyle/>
          <a:p>
            <a:pPr marL="609600" indent="-609600" eaLnBrk="1" fontAlgn="auto" hangingPunct="1">
              <a:spcBef>
                <a:spcPts val="0"/>
              </a:spcBef>
              <a:spcAft>
                <a:spcPts val="0"/>
              </a:spcAft>
              <a:buFont typeface="Wingdings" pitchFamily="2" charset="2"/>
              <a:buAutoNum type="alphaLcPeriod" startAt="20"/>
              <a:defRPr/>
            </a:pPr>
            <a:r>
              <a:rPr lang="en-US" sz="2400" i="1" dirty="0" err="1" smtClean="0"/>
              <a:t>Testomonium</a:t>
            </a:r>
            <a:r>
              <a:rPr lang="en-US" sz="2400" i="1" dirty="0" smtClean="0"/>
              <a:t> de </a:t>
            </a:r>
            <a:r>
              <a:rPr lang="en-US" sz="2400" i="1" dirty="0" err="1" smtClean="0"/>
              <a:t>auditu</a:t>
            </a:r>
            <a:r>
              <a:rPr lang="en-US" sz="2400" i="1" dirty="0" smtClean="0"/>
              <a:t/>
            </a:r>
            <a:br>
              <a:rPr lang="en-US" sz="2400" i="1" dirty="0" smtClean="0"/>
            </a:br>
            <a:r>
              <a:rPr lang="en-US" sz="2400" dirty="0" err="1" smtClean="0"/>
              <a:t>arti</a:t>
            </a:r>
            <a:r>
              <a:rPr lang="en-US" sz="2400" dirty="0" smtClean="0"/>
              <a:t>: </a:t>
            </a:r>
            <a:r>
              <a:rPr lang="en-US" sz="2400" dirty="0" err="1" smtClean="0"/>
              <a:t>kesaksian</a:t>
            </a:r>
            <a:r>
              <a:rPr lang="en-US" sz="2400" dirty="0" smtClean="0"/>
              <a:t> </a:t>
            </a:r>
            <a:r>
              <a:rPr lang="en-US" sz="2400" dirty="0" err="1" smtClean="0"/>
              <a:t>dapat</a:t>
            </a:r>
            <a:r>
              <a:rPr lang="en-US" sz="2400" dirty="0" smtClean="0"/>
              <a:t> </a:t>
            </a:r>
            <a:r>
              <a:rPr lang="en-US" sz="2400" dirty="0" err="1" smtClean="0"/>
              <a:t>didengar</a:t>
            </a:r>
            <a:r>
              <a:rPr lang="en-US" sz="2400" dirty="0" smtClean="0"/>
              <a:t> </a:t>
            </a:r>
            <a:r>
              <a:rPr lang="en-US" sz="2400" dirty="0" err="1" smtClean="0"/>
              <a:t>dari</a:t>
            </a:r>
            <a:r>
              <a:rPr lang="en-US" sz="2400" dirty="0" smtClean="0"/>
              <a:t> </a:t>
            </a:r>
            <a:r>
              <a:rPr lang="en-US" sz="2400" dirty="0" err="1" smtClean="0"/>
              <a:t>orang</a:t>
            </a:r>
            <a:r>
              <a:rPr lang="en-US" sz="2400" dirty="0" smtClean="0"/>
              <a:t> lain</a:t>
            </a:r>
            <a:br>
              <a:rPr lang="en-US" sz="2400" dirty="0" smtClean="0"/>
            </a:br>
            <a:endParaRPr lang="en-US" sz="2400" dirty="0" smtClean="0"/>
          </a:p>
          <a:p>
            <a:pPr marL="609600" indent="-609600" eaLnBrk="1" fontAlgn="auto" hangingPunct="1">
              <a:spcBef>
                <a:spcPts val="0"/>
              </a:spcBef>
              <a:spcAft>
                <a:spcPts val="0"/>
              </a:spcAft>
              <a:buFont typeface="Wingdings" pitchFamily="2" charset="2"/>
              <a:buAutoNum type="alphaLcPeriod" startAt="20"/>
              <a:defRPr/>
            </a:pPr>
            <a:r>
              <a:rPr lang="en-US" sz="2400" i="1" dirty="0" err="1" smtClean="0"/>
              <a:t>Unus</a:t>
            </a:r>
            <a:r>
              <a:rPr lang="en-US" sz="2400" i="1" dirty="0" smtClean="0"/>
              <a:t> testis </a:t>
            </a:r>
            <a:r>
              <a:rPr lang="en-US" sz="2400" i="1" dirty="0" err="1" smtClean="0"/>
              <a:t>nullus</a:t>
            </a:r>
            <a:r>
              <a:rPr lang="en-US" sz="2400" i="1" dirty="0" smtClean="0"/>
              <a:t> testis</a:t>
            </a:r>
            <a:br>
              <a:rPr lang="en-US" sz="2400" i="1" dirty="0" smtClean="0"/>
            </a:br>
            <a:r>
              <a:rPr lang="en-US" sz="2400" dirty="0" err="1" smtClean="0"/>
              <a:t>arti</a:t>
            </a:r>
            <a:r>
              <a:rPr lang="en-US" sz="2400" dirty="0" smtClean="0"/>
              <a:t>: </a:t>
            </a:r>
            <a:r>
              <a:rPr lang="en-US" sz="2400" dirty="0" err="1" smtClean="0"/>
              <a:t>satu</a:t>
            </a:r>
            <a:r>
              <a:rPr lang="en-US" sz="2400" dirty="0" smtClean="0"/>
              <a:t> </a:t>
            </a:r>
            <a:r>
              <a:rPr lang="en-US" sz="2400" dirty="0" err="1" smtClean="0"/>
              <a:t>orang</a:t>
            </a:r>
            <a:r>
              <a:rPr lang="en-US" sz="2400" dirty="0" smtClean="0"/>
              <a:t> </a:t>
            </a:r>
            <a:r>
              <a:rPr lang="en-US" sz="2400" dirty="0" err="1" smtClean="0"/>
              <a:t>saksi</a:t>
            </a:r>
            <a:r>
              <a:rPr lang="en-US" sz="2400" dirty="0" smtClean="0"/>
              <a:t> </a:t>
            </a:r>
            <a:r>
              <a:rPr lang="en-US" sz="2400" dirty="0" err="1" smtClean="0"/>
              <a:t>bukanlah</a:t>
            </a:r>
            <a:r>
              <a:rPr lang="en-US" sz="2400" dirty="0" smtClean="0"/>
              <a:t> </a:t>
            </a:r>
            <a:r>
              <a:rPr lang="en-US" sz="2400" dirty="0" err="1" smtClean="0"/>
              <a:t>saksi</a:t>
            </a:r>
            <a:r>
              <a:rPr lang="en-US" sz="2400" dirty="0" smtClean="0"/>
              <a:t>, </a:t>
            </a:r>
            <a:br>
              <a:rPr lang="en-US" sz="2400" dirty="0" smtClean="0"/>
            </a:br>
            <a:r>
              <a:rPr lang="en-US" sz="2400" dirty="0" err="1" smtClean="0"/>
              <a:t>contoh</a:t>
            </a:r>
            <a:r>
              <a:rPr lang="en-US" sz="2400" dirty="0" smtClean="0"/>
              <a:t>: </a:t>
            </a:r>
            <a:r>
              <a:rPr lang="en-US" sz="2400" dirty="0" err="1" smtClean="0"/>
              <a:t>Pasal</a:t>
            </a:r>
            <a:r>
              <a:rPr lang="en-US" sz="2400" dirty="0" smtClean="0"/>
              <a:t> 185 (2) KUHAP</a:t>
            </a:r>
            <a:br>
              <a:rPr lang="en-US" sz="2400" dirty="0" smtClean="0"/>
            </a:br>
            <a:r>
              <a:rPr lang="en-US" sz="2400" dirty="0" smtClean="0"/>
              <a:t/>
            </a:r>
            <a:br>
              <a:rPr lang="en-US" sz="2400" dirty="0" smtClean="0"/>
            </a:br>
            <a:r>
              <a:rPr lang="en-US" sz="2400" i="1" dirty="0" err="1" smtClean="0"/>
              <a:t>Ut</a:t>
            </a:r>
            <a:r>
              <a:rPr lang="en-US" sz="2400" i="1" dirty="0" smtClean="0"/>
              <a:t> </a:t>
            </a:r>
            <a:r>
              <a:rPr lang="en-US" sz="2400" i="1" dirty="0" err="1" smtClean="0"/>
              <a:t>sementern</a:t>
            </a:r>
            <a:r>
              <a:rPr lang="en-US" sz="2400" i="1" dirty="0" smtClean="0"/>
              <a:t> </a:t>
            </a:r>
            <a:r>
              <a:rPr lang="en-US" sz="2400" i="1" dirty="0" err="1" smtClean="0"/>
              <a:t>faceris</a:t>
            </a:r>
            <a:r>
              <a:rPr lang="en-US" sz="2400" i="1" dirty="0" smtClean="0"/>
              <a:t> </a:t>
            </a:r>
            <a:r>
              <a:rPr lang="en-US" sz="2400" i="1" dirty="0" err="1" smtClean="0"/>
              <a:t>ita</a:t>
            </a:r>
            <a:r>
              <a:rPr lang="en-US" sz="2400" i="1" dirty="0" smtClean="0"/>
              <a:t> metes</a:t>
            </a:r>
            <a:br>
              <a:rPr lang="en-US" sz="2400" i="1" dirty="0" smtClean="0"/>
            </a:br>
            <a:r>
              <a:rPr lang="en-US" sz="2400" dirty="0" err="1" smtClean="0"/>
              <a:t>arti</a:t>
            </a:r>
            <a:r>
              <a:rPr lang="en-US" sz="2400" dirty="0" smtClean="0"/>
              <a:t>: </a:t>
            </a:r>
            <a:r>
              <a:rPr lang="en-US" sz="2400" dirty="0" err="1" smtClean="0"/>
              <a:t>siapa</a:t>
            </a:r>
            <a:r>
              <a:rPr lang="en-US" sz="2400" dirty="0" smtClean="0"/>
              <a:t> yang </a:t>
            </a:r>
            <a:r>
              <a:rPr lang="en-US" sz="2400" dirty="0" err="1" smtClean="0"/>
              <a:t>menanam</a:t>
            </a:r>
            <a:r>
              <a:rPr lang="en-US" sz="2400" dirty="0" smtClean="0"/>
              <a:t> </a:t>
            </a:r>
            <a:r>
              <a:rPr lang="en-US" sz="2400" dirty="0" err="1" smtClean="0"/>
              <a:t>sesuatu</a:t>
            </a:r>
            <a:r>
              <a:rPr lang="en-US" sz="2400" dirty="0" smtClean="0"/>
              <a:t> </a:t>
            </a:r>
            <a:r>
              <a:rPr lang="en-US" sz="2400" dirty="0" err="1" smtClean="0"/>
              <a:t>maka</a:t>
            </a:r>
            <a:r>
              <a:rPr lang="en-US" sz="2400" dirty="0" smtClean="0"/>
              <a:t> </a:t>
            </a:r>
            <a:r>
              <a:rPr lang="en-US" sz="2400" dirty="0" err="1" smtClean="0"/>
              <a:t>dialah</a:t>
            </a:r>
            <a:r>
              <a:rPr lang="en-US" sz="2400" dirty="0" smtClean="0"/>
              <a:t> yang </a:t>
            </a:r>
            <a:r>
              <a:rPr lang="en-US" sz="2400" dirty="0" err="1" smtClean="0"/>
              <a:t>akan</a:t>
            </a:r>
            <a:r>
              <a:rPr lang="en-US" sz="2400" dirty="0" smtClean="0"/>
              <a:t> </a:t>
            </a:r>
            <a:r>
              <a:rPr lang="en-US" sz="2400" dirty="0" err="1" smtClean="0"/>
              <a:t>memetik</a:t>
            </a:r>
            <a:r>
              <a:rPr lang="en-US" sz="2400" dirty="0" smtClean="0"/>
              <a:t> </a:t>
            </a:r>
            <a:r>
              <a:rPr lang="en-US" sz="2400" dirty="0" err="1" smtClean="0"/>
              <a:t>atau</a:t>
            </a:r>
            <a:r>
              <a:rPr lang="en-US" sz="2400" dirty="0" smtClean="0"/>
              <a:t> </a:t>
            </a:r>
            <a:r>
              <a:rPr lang="en-US" sz="2400" dirty="0" err="1" smtClean="0"/>
              <a:t>menuai</a:t>
            </a:r>
            <a:r>
              <a:rPr lang="en-US" sz="2400" dirty="0" smtClean="0"/>
              <a:t> </a:t>
            </a:r>
            <a:r>
              <a:rPr lang="en-US" sz="2400" dirty="0" err="1" smtClean="0"/>
              <a:t>hasilnya</a:t>
            </a:r>
            <a:r>
              <a:rPr lang="en-US" sz="2400" dirty="0" smtClean="0"/>
              <a:t/>
            </a:r>
            <a:br>
              <a:rPr lang="en-US" sz="2400" dirty="0" smtClean="0"/>
            </a:br>
            <a:endParaRPr lang="en-US" sz="2400" dirty="0" smtClean="0"/>
          </a:p>
          <a:p>
            <a:pPr marL="609600" indent="-609600" eaLnBrk="1" fontAlgn="auto" hangingPunct="1">
              <a:spcBef>
                <a:spcPts val="0"/>
              </a:spcBef>
              <a:spcAft>
                <a:spcPts val="0"/>
              </a:spcAft>
              <a:buFont typeface="Wingdings" pitchFamily="2" charset="2"/>
              <a:buAutoNum type="alphaLcPeriod" startAt="20"/>
              <a:defRPr/>
            </a:pPr>
            <a:r>
              <a:rPr lang="en-US" sz="2400" i="1" dirty="0" err="1" smtClean="0"/>
              <a:t>Verba</a:t>
            </a:r>
            <a:r>
              <a:rPr lang="en-US" sz="2400" i="1" dirty="0" smtClean="0"/>
              <a:t> </a:t>
            </a:r>
            <a:r>
              <a:rPr lang="en-US" sz="2400" i="1" dirty="0" err="1" smtClean="0"/>
              <a:t>volant</a:t>
            </a:r>
            <a:r>
              <a:rPr lang="en-US" sz="2400" i="1" dirty="0" smtClean="0"/>
              <a:t> </a:t>
            </a:r>
            <a:r>
              <a:rPr lang="en-US" sz="2400" i="1" dirty="0" err="1" smtClean="0"/>
              <a:t>scripta</a:t>
            </a:r>
            <a:r>
              <a:rPr lang="en-US" sz="2400" i="1" dirty="0" smtClean="0"/>
              <a:t> </a:t>
            </a:r>
            <a:r>
              <a:rPr lang="en-US" sz="2400" i="1" dirty="0" err="1" smtClean="0"/>
              <a:t>manent</a:t>
            </a:r>
            <a:r>
              <a:rPr lang="en-US" sz="2400" i="1" dirty="0" smtClean="0"/>
              <a:t/>
            </a:r>
            <a:br>
              <a:rPr lang="en-US" sz="2400" i="1" dirty="0" smtClean="0"/>
            </a:br>
            <a:r>
              <a:rPr lang="en-US" sz="2400" dirty="0" err="1" smtClean="0"/>
              <a:t>arti</a:t>
            </a:r>
            <a:r>
              <a:rPr lang="en-US" sz="2400" dirty="0" smtClean="0"/>
              <a:t>: </a:t>
            </a:r>
            <a:r>
              <a:rPr lang="en-US" sz="2400" dirty="0" err="1" smtClean="0"/>
              <a:t>kata-lata</a:t>
            </a:r>
            <a:r>
              <a:rPr lang="en-US" sz="2400" dirty="0" smtClean="0"/>
              <a:t> </a:t>
            </a:r>
            <a:r>
              <a:rPr lang="en-US" sz="2400" dirty="0" err="1" smtClean="0"/>
              <a:t>biasanya</a:t>
            </a:r>
            <a:r>
              <a:rPr lang="en-US" sz="2400" dirty="0" smtClean="0"/>
              <a:t> </a:t>
            </a:r>
            <a:r>
              <a:rPr lang="en-US" sz="2400" dirty="0" err="1" smtClean="0"/>
              <a:t>tidak</a:t>
            </a:r>
            <a:r>
              <a:rPr lang="en-US" sz="2400" dirty="0" smtClean="0"/>
              <a:t> </a:t>
            </a:r>
            <a:r>
              <a:rPr lang="en-US" sz="2400" dirty="0" err="1" smtClean="0"/>
              <a:t>berbekas</a:t>
            </a:r>
            <a:r>
              <a:rPr lang="en-US" sz="2400" dirty="0" smtClean="0"/>
              <a:t>, </a:t>
            </a:r>
            <a:r>
              <a:rPr lang="en-US" sz="2400" dirty="0" err="1" smtClean="0"/>
              <a:t>sedangkan</a:t>
            </a:r>
            <a:r>
              <a:rPr lang="en-US" sz="2400" dirty="0" smtClean="0"/>
              <a:t> </a:t>
            </a:r>
            <a:r>
              <a:rPr lang="en-US" sz="2400" dirty="0" err="1" smtClean="0"/>
              <a:t>apa</a:t>
            </a:r>
            <a:r>
              <a:rPr lang="en-US" sz="2400" dirty="0" smtClean="0"/>
              <a:t> yang </a:t>
            </a:r>
            <a:r>
              <a:rPr lang="en-US" sz="2400" dirty="0" err="1" smtClean="0"/>
              <a:t>ditulis</a:t>
            </a:r>
            <a:r>
              <a:rPr lang="en-US" sz="2400" dirty="0" smtClean="0"/>
              <a:t> </a:t>
            </a:r>
            <a:r>
              <a:rPr lang="en-US" sz="2400" dirty="0" err="1" smtClean="0"/>
              <a:t>akan</a:t>
            </a:r>
            <a:r>
              <a:rPr lang="en-US" sz="2400" dirty="0" smtClean="0"/>
              <a:t> </a:t>
            </a:r>
            <a:r>
              <a:rPr lang="en-US" sz="2400" dirty="0" err="1" smtClean="0"/>
              <a:t>tetap</a:t>
            </a:r>
            <a:r>
              <a:rPr lang="en-US" sz="2400" dirty="0" smtClean="0"/>
              <a:t> </a:t>
            </a:r>
            <a:r>
              <a:rPr lang="en-US" sz="2400" dirty="0" err="1" smtClean="0"/>
              <a:t>ada</a:t>
            </a:r>
            <a:endParaRPr lang="en-US" sz="2400" dirty="0" smtClean="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04800" y="304800"/>
            <a:ext cx="8229600" cy="788988"/>
          </a:xfrm>
        </p:spPr>
        <p:txBody>
          <a:bodyPr/>
          <a:lstStyle/>
          <a:p>
            <a:pPr eaLnBrk="1" fontAlgn="auto" hangingPunct="1">
              <a:spcAft>
                <a:spcPts val="0"/>
              </a:spcAft>
              <a:defRPr/>
            </a:pPr>
            <a:r>
              <a:rPr lang="en-US" sz="3600" smtClean="0">
                <a:solidFill>
                  <a:schemeClr val="accent1">
                    <a:satMod val="150000"/>
                  </a:schemeClr>
                </a:solidFill>
              </a:rPr>
              <a:t>Sistem Hukum</a:t>
            </a:r>
          </a:p>
        </p:txBody>
      </p:sp>
      <p:sp>
        <p:nvSpPr>
          <p:cNvPr id="59395" name="Rectangle 3"/>
          <p:cNvSpPr>
            <a:spLocks noGrp="1" noChangeArrowheads="1"/>
          </p:cNvSpPr>
          <p:nvPr>
            <p:ph idx="1"/>
          </p:nvPr>
        </p:nvSpPr>
        <p:spPr>
          <a:xfrm>
            <a:off x="2133600" y="1828800"/>
            <a:ext cx="6781800" cy="4876800"/>
          </a:xfrm>
        </p:spPr>
        <p:txBody>
          <a:bodyPr/>
          <a:lstStyle/>
          <a:p>
            <a:pPr eaLnBrk="1" hangingPunct="1">
              <a:buFont typeface="Wingdings" pitchFamily="2" charset="2"/>
              <a:buNone/>
            </a:pPr>
            <a:r>
              <a:rPr lang="en-US" sz="2000" smtClean="0"/>
              <a:t>Pengertian:</a:t>
            </a:r>
          </a:p>
          <a:p>
            <a:pPr eaLnBrk="1" hangingPunct="1"/>
            <a:r>
              <a:rPr lang="en-US" sz="2000" smtClean="0"/>
              <a:t>Paul Scholten dalam “</a:t>
            </a:r>
            <a:r>
              <a:rPr lang="en-US" sz="2000" i="1" smtClean="0"/>
              <a:t>Algemen deel</a:t>
            </a:r>
            <a:r>
              <a:rPr lang="en-US" sz="2000" smtClean="0"/>
              <a:t>” menyatakan: “</a:t>
            </a:r>
            <a:r>
              <a:rPr lang="en-US" sz="2000" i="1" smtClean="0"/>
              <a:t>Hukum itu merupakan suatu system, yaitu bahwa peraturan itu saling berhubungan, yang satu ditetapkan oleh yang lain; bahwa peraturan itu dapat disusun  secara mantic dan untuk yang bersifat khusus dapat dicarikan aturan-aturan yang umumnya, sehinga sampailah pada asasnya</a:t>
            </a:r>
            <a:r>
              <a:rPr lang="en-US" sz="2000" smtClean="0"/>
              <a:t>”</a:t>
            </a:r>
            <a:br>
              <a:rPr lang="en-US" sz="2000" smtClean="0"/>
            </a:br>
            <a:endParaRPr lang="en-US" sz="2000" smtClean="0"/>
          </a:p>
          <a:p>
            <a:pPr eaLnBrk="1" hangingPunct="1"/>
            <a:r>
              <a:rPr lang="en-US" sz="2000" smtClean="0"/>
              <a:t>Sudikno Mertokusumo, menyatakan: </a:t>
            </a:r>
            <a:br>
              <a:rPr lang="en-US" sz="2000" smtClean="0"/>
            </a:br>
            <a:r>
              <a:rPr lang="en-US" sz="2000" smtClean="0"/>
              <a:t>“</a:t>
            </a:r>
            <a:r>
              <a:rPr lang="en-US" sz="2000" i="1" smtClean="0"/>
              <a:t>Sesuatu kesatuan yang utuh dari tatanan-tatanan yang terdiri dari bagian-bagian atau unsur-unsur yang satu sama lain berhubungan dan kait mengait secara erat</a:t>
            </a:r>
            <a:r>
              <a:rPr lang="en-US" sz="2000" smtClean="0"/>
              <a:t>” (Mengenal Hukum, 1986:31)</a:t>
            </a:r>
          </a:p>
        </p:txBody>
      </p:sp>
      <p:pic>
        <p:nvPicPr>
          <p:cNvPr id="59396" name="Picture 4" descr="ScholtenPaul"/>
          <p:cNvPicPr>
            <a:picLocks noChangeAspect="1" noChangeArrowheads="1"/>
          </p:cNvPicPr>
          <p:nvPr/>
        </p:nvPicPr>
        <p:blipFill>
          <a:blip r:embed="rId2"/>
          <a:srcRect/>
          <a:stretch>
            <a:fillRect/>
          </a:stretch>
        </p:blipFill>
        <p:spPr bwMode="auto">
          <a:xfrm>
            <a:off x="228600" y="2286000"/>
            <a:ext cx="1981200" cy="2743200"/>
          </a:xfrm>
          <a:prstGeom prst="rect">
            <a:avLst/>
          </a:prstGeom>
          <a:noFill/>
          <a:ln w="9525">
            <a:solidFill>
              <a:srgbClr val="000000"/>
            </a:solidFill>
            <a:miter lim="800000"/>
            <a:headEnd/>
            <a:tailEnd/>
          </a:ln>
        </p:spPr>
      </p:pic>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28600" y="228600"/>
            <a:ext cx="8610600" cy="914400"/>
          </a:xfrm>
        </p:spPr>
        <p:txBody>
          <a:bodyPr/>
          <a:lstStyle/>
          <a:p>
            <a:pPr eaLnBrk="1" fontAlgn="auto" hangingPunct="1">
              <a:spcAft>
                <a:spcPts val="0"/>
              </a:spcAft>
              <a:defRPr/>
            </a:pPr>
            <a:r>
              <a:rPr lang="en-US" sz="3600" smtClean="0">
                <a:solidFill>
                  <a:schemeClr val="accent1">
                    <a:satMod val="150000"/>
                  </a:schemeClr>
                </a:solidFill>
              </a:rPr>
              <a:t>Hukum dipengaruhi oleh</a:t>
            </a:r>
          </a:p>
        </p:txBody>
      </p:sp>
      <p:sp>
        <p:nvSpPr>
          <p:cNvPr id="60419" name="Rectangle 3"/>
          <p:cNvSpPr>
            <a:spLocks noGrp="1" noChangeArrowheads="1"/>
          </p:cNvSpPr>
          <p:nvPr>
            <p:ph idx="1"/>
          </p:nvPr>
        </p:nvSpPr>
        <p:spPr>
          <a:xfrm>
            <a:off x="609600" y="1676400"/>
            <a:ext cx="8305800" cy="4876800"/>
          </a:xfrm>
        </p:spPr>
        <p:txBody>
          <a:bodyPr>
            <a:normAutofit/>
          </a:bodyPr>
          <a:lstStyle/>
          <a:p>
            <a:pPr eaLnBrk="1" hangingPunct="1">
              <a:lnSpc>
                <a:spcPct val="80000"/>
              </a:lnSpc>
              <a:buFont typeface="Wingdings" pitchFamily="2" charset="2"/>
              <a:buNone/>
            </a:pPr>
            <a:r>
              <a:rPr lang="en-US" sz="2400" smtClean="0"/>
              <a:t>Lawrence Friedman dalam bukunya “</a:t>
            </a:r>
            <a:r>
              <a:rPr lang="en-US" sz="2400" i="1" smtClean="0"/>
              <a:t>The Legal System</a:t>
            </a:r>
            <a:r>
              <a:rPr lang="en-US" sz="2400" smtClean="0"/>
              <a:t>”, mengungkapkan bahwa sistem hukum dipengaruhi oleh 3 komponen:</a:t>
            </a:r>
          </a:p>
          <a:p>
            <a:pPr eaLnBrk="1" hangingPunct="1">
              <a:lnSpc>
                <a:spcPct val="80000"/>
              </a:lnSpc>
              <a:buFont typeface="Wingdings" pitchFamily="2" charset="2"/>
              <a:buNone/>
            </a:pPr>
            <a:endParaRPr lang="en-US" sz="2400" smtClean="0"/>
          </a:p>
          <a:p>
            <a:pPr eaLnBrk="1" hangingPunct="1">
              <a:lnSpc>
                <a:spcPct val="80000"/>
              </a:lnSpc>
            </a:pPr>
            <a:r>
              <a:rPr lang="en-US" sz="2400" b="1" smtClean="0"/>
              <a:t>Komponen Struktural</a:t>
            </a:r>
            <a:r>
              <a:rPr lang="en-US" sz="2400" smtClean="0"/>
              <a:t>, </a:t>
            </a:r>
            <a:br>
              <a:rPr lang="en-US" sz="2400" smtClean="0"/>
            </a:br>
            <a:r>
              <a:rPr lang="en-US" sz="2400" smtClean="0"/>
              <a:t>bagian dari sistem hukum yang bergerak dalam suatu mekanisme, contoh: lembaga pembuat UU dan aparat penegak hukum</a:t>
            </a:r>
            <a:br>
              <a:rPr lang="en-US" sz="2400" smtClean="0"/>
            </a:br>
            <a:endParaRPr lang="en-US" sz="2400" smtClean="0"/>
          </a:p>
          <a:p>
            <a:pPr eaLnBrk="1" hangingPunct="1">
              <a:lnSpc>
                <a:spcPct val="80000"/>
              </a:lnSpc>
            </a:pPr>
            <a:r>
              <a:rPr lang="en-US" sz="2400" b="1" smtClean="0"/>
              <a:t>Komponen Substansi</a:t>
            </a:r>
            <a:r>
              <a:rPr lang="en-US" sz="2400" smtClean="0"/>
              <a:t>, </a:t>
            </a:r>
            <a:br>
              <a:rPr lang="en-US" sz="2400" smtClean="0"/>
            </a:br>
            <a:r>
              <a:rPr lang="en-US" sz="2400" smtClean="0"/>
              <a:t>hasil nyata diterbitkan oleh sistem hukum, baik </a:t>
            </a:r>
            <a:r>
              <a:rPr lang="en-US" sz="2400" i="1" smtClean="0"/>
              <a:t>in-concreto </a:t>
            </a:r>
            <a:r>
              <a:rPr lang="en-US" sz="2400" smtClean="0"/>
              <a:t>maupun </a:t>
            </a:r>
            <a:r>
              <a:rPr lang="en-US" sz="2400" i="1" smtClean="0"/>
              <a:t>in-abstraco</a:t>
            </a:r>
            <a:br>
              <a:rPr lang="en-US" sz="2400" i="1" smtClean="0"/>
            </a:br>
            <a:endParaRPr lang="en-US" sz="2400" i="1" smtClean="0"/>
          </a:p>
          <a:p>
            <a:pPr eaLnBrk="1" hangingPunct="1">
              <a:lnSpc>
                <a:spcPct val="80000"/>
              </a:lnSpc>
            </a:pPr>
            <a:r>
              <a:rPr lang="en-US" sz="2400" b="1" smtClean="0"/>
              <a:t>Komponen Budaya Hukum</a:t>
            </a:r>
            <a:r>
              <a:rPr lang="en-US" sz="2400" smtClean="0"/>
              <a:t>, </a:t>
            </a:r>
            <a:br>
              <a:rPr lang="en-US" sz="2400" smtClean="0"/>
            </a:br>
            <a:r>
              <a:rPr lang="en-US" sz="2400" smtClean="0"/>
              <a:t>sikap tindak warga masyarakat beserta nilai-nilai yang dianutnya</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228600" y="304800"/>
            <a:ext cx="8229600" cy="685800"/>
          </a:xfrm>
        </p:spPr>
        <p:txBody>
          <a:bodyPr/>
          <a:lstStyle/>
          <a:p>
            <a:pPr eaLnBrk="1" fontAlgn="auto" hangingPunct="1">
              <a:spcAft>
                <a:spcPts val="0"/>
              </a:spcAft>
              <a:defRPr/>
            </a:pPr>
            <a:r>
              <a:rPr lang="en-US" sz="3200" smtClean="0">
                <a:solidFill>
                  <a:schemeClr val="accent1">
                    <a:satMod val="150000"/>
                  </a:schemeClr>
                </a:solidFill>
              </a:rPr>
              <a:t>Katagori Sistem Hukum</a:t>
            </a:r>
          </a:p>
        </p:txBody>
      </p:sp>
      <p:sp>
        <p:nvSpPr>
          <p:cNvPr id="61443" name="Rectangle 3"/>
          <p:cNvSpPr>
            <a:spLocks noGrp="1" noChangeArrowheads="1"/>
          </p:cNvSpPr>
          <p:nvPr>
            <p:ph idx="1"/>
          </p:nvPr>
        </p:nvSpPr>
        <p:spPr>
          <a:xfrm>
            <a:off x="533400" y="1600200"/>
            <a:ext cx="8382000" cy="5029200"/>
          </a:xfrm>
        </p:spPr>
        <p:txBody>
          <a:bodyPr/>
          <a:lstStyle/>
          <a:p>
            <a:pPr eaLnBrk="1" hangingPunct="1">
              <a:lnSpc>
                <a:spcPct val="80000"/>
              </a:lnSpc>
              <a:buFont typeface="Wingdings" pitchFamily="2" charset="2"/>
              <a:buNone/>
            </a:pPr>
            <a:r>
              <a:rPr lang="en-US" sz="2000" smtClean="0"/>
              <a:t>Fuller berpendapat apakah suatu sistem dapat dikategorikan sebagai sistem hukum atau bukan harus dipenuhi atas 8 asas (</a:t>
            </a:r>
            <a:r>
              <a:rPr lang="en-US" sz="2000" i="1" smtClean="0"/>
              <a:t>Principles of Legality</a:t>
            </a:r>
            <a:r>
              <a:rPr lang="en-US" sz="2000" smtClean="0"/>
              <a:t>):</a:t>
            </a:r>
          </a:p>
          <a:p>
            <a:pPr eaLnBrk="1" hangingPunct="1">
              <a:lnSpc>
                <a:spcPct val="80000"/>
              </a:lnSpc>
            </a:pPr>
            <a:r>
              <a:rPr lang="en-US" sz="2000" smtClean="0"/>
              <a:t>Suatu sistem hukum harus mengandung aturan-aturan yang tidak hanya memuat keputusan yang bersifat sementara</a:t>
            </a:r>
          </a:p>
          <a:p>
            <a:pPr eaLnBrk="1" hangingPunct="1">
              <a:lnSpc>
                <a:spcPct val="80000"/>
              </a:lnSpc>
            </a:pPr>
            <a:r>
              <a:rPr lang="en-US" sz="2000" smtClean="0"/>
              <a:t>Peraturan itu setelah selesai dibuat harus diumumkan</a:t>
            </a:r>
          </a:p>
          <a:p>
            <a:pPr eaLnBrk="1" hangingPunct="1">
              <a:lnSpc>
                <a:spcPct val="80000"/>
              </a:lnSpc>
            </a:pPr>
            <a:r>
              <a:rPr lang="en-US" sz="2000" smtClean="0"/>
              <a:t>Berlaku asas fiksi, dalam setiap orang dianggap telah mengetahui adanya peraturan yang telah diundangkan</a:t>
            </a:r>
          </a:p>
          <a:p>
            <a:pPr eaLnBrk="1" hangingPunct="1">
              <a:lnSpc>
                <a:spcPct val="80000"/>
              </a:lnSpc>
            </a:pPr>
            <a:r>
              <a:rPr lang="en-US" sz="2000" smtClean="0"/>
              <a:t>Tidak boleh ada peraturan yang berlaku surut, apabila ada peraturan yang demikian maka peraturan tersebut tidak dapat dipakai sebagai pedoman bersikap tindak</a:t>
            </a:r>
          </a:p>
          <a:p>
            <a:pPr eaLnBrk="1" hangingPunct="1">
              <a:lnSpc>
                <a:spcPct val="80000"/>
              </a:lnSpc>
            </a:pPr>
            <a:r>
              <a:rPr lang="en-US" sz="2000" smtClean="0"/>
              <a:t>Peraturan itu harus dirumuskan dan disusun dengan kata-kata yang mudah dimengerti</a:t>
            </a:r>
          </a:p>
          <a:p>
            <a:pPr eaLnBrk="1" hangingPunct="1">
              <a:lnSpc>
                <a:spcPct val="80000"/>
              </a:lnSpc>
            </a:pPr>
            <a:r>
              <a:rPr lang="en-US" sz="2000" smtClean="0"/>
              <a:t>Suatu sistem hukum tidak boleh mengandung tuntutat yang melebihi dengan apa yang dapat dilakukan</a:t>
            </a:r>
          </a:p>
          <a:p>
            <a:pPr eaLnBrk="1" hangingPunct="1">
              <a:lnSpc>
                <a:spcPct val="80000"/>
              </a:lnSpc>
            </a:pPr>
            <a:r>
              <a:rPr lang="en-US" sz="2000" smtClean="0"/>
              <a:t>Tidak boleh ada kebiasaan untuk sering merubah peraturan, apabila hal ini sering dilakukan maka orang akan kehilangan orientasinya</a:t>
            </a:r>
          </a:p>
          <a:p>
            <a:pPr eaLnBrk="1" hangingPunct="1">
              <a:lnSpc>
                <a:spcPct val="80000"/>
              </a:lnSpc>
            </a:pPr>
            <a:r>
              <a:rPr lang="en-US" sz="2000" smtClean="0"/>
              <a:t>Suatu sistem tidak boleh mengandung peraturan yang bertentangan satu sama lain</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fontAlgn="auto" hangingPunct="1">
              <a:spcAft>
                <a:spcPts val="0"/>
              </a:spcAft>
              <a:defRPr/>
            </a:pPr>
            <a:r>
              <a:rPr lang="en-US" sz="3600" smtClean="0">
                <a:solidFill>
                  <a:schemeClr val="accent1">
                    <a:satMod val="150000"/>
                  </a:schemeClr>
                </a:solidFill>
              </a:rPr>
              <a:t>Sistem Hukum yang Berlaku</a:t>
            </a:r>
          </a:p>
        </p:txBody>
      </p:sp>
      <p:sp>
        <p:nvSpPr>
          <p:cNvPr id="62467" name="Rectangle 3"/>
          <p:cNvSpPr>
            <a:spLocks noGrp="1" noChangeArrowheads="1"/>
          </p:cNvSpPr>
          <p:nvPr>
            <p:ph idx="1"/>
          </p:nvPr>
        </p:nvSpPr>
        <p:spPr/>
        <p:txBody>
          <a:bodyPr/>
          <a:lstStyle/>
          <a:p>
            <a:pPr marL="609600" indent="-609600" eaLnBrk="1" hangingPunct="1">
              <a:buFont typeface="Wingdings" pitchFamily="2" charset="2"/>
              <a:buNone/>
            </a:pPr>
            <a:r>
              <a:rPr lang="en-US" sz="2400" smtClean="0"/>
              <a:t>Terdapat 3 Sistem Hukum yang berlaku di dunia, yaitu:</a:t>
            </a:r>
            <a:br>
              <a:rPr lang="en-US" sz="2400" smtClean="0"/>
            </a:br>
            <a:endParaRPr lang="en-US" sz="2400" smtClean="0"/>
          </a:p>
          <a:p>
            <a:pPr marL="609600" indent="-609600" eaLnBrk="1" hangingPunct="1">
              <a:buFont typeface="Wingdings" pitchFamily="2" charset="2"/>
              <a:buAutoNum type="arabicPeriod"/>
            </a:pPr>
            <a:r>
              <a:rPr lang="en-US" sz="2400" smtClean="0"/>
              <a:t>Sistem Hukum Continental </a:t>
            </a:r>
            <a:br>
              <a:rPr lang="en-US" sz="2400" smtClean="0"/>
            </a:br>
            <a:r>
              <a:rPr lang="en-US" sz="2400" smtClean="0"/>
              <a:t>(Eropa Daratan)</a:t>
            </a:r>
            <a:br>
              <a:rPr lang="en-US" sz="2400" smtClean="0"/>
            </a:br>
            <a:endParaRPr lang="en-US" sz="2400" smtClean="0"/>
          </a:p>
          <a:p>
            <a:pPr marL="609600" indent="-609600" eaLnBrk="1" hangingPunct="1">
              <a:buFont typeface="Wingdings" pitchFamily="2" charset="2"/>
              <a:buAutoNum type="arabicPeriod"/>
            </a:pPr>
            <a:r>
              <a:rPr lang="en-US" sz="2400" smtClean="0"/>
              <a:t>Sistem Hukum Anglo Saxon </a:t>
            </a:r>
            <a:br>
              <a:rPr lang="en-US" sz="2400" smtClean="0"/>
            </a:br>
            <a:r>
              <a:rPr lang="en-US" sz="2400" smtClean="0"/>
              <a:t>(Amerika Serikat dan Inggris)</a:t>
            </a:r>
            <a:br>
              <a:rPr lang="en-US" sz="2400" smtClean="0"/>
            </a:br>
            <a:endParaRPr lang="en-US" sz="2400" smtClean="0"/>
          </a:p>
          <a:p>
            <a:pPr marL="609600" indent="-609600" eaLnBrk="1" hangingPunct="1">
              <a:buFont typeface="Wingdings" pitchFamily="2" charset="2"/>
              <a:buAutoNum type="arabicPeriod"/>
            </a:pPr>
            <a:r>
              <a:rPr lang="en-US" sz="2400" smtClean="0"/>
              <a:t>Sistem Hukum Islam </a:t>
            </a:r>
            <a:br>
              <a:rPr lang="en-US" sz="2400" smtClean="0"/>
            </a:br>
            <a:r>
              <a:rPr lang="en-US" sz="2400" smtClean="0"/>
              <a:t>(Negara Timur Tengah)</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fontAlgn="auto" hangingPunct="1">
              <a:spcAft>
                <a:spcPts val="0"/>
              </a:spcAft>
              <a:defRPr/>
            </a:pPr>
            <a:r>
              <a:rPr lang="en-US" sz="3600" dirty="0" err="1" smtClean="0">
                <a:solidFill>
                  <a:schemeClr val="accent1">
                    <a:satMod val="150000"/>
                  </a:schemeClr>
                </a:solidFill>
              </a:rPr>
              <a:t>Sumber-Sumber</a:t>
            </a:r>
            <a:r>
              <a:rPr lang="en-US" sz="3600" dirty="0" smtClean="0">
                <a:solidFill>
                  <a:schemeClr val="accent1">
                    <a:satMod val="150000"/>
                  </a:schemeClr>
                </a:solidFill>
              </a:rPr>
              <a:t> </a:t>
            </a:r>
            <a:r>
              <a:rPr lang="en-US" sz="3600" dirty="0" err="1" smtClean="0">
                <a:solidFill>
                  <a:schemeClr val="accent1">
                    <a:satMod val="150000"/>
                  </a:schemeClr>
                </a:solidFill>
              </a:rPr>
              <a:t>Hukum</a:t>
            </a:r>
            <a:endParaRPr lang="en-US" sz="3600" dirty="0" smtClean="0">
              <a:solidFill>
                <a:schemeClr val="accent1">
                  <a:satMod val="150000"/>
                </a:schemeClr>
              </a:solidFill>
            </a:endParaRPr>
          </a:p>
        </p:txBody>
      </p:sp>
      <p:sp>
        <p:nvSpPr>
          <p:cNvPr id="63491" name="Rectangle 3"/>
          <p:cNvSpPr>
            <a:spLocks noGrp="1" noChangeArrowheads="1"/>
          </p:cNvSpPr>
          <p:nvPr>
            <p:ph idx="1"/>
          </p:nvPr>
        </p:nvSpPr>
        <p:spPr/>
        <p:txBody>
          <a:bodyPr/>
          <a:lstStyle/>
          <a:p>
            <a:pPr marL="609600" indent="-609600" eaLnBrk="1" hangingPunct="1">
              <a:buFont typeface="Wingdings" pitchFamily="2" charset="2"/>
              <a:buNone/>
            </a:pPr>
            <a:r>
              <a:rPr lang="en-US" sz="2400" smtClean="0"/>
              <a:t>Secara garis besar sumber hukum dapat dibedakan atas:</a:t>
            </a:r>
            <a:br>
              <a:rPr lang="en-US" sz="2400" smtClean="0"/>
            </a:br>
            <a:endParaRPr lang="en-US" sz="2400" smtClean="0"/>
          </a:p>
          <a:p>
            <a:pPr marL="609600" indent="-609600" eaLnBrk="1" hangingPunct="1">
              <a:buFont typeface="Wingdings" pitchFamily="2" charset="2"/>
              <a:buAutoNum type="arabicPeriod"/>
            </a:pPr>
            <a:r>
              <a:rPr lang="en-US" sz="2400" smtClean="0"/>
              <a:t>Sumber Hukum Materiil</a:t>
            </a:r>
            <a:br>
              <a:rPr lang="en-US" sz="2400" smtClean="0"/>
            </a:br>
            <a:endParaRPr lang="en-US" sz="2400" smtClean="0"/>
          </a:p>
          <a:p>
            <a:pPr marL="609600" indent="-609600" eaLnBrk="1" hangingPunct="1">
              <a:buFont typeface="Wingdings" pitchFamily="2" charset="2"/>
              <a:buAutoNum type="arabicPeriod"/>
            </a:pPr>
            <a:r>
              <a:rPr lang="en-US" sz="2400" smtClean="0"/>
              <a:t>Sumber Hukum Formil</a:t>
            </a:r>
          </a:p>
        </p:txBody>
      </p:sp>
      <p:pic>
        <p:nvPicPr>
          <p:cNvPr id="63492" name="Picture 4"/>
          <p:cNvPicPr>
            <a:picLocks noChangeAspect="1" noChangeArrowheads="1"/>
          </p:cNvPicPr>
          <p:nvPr/>
        </p:nvPicPr>
        <p:blipFill>
          <a:blip r:embed="rId2"/>
          <a:srcRect/>
          <a:stretch>
            <a:fillRect/>
          </a:stretch>
        </p:blipFill>
        <p:spPr bwMode="auto">
          <a:xfrm>
            <a:off x="4724400" y="2971800"/>
            <a:ext cx="4191000" cy="3000375"/>
          </a:xfrm>
          <a:prstGeom prst="rect">
            <a:avLst/>
          </a:prstGeom>
          <a:noFill/>
          <a:ln w="9525">
            <a:noFill/>
            <a:miter lim="800000"/>
            <a:headEnd/>
            <a:tailEnd/>
          </a:ln>
        </p:spPr>
      </p:pic>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04800" y="304800"/>
            <a:ext cx="8229600" cy="712788"/>
          </a:xfrm>
        </p:spPr>
        <p:txBody>
          <a:bodyPr/>
          <a:lstStyle/>
          <a:p>
            <a:pPr eaLnBrk="1" fontAlgn="auto" hangingPunct="1">
              <a:spcAft>
                <a:spcPts val="0"/>
              </a:spcAft>
              <a:defRPr/>
            </a:pPr>
            <a:r>
              <a:rPr lang="en-US" sz="3600" smtClean="0">
                <a:solidFill>
                  <a:schemeClr val="accent1">
                    <a:satMod val="150000"/>
                  </a:schemeClr>
                </a:solidFill>
              </a:rPr>
              <a:t>Sumber Hukum Materiil</a:t>
            </a:r>
          </a:p>
        </p:txBody>
      </p:sp>
      <p:sp>
        <p:nvSpPr>
          <p:cNvPr id="69635" name="Rectangle 3"/>
          <p:cNvSpPr>
            <a:spLocks noGrp="1" noChangeArrowheads="1"/>
          </p:cNvSpPr>
          <p:nvPr>
            <p:ph idx="1"/>
          </p:nvPr>
        </p:nvSpPr>
        <p:spPr>
          <a:xfrm>
            <a:off x="533400" y="1524000"/>
            <a:ext cx="8382000" cy="5181600"/>
          </a:xfrm>
        </p:spPr>
        <p:txBody>
          <a:bodyPr rtlCol="0">
            <a:normAutofit lnSpcReduction="10000"/>
          </a:bodyPr>
          <a:lstStyle/>
          <a:p>
            <a:pPr marL="609600" indent="-609600" eaLnBrk="1" fontAlgn="auto" hangingPunct="1">
              <a:lnSpc>
                <a:spcPct val="90000"/>
              </a:lnSpc>
              <a:spcBef>
                <a:spcPts val="0"/>
              </a:spcBef>
              <a:spcAft>
                <a:spcPts val="0"/>
              </a:spcAft>
              <a:buFont typeface="Wingdings" pitchFamily="2" charset="2"/>
              <a:buNone/>
              <a:defRPr/>
            </a:pPr>
            <a:r>
              <a:rPr lang="en-US" sz="2400" dirty="0" err="1" smtClean="0"/>
              <a:t>adalah</a:t>
            </a:r>
            <a:r>
              <a:rPr lang="en-US" sz="2400" dirty="0" smtClean="0"/>
              <a:t> </a:t>
            </a:r>
            <a:r>
              <a:rPr lang="en-US" sz="2400" dirty="0" err="1" smtClean="0"/>
              <a:t>faktor-faktor</a:t>
            </a:r>
            <a:r>
              <a:rPr lang="en-US" sz="2400" dirty="0" smtClean="0"/>
              <a:t> yang </a:t>
            </a:r>
            <a:r>
              <a:rPr lang="en-US" sz="2400" dirty="0" err="1" smtClean="0"/>
              <a:t>dapat</a:t>
            </a:r>
            <a:r>
              <a:rPr lang="en-US" sz="2400" dirty="0" smtClean="0"/>
              <a:t> </a:t>
            </a:r>
            <a:r>
              <a:rPr lang="en-US" sz="2400" dirty="0" err="1" smtClean="0"/>
              <a:t>menentukan</a:t>
            </a:r>
            <a:r>
              <a:rPr lang="en-US" sz="2400" dirty="0" smtClean="0"/>
              <a:t> </a:t>
            </a:r>
            <a:r>
              <a:rPr lang="en-US" sz="2400" dirty="0" err="1" smtClean="0"/>
              <a:t>isi</a:t>
            </a:r>
            <a:r>
              <a:rPr lang="en-US" sz="2400" dirty="0" smtClean="0"/>
              <a:t> </a:t>
            </a:r>
            <a:r>
              <a:rPr lang="en-US" sz="2400" dirty="0" err="1" smtClean="0"/>
              <a:t>hukum</a:t>
            </a:r>
            <a:r>
              <a:rPr lang="en-US" sz="2400" dirty="0" smtClean="0"/>
              <a:t>. </a:t>
            </a:r>
            <a:r>
              <a:rPr lang="en-US" sz="2400" dirty="0" err="1" smtClean="0"/>
              <a:t>Faktor</a:t>
            </a:r>
            <a:r>
              <a:rPr lang="en-US" sz="2400" dirty="0" smtClean="0"/>
              <a:t> yang </a:t>
            </a:r>
            <a:r>
              <a:rPr lang="en-US" sz="2400" dirty="0" err="1" smtClean="0"/>
              <a:t>menentukan</a:t>
            </a:r>
            <a:r>
              <a:rPr lang="en-US" sz="2400" dirty="0" smtClean="0"/>
              <a:t> </a:t>
            </a:r>
            <a:r>
              <a:rPr lang="en-US" sz="2400" dirty="0" err="1" smtClean="0"/>
              <a:t>isi</a:t>
            </a:r>
            <a:r>
              <a:rPr lang="en-US" sz="2400" dirty="0" smtClean="0"/>
              <a:t> </a:t>
            </a:r>
            <a:r>
              <a:rPr lang="en-US" sz="2400" dirty="0" err="1" smtClean="0"/>
              <a:t>hukum</a:t>
            </a:r>
            <a:r>
              <a:rPr lang="en-US" sz="2400" dirty="0" smtClean="0"/>
              <a:t> </a:t>
            </a:r>
            <a:r>
              <a:rPr lang="en-US" sz="2400" dirty="0" err="1" smtClean="0"/>
              <a:t>dapat</a:t>
            </a:r>
            <a:r>
              <a:rPr lang="en-US" sz="2400" dirty="0" smtClean="0"/>
              <a:t> </a:t>
            </a:r>
            <a:r>
              <a:rPr lang="en-US" sz="2400" dirty="0" err="1" smtClean="0"/>
              <a:t>dibagi</a:t>
            </a:r>
            <a:r>
              <a:rPr lang="en-US" sz="2400" dirty="0" smtClean="0"/>
              <a:t> </a:t>
            </a:r>
            <a:r>
              <a:rPr lang="en-US" sz="2400" dirty="0" err="1" smtClean="0"/>
              <a:t>atas</a:t>
            </a:r>
            <a:r>
              <a:rPr lang="en-US" sz="2400" dirty="0" smtClean="0"/>
              <a:t>:</a:t>
            </a:r>
            <a:br>
              <a:rPr lang="en-US" sz="2400" dirty="0" smtClean="0"/>
            </a:br>
            <a:endParaRPr lang="en-US" sz="2400" dirty="0" smtClean="0"/>
          </a:p>
          <a:p>
            <a:pPr marL="609600" indent="-609600" eaLnBrk="1" fontAlgn="auto" hangingPunct="1">
              <a:lnSpc>
                <a:spcPct val="90000"/>
              </a:lnSpc>
              <a:spcBef>
                <a:spcPts val="0"/>
              </a:spcBef>
              <a:spcAft>
                <a:spcPts val="0"/>
              </a:spcAft>
              <a:buFont typeface="Wingdings 2"/>
              <a:buChar char=""/>
              <a:defRPr/>
            </a:pPr>
            <a:r>
              <a:rPr lang="en-US" sz="2400" b="1" dirty="0" err="1" smtClean="0"/>
              <a:t>Faktor</a:t>
            </a:r>
            <a:r>
              <a:rPr lang="en-US" sz="2400" b="1" dirty="0" smtClean="0"/>
              <a:t> </a:t>
            </a:r>
            <a:r>
              <a:rPr lang="en-US" sz="2400" b="1" dirty="0" err="1" smtClean="0"/>
              <a:t>Idiil</a:t>
            </a:r>
            <a:r>
              <a:rPr lang="en-US" sz="2400" dirty="0" smtClean="0"/>
              <a:t>, </a:t>
            </a:r>
            <a:br>
              <a:rPr lang="en-US" sz="2400" dirty="0" smtClean="0"/>
            </a:br>
            <a:r>
              <a:rPr lang="en-US" sz="2400" dirty="0" err="1" smtClean="0"/>
              <a:t>patokan</a:t>
            </a:r>
            <a:r>
              <a:rPr lang="en-US" sz="2400" dirty="0" smtClean="0"/>
              <a:t> yang </a:t>
            </a:r>
            <a:r>
              <a:rPr lang="en-US" sz="2400" dirty="0" err="1" smtClean="0"/>
              <a:t>tetap</a:t>
            </a:r>
            <a:r>
              <a:rPr lang="en-US" sz="2400" dirty="0" smtClean="0"/>
              <a:t> </a:t>
            </a:r>
            <a:r>
              <a:rPr lang="en-US" sz="2400" dirty="0" err="1" smtClean="0"/>
              <a:t>tentang</a:t>
            </a:r>
            <a:r>
              <a:rPr lang="en-US" sz="2400" dirty="0" smtClean="0"/>
              <a:t> </a:t>
            </a:r>
            <a:r>
              <a:rPr lang="en-US" sz="2400" dirty="0" err="1" smtClean="0"/>
              <a:t>keadilan</a:t>
            </a:r>
            <a:r>
              <a:rPr lang="en-US" sz="2400" dirty="0" smtClean="0"/>
              <a:t> yang </a:t>
            </a:r>
            <a:r>
              <a:rPr lang="en-US" sz="2400" dirty="0" err="1" smtClean="0"/>
              <a:t>harus</a:t>
            </a:r>
            <a:r>
              <a:rPr lang="en-US" sz="2400" dirty="0" smtClean="0"/>
              <a:t> </a:t>
            </a:r>
            <a:r>
              <a:rPr lang="en-US" sz="2400" dirty="0" err="1" smtClean="0"/>
              <a:t>ditaati</a:t>
            </a:r>
            <a:r>
              <a:rPr lang="en-US" sz="2400" dirty="0" smtClean="0"/>
              <a:t> </a:t>
            </a:r>
            <a:r>
              <a:rPr lang="en-US" sz="2400" dirty="0" err="1" smtClean="0"/>
              <a:t>oleh</a:t>
            </a:r>
            <a:r>
              <a:rPr lang="en-US" sz="2400" dirty="0" smtClean="0"/>
              <a:t> </a:t>
            </a:r>
            <a:r>
              <a:rPr lang="en-US" sz="2400" dirty="0" err="1" smtClean="0"/>
              <a:t>pembentuk</a:t>
            </a:r>
            <a:r>
              <a:rPr lang="en-US" sz="2400" dirty="0" smtClean="0"/>
              <a:t> </a:t>
            </a:r>
            <a:r>
              <a:rPr lang="en-US" sz="2400" dirty="0" err="1" smtClean="0"/>
              <a:t>hukum</a:t>
            </a:r>
            <a:r>
              <a:rPr lang="en-US" sz="2400" dirty="0" smtClean="0"/>
              <a:t> </a:t>
            </a:r>
            <a:r>
              <a:rPr lang="en-US" sz="2400" dirty="0" err="1" smtClean="0"/>
              <a:t>dalam</a:t>
            </a:r>
            <a:r>
              <a:rPr lang="en-US" sz="2400" dirty="0" smtClean="0"/>
              <a:t> </a:t>
            </a:r>
            <a:r>
              <a:rPr lang="en-US" sz="2400" dirty="0" err="1" smtClean="0"/>
              <a:t>melaksanakan</a:t>
            </a:r>
            <a:r>
              <a:rPr lang="en-US" sz="2400" dirty="0" smtClean="0"/>
              <a:t> </a:t>
            </a:r>
            <a:r>
              <a:rPr lang="en-US" sz="2400" dirty="0" err="1" smtClean="0"/>
              <a:t>tugasnya</a:t>
            </a:r>
            <a:r>
              <a:rPr lang="en-US" sz="2400" dirty="0" smtClean="0"/>
              <a:t/>
            </a:r>
            <a:br>
              <a:rPr lang="en-US" sz="2400" dirty="0" smtClean="0"/>
            </a:br>
            <a:endParaRPr lang="en-US" sz="2400" dirty="0" smtClean="0"/>
          </a:p>
          <a:p>
            <a:pPr marL="609600" indent="-609600" eaLnBrk="1" fontAlgn="auto" hangingPunct="1">
              <a:lnSpc>
                <a:spcPct val="90000"/>
              </a:lnSpc>
              <a:spcBef>
                <a:spcPts val="0"/>
              </a:spcBef>
              <a:spcAft>
                <a:spcPts val="0"/>
              </a:spcAft>
              <a:buFont typeface="Wingdings 2"/>
              <a:buChar char=""/>
              <a:defRPr/>
            </a:pPr>
            <a:r>
              <a:rPr lang="en-US" sz="2400" b="1" dirty="0" err="1" smtClean="0"/>
              <a:t>Faktor</a:t>
            </a:r>
            <a:r>
              <a:rPr lang="en-US" sz="2400" b="1" dirty="0" smtClean="0"/>
              <a:t> </a:t>
            </a:r>
            <a:r>
              <a:rPr lang="en-US" sz="2400" b="1" dirty="0" err="1" smtClean="0"/>
              <a:t>Riil</a:t>
            </a:r>
            <a:r>
              <a:rPr lang="en-US" sz="2400" dirty="0" smtClean="0"/>
              <a:t>, </a:t>
            </a:r>
            <a:br>
              <a:rPr lang="en-US" sz="2400" dirty="0" smtClean="0"/>
            </a:br>
            <a:r>
              <a:rPr lang="en-US" sz="2400" dirty="0" err="1" smtClean="0"/>
              <a:t>hal-hal</a:t>
            </a:r>
            <a:r>
              <a:rPr lang="en-US" sz="2400" dirty="0" smtClean="0"/>
              <a:t> yang </a:t>
            </a:r>
            <a:r>
              <a:rPr lang="en-US" sz="2400" dirty="0" err="1" smtClean="0"/>
              <a:t>benar-benar</a:t>
            </a:r>
            <a:r>
              <a:rPr lang="en-US" sz="2400" dirty="0" smtClean="0"/>
              <a:t> </a:t>
            </a:r>
            <a:r>
              <a:rPr lang="en-US" sz="2400" dirty="0" err="1" smtClean="0"/>
              <a:t>hidup</a:t>
            </a:r>
            <a:r>
              <a:rPr lang="en-US" sz="2400" dirty="0" smtClean="0"/>
              <a:t> </a:t>
            </a:r>
            <a:r>
              <a:rPr lang="en-US" sz="2400" dirty="0" err="1" smtClean="0"/>
              <a:t>dalam</a:t>
            </a:r>
            <a:r>
              <a:rPr lang="en-US" sz="2400" dirty="0" smtClean="0"/>
              <a:t> </a:t>
            </a:r>
            <a:r>
              <a:rPr lang="en-US" sz="2400" dirty="0" err="1" smtClean="0"/>
              <a:t>masyarakat</a:t>
            </a:r>
            <a:r>
              <a:rPr lang="en-US" sz="2400" dirty="0" smtClean="0"/>
              <a:t> </a:t>
            </a:r>
            <a:r>
              <a:rPr lang="en-US" sz="2400" dirty="0" err="1" smtClean="0"/>
              <a:t>dan</a:t>
            </a:r>
            <a:r>
              <a:rPr lang="en-US" sz="2400" dirty="0" smtClean="0"/>
              <a:t> </a:t>
            </a:r>
            <a:r>
              <a:rPr lang="en-US" sz="2400" dirty="0" err="1" smtClean="0"/>
              <a:t>merupakan</a:t>
            </a:r>
            <a:r>
              <a:rPr lang="en-US" sz="2400" dirty="0" smtClean="0"/>
              <a:t> </a:t>
            </a:r>
            <a:r>
              <a:rPr lang="en-US" sz="2400" dirty="0" err="1" smtClean="0"/>
              <a:t>petunjuk</a:t>
            </a:r>
            <a:r>
              <a:rPr lang="en-US" sz="2400" dirty="0" smtClean="0"/>
              <a:t> </a:t>
            </a:r>
            <a:r>
              <a:rPr lang="en-US" sz="2400" dirty="0" err="1" smtClean="0"/>
              <a:t>hidup</a:t>
            </a:r>
            <a:r>
              <a:rPr lang="en-US" sz="2400" dirty="0" smtClean="0"/>
              <a:t> </a:t>
            </a:r>
            <a:r>
              <a:rPr lang="en-US" sz="2400" dirty="0" err="1" smtClean="0"/>
              <a:t>bagi</a:t>
            </a:r>
            <a:r>
              <a:rPr lang="en-US" sz="2400" dirty="0" smtClean="0"/>
              <a:t> </a:t>
            </a:r>
            <a:r>
              <a:rPr lang="en-US" sz="2400" dirty="0" err="1" smtClean="0"/>
              <a:t>masyarakat</a:t>
            </a:r>
            <a:r>
              <a:rPr lang="en-US" sz="2400" dirty="0" smtClean="0"/>
              <a:t> yang </a:t>
            </a:r>
            <a:r>
              <a:rPr lang="en-US" sz="2400" dirty="0" err="1" smtClean="0"/>
              <a:t>bersangkutan</a:t>
            </a:r>
            <a:r>
              <a:rPr lang="en-US" sz="2400" dirty="0" smtClean="0"/>
              <a:t>, </a:t>
            </a:r>
            <a:r>
              <a:rPr lang="en-US" sz="2400" dirty="0" err="1" smtClean="0"/>
              <a:t>adapun</a:t>
            </a:r>
            <a:r>
              <a:rPr lang="en-US" sz="2400" dirty="0" smtClean="0"/>
              <a:t> </a:t>
            </a:r>
            <a:r>
              <a:rPr lang="en-US" sz="2400" dirty="0" err="1" smtClean="0"/>
              <a:t>faktor</a:t>
            </a:r>
            <a:r>
              <a:rPr lang="en-US" sz="2400" dirty="0" smtClean="0"/>
              <a:t> </a:t>
            </a:r>
            <a:r>
              <a:rPr lang="en-US" sz="2400" dirty="0" err="1" smtClean="0"/>
              <a:t>riil</a:t>
            </a:r>
            <a:r>
              <a:rPr lang="en-US" sz="2400" dirty="0" smtClean="0"/>
              <a:t> </a:t>
            </a:r>
            <a:r>
              <a:rPr lang="en-US" sz="2400" dirty="0" err="1" smtClean="0"/>
              <a:t>tersebut</a:t>
            </a:r>
            <a:r>
              <a:rPr lang="en-US" sz="2400" dirty="0" smtClean="0"/>
              <a:t> </a:t>
            </a:r>
            <a:r>
              <a:rPr lang="en-US" sz="2400" dirty="0" err="1" smtClean="0"/>
              <a:t>antara</a:t>
            </a:r>
            <a:r>
              <a:rPr lang="en-US" sz="2400" dirty="0" smtClean="0"/>
              <a:t> lain:</a:t>
            </a:r>
            <a:br>
              <a:rPr lang="en-US" sz="2400" dirty="0" smtClean="0"/>
            </a:br>
            <a:r>
              <a:rPr lang="en-US" sz="2400" dirty="0" smtClean="0"/>
              <a:t>a. </a:t>
            </a:r>
            <a:r>
              <a:rPr lang="en-US" sz="2400" dirty="0" err="1" smtClean="0"/>
              <a:t>struktur</a:t>
            </a:r>
            <a:r>
              <a:rPr lang="en-US" sz="2400" dirty="0" smtClean="0"/>
              <a:t> </a:t>
            </a:r>
            <a:r>
              <a:rPr lang="en-US" sz="2400" dirty="0" err="1" smtClean="0"/>
              <a:t>ekonomi</a:t>
            </a:r>
            <a:r>
              <a:rPr lang="en-US" sz="2400" dirty="0" smtClean="0"/>
              <a:t> </a:t>
            </a:r>
            <a:r>
              <a:rPr lang="en-US" sz="2400" dirty="0" err="1" smtClean="0"/>
              <a:t>dan</a:t>
            </a:r>
            <a:r>
              <a:rPr lang="en-US" sz="2400" dirty="0" smtClean="0"/>
              <a:t> </a:t>
            </a:r>
            <a:r>
              <a:rPr lang="en-US" sz="2400" dirty="0" err="1" smtClean="0"/>
              <a:t>kebutuhan</a:t>
            </a:r>
            <a:r>
              <a:rPr lang="en-US" sz="2400" dirty="0" smtClean="0"/>
              <a:t> </a:t>
            </a:r>
            <a:r>
              <a:rPr lang="en-US" sz="2400" dirty="0" err="1" smtClean="0"/>
              <a:t>masyarakat</a:t>
            </a:r>
            <a:r>
              <a:rPr lang="en-US" sz="2400" dirty="0" smtClean="0"/>
              <a:t/>
            </a:r>
            <a:br>
              <a:rPr lang="en-US" sz="2400" dirty="0" smtClean="0"/>
            </a:br>
            <a:r>
              <a:rPr lang="en-US" sz="2400" dirty="0" smtClean="0"/>
              <a:t>b. </a:t>
            </a:r>
            <a:r>
              <a:rPr lang="en-US" sz="2400" dirty="0" err="1" smtClean="0"/>
              <a:t>adat-istiadat</a:t>
            </a:r>
            <a:r>
              <a:rPr lang="en-US" sz="2400" dirty="0" smtClean="0"/>
              <a:t> </a:t>
            </a:r>
            <a:r>
              <a:rPr lang="en-US" sz="2400" dirty="0" err="1" smtClean="0"/>
              <a:t>dan</a:t>
            </a:r>
            <a:r>
              <a:rPr lang="en-US" sz="2400" dirty="0" smtClean="0"/>
              <a:t> </a:t>
            </a:r>
            <a:r>
              <a:rPr lang="en-US" sz="2400" dirty="0" err="1" smtClean="0"/>
              <a:t>kebiasaan</a:t>
            </a:r>
            <a:r>
              <a:rPr lang="en-US" sz="2400" dirty="0" smtClean="0"/>
              <a:t> yang </a:t>
            </a:r>
            <a:r>
              <a:rPr lang="en-US" sz="2400" dirty="0" err="1" smtClean="0"/>
              <a:t>dilakukan</a:t>
            </a:r>
            <a:r>
              <a:rPr lang="en-US" sz="2400" dirty="0" smtClean="0"/>
              <a:t> </a:t>
            </a:r>
            <a:r>
              <a:rPr lang="en-US" sz="2400" dirty="0" err="1" smtClean="0"/>
              <a:t>berulang</a:t>
            </a:r>
            <a:r>
              <a:rPr lang="en-US" sz="2400" dirty="0" smtClean="0"/>
              <a:t>-</a:t>
            </a:r>
            <a:br>
              <a:rPr lang="en-US" sz="2400" dirty="0" smtClean="0"/>
            </a:br>
            <a:r>
              <a:rPr lang="en-US" sz="2400" dirty="0" smtClean="0"/>
              <a:t>    </a:t>
            </a:r>
            <a:r>
              <a:rPr lang="en-US" sz="2400" dirty="0" err="1" smtClean="0"/>
              <a:t>ulang</a:t>
            </a:r>
            <a:r>
              <a:rPr lang="en-US" sz="2400" dirty="0" smtClean="0"/>
              <a:t> </a:t>
            </a:r>
            <a:r>
              <a:rPr lang="en-US" sz="2400" dirty="0" err="1" smtClean="0"/>
              <a:t>dan</a:t>
            </a:r>
            <a:r>
              <a:rPr lang="en-US" sz="2400" dirty="0" smtClean="0"/>
              <a:t> </a:t>
            </a:r>
            <a:r>
              <a:rPr lang="en-US" sz="2400" dirty="0" err="1" smtClean="0"/>
              <a:t>menjadi</a:t>
            </a:r>
            <a:r>
              <a:rPr lang="en-US" sz="2400" dirty="0" smtClean="0"/>
              <a:t> </a:t>
            </a:r>
            <a:r>
              <a:rPr lang="en-US" sz="2400" dirty="0" err="1" smtClean="0"/>
              <a:t>pola</a:t>
            </a:r>
            <a:r>
              <a:rPr lang="en-US" sz="2400" dirty="0" smtClean="0"/>
              <a:t> </a:t>
            </a:r>
            <a:r>
              <a:rPr lang="en-US" sz="2400" dirty="0" err="1" smtClean="0"/>
              <a:t>tingkah</a:t>
            </a:r>
            <a:r>
              <a:rPr lang="en-US" sz="2400" dirty="0" smtClean="0"/>
              <a:t> </a:t>
            </a:r>
            <a:r>
              <a:rPr lang="en-US" sz="2400" dirty="0" err="1" smtClean="0"/>
              <a:t>laku</a:t>
            </a:r>
            <a:r>
              <a:rPr lang="en-US" sz="2400" dirty="0" smtClean="0"/>
              <a:t> yang </a:t>
            </a:r>
            <a:r>
              <a:rPr lang="en-US" sz="2400" dirty="0" err="1" smtClean="0"/>
              <a:t>tetap</a:t>
            </a:r>
            <a:r>
              <a:rPr lang="en-US" sz="2400" dirty="0" smtClean="0"/>
              <a:t/>
            </a:r>
            <a:br>
              <a:rPr lang="en-US" sz="2400" dirty="0" smtClean="0"/>
            </a:br>
            <a:r>
              <a:rPr lang="en-US" sz="2400" dirty="0" smtClean="0"/>
              <a:t>c. </a:t>
            </a:r>
            <a:r>
              <a:rPr lang="en-US" sz="2400" dirty="0" err="1" smtClean="0"/>
              <a:t>keyakinan</a:t>
            </a:r>
            <a:r>
              <a:rPr lang="en-US" sz="2400" dirty="0" smtClean="0"/>
              <a:t> </a:t>
            </a:r>
            <a:r>
              <a:rPr lang="en-US" sz="2400" dirty="0" err="1" smtClean="0"/>
              <a:t>terhadap</a:t>
            </a:r>
            <a:r>
              <a:rPr lang="en-US" sz="2400" dirty="0" smtClean="0"/>
              <a:t> agama </a:t>
            </a:r>
            <a:r>
              <a:rPr lang="en-US" sz="2400" dirty="0" err="1" smtClean="0"/>
              <a:t>dan</a:t>
            </a:r>
            <a:r>
              <a:rPr lang="en-US" sz="2400" dirty="0" smtClean="0"/>
              <a:t> </a:t>
            </a:r>
            <a:r>
              <a:rPr lang="en-US" sz="2400" dirty="0" err="1" smtClean="0"/>
              <a:t>kesusilaan</a:t>
            </a:r>
            <a:r>
              <a:rPr lang="en-US" sz="2400" dirty="0" smtClean="0"/>
              <a:t/>
            </a:r>
            <a:br>
              <a:rPr lang="en-US" sz="2400" dirty="0" smtClean="0"/>
            </a:br>
            <a:r>
              <a:rPr lang="en-US" sz="2400" dirty="0" smtClean="0"/>
              <a:t>d. </a:t>
            </a:r>
            <a:r>
              <a:rPr lang="en-US" sz="2400" dirty="0" err="1" smtClean="0"/>
              <a:t>berbagai</a:t>
            </a:r>
            <a:r>
              <a:rPr lang="en-US" sz="2400" dirty="0" smtClean="0"/>
              <a:t> </a:t>
            </a:r>
            <a:r>
              <a:rPr lang="en-US" sz="2400" dirty="0" err="1" smtClean="0"/>
              <a:t>gejala</a:t>
            </a:r>
            <a:r>
              <a:rPr lang="en-US" sz="2400" dirty="0" smtClean="0"/>
              <a:t> </a:t>
            </a:r>
            <a:r>
              <a:rPr lang="en-US" sz="2400" dirty="0" err="1" smtClean="0"/>
              <a:t>dalam</a:t>
            </a:r>
            <a:r>
              <a:rPr lang="en-US" sz="2400" dirty="0" smtClean="0"/>
              <a:t> </a:t>
            </a:r>
            <a:r>
              <a:rPr lang="en-US" sz="2400" dirty="0" err="1" smtClean="0"/>
              <a:t>masyarakat</a:t>
            </a:r>
            <a:endParaRPr lang="en-US" sz="2400" dirty="0" smtClean="0"/>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28600" y="228600"/>
            <a:ext cx="8229600" cy="788988"/>
          </a:xfrm>
        </p:spPr>
        <p:txBody>
          <a:bodyPr/>
          <a:lstStyle/>
          <a:p>
            <a:pPr eaLnBrk="1" fontAlgn="auto" hangingPunct="1">
              <a:spcAft>
                <a:spcPts val="0"/>
              </a:spcAft>
              <a:defRPr/>
            </a:pPr>
            <a:r>
              <a:rPr lang="en-US" sz="3600" smtClean="0">
                <a:solidFill>
                  <a:schemeClr val="accent1">
                    <a:satMod val="150000"/>
                  </a:schemeClr>
                </a:solidFill>
              </a:rPr>
              <a:t>Sumber Hukum Formil</a:t>
            </a:r>
          </a:p>
        </p:txBody>
      </p:sp>
      <p:sp>
        <p:nvSpPr>
          <p:cNvPr id="65539" name="Rectangle 3"/>
          <p:cNvSpPr>
            <a:spLocks noGrp="1" noChangeArrowheads="1"/>
          </p:cNvSpPr>
          <p:nvPr>
            <p:ph idx="1"/>
          </p:nvPr>
        </p:nvSpPr>
        <p:spPr>
          <a:xfrm>
            <a:off x="304800" y="1752600"/>
            <a:ext cx="8382000" cy="4267200"/>
          </a:xfrm>
        </p:spPr>
        <p:txBody>
          <a:bodyPr>
            <a:normAutofit/>
          </a:bodyPr>
          <a:lstStyle/>
          <a:p>
            <a:pPr marL="609600" indent="-609600" eaLnBrk="1" hangingPunct="1">
              <a:buFont typeface="Wingdings" pitchFamily="2" charset="2"/>
              <a:buNone/>
            </a:pPr>
            <a:r>
              <a:rPr lang="en-US" sz="2400" smtClean="0"/>
              <a:t>Sumber hukum formil dapat dibedakan menjadi:</a:t>
            </a:r>
          </a:p>
          <a:p>
            <a:pPr marL="609600" indent="-609600" eaLnBrk="1" hangingPunct="1">
              <a:buFont typeface="Wingdings" pitchFamily="2" charset="2"/>
              <a:buAutoNum type="arabicPeriod"/>
            </a:pPr>
            <a:r>
              <a:rPr lang="en-US" sz="2400" smtClean="0"/>
              <a:t>Undang-Undang</a:t>
            </a:r>
            <a:br>
              <a:rPr lang="en-US" sz="2400" smtClean="0"/>
            </a:br>
            <a:endParaRPr lang="en-US" sz="2400" smtClean="0"/>
          </a:p>
          <a:p>
            <a:pPr marL="609600" indent="-609600" eaLnBrk="1" hangingPunct="1">
              <a:buFont typeface="Wingdings" pitchFamily="2" charset="2"/>
              <a:buAutoNum type="arabicPeriod"/>
            </a:pPr>
            <a:r>
              <a:rPr lang="en-US" sz="2400" smtClean="0"/>
              <a:t>Kebiasaan (</a:t>
            </a:r>
            <a:r>
              <a:rPr lang="en-US" sz="2400" i="1" smtClean="0"/>
              <a:t>Customary Law</a:t>
            </a:r>
            <a:r>
              <a:rPr lang="en-US" sz="2400" smtClean="0"/>
              <a:t>) dan Adat (</a:t>
            </a:r>
            <a:r>
              <a:rPr lang="en-US" sz="2400" i="1" smtClean="0"/>
              <a:t>Indegenous Law, Adatrecht</a:t>
            </a:r>
            <a:r>
              <a:rPr lang="en-US" sz="2400" smtClean="0"/>
              <a:t>)</a:t>
            </a:r>
            <a:br>
              <a:rPr lang="en-US" sz="2400" smtClean="0"/>
            </a:br>
            <a:endParaRPr lang="en-US" sz="2400" smtClean="0"/>
          </a:p>
          <a:p>
            <a:pPr marL="609600" indent="-609600" eaLnBrk="1" hangingPunct="1">
              <a:buFont typeface="Wingdings" pitchFamily="2" charset="2"/>
              <a:buAutoNum type="arabicPeriod"/>
            </a:pPr>
            <a:r>
              <a:rPr lang="en-US" sz="2400" smtClean="0"/>
              <a:t>Traktat (</a:t>
            </a:r>
            <a:r>
              <a:rPr lang="en-US" sz="2400" i="1" smtClean="0"/>
              <a:t>Treaty</a:t>
            </a:r>
            <a:r>
              <a:rPr lang="en-US" sz="2400" smtClean="0"/>
              <a:t>)</a:t>
            </a:r>
            <a:br>
              <a:rPr lang="en-US" sz="2400" smtClean="0"/>
            </a:br>
            <a:endParaRPr lang="en-US" sz="2400" smtClean="0"/>
          </a:p>
          <a:p>
            <a:pPr marL="609600" indent="-609600" eaLnBrk="1" hangingPunct="1">
              <a:buFont typeface="Wingdings" pitchFamily="2" charset="2"/>
              <a:buAutoNum type="arabicPeriod"/>
            </a:pPr>
            <a:r>
              <a:rPr lang="en-US" sz="2400" smtClean="0"/>
              <a:t>Yurisprudensi (</a:t>
            </a:r>
            <a:r>
              <a:rPr lang="en-US" sz="2400" i="1" smtClean="0"/>
              <a:t>Judge Made Law</a:t>
            </a:r>
            <a:r>
              <a:rPr lang="en-US" sz="2400" smtClean="0"/>
              <a:t>)</a:t>
            </a:r>
            <a:br>
              <a:rPr lang="en-US" sz="2400" smtClean="0"/>
            </a:br>
            <a:endParaRPr lang="en-US" sz="2400" smtClean="0"/>
          </a:p>
          <a:p>
            <a:pPr marL="609600" indent="-609600" eaLnBrk="1" hangingPunct="1">
              <a:buFont typeface="Wingdings" pitchFamily="2" charset="2"/>
              <a:buAutoNum type="arabicPeriod"/>
            </a:pPr>
            <a:r>
              <a:rPr lang="en-US" sz="2400" smtClean="0"/>
              <a:t>Pendapat Ahli Hukum (</a:t>
            </a:r>
            <a:r>
              <a:rPr lang="en-US" sz="2400" i="1" smtClean="0"/>
              <a:t>Doctrine</a:t>
            </a:r>
            <a:r>
              <a:rPr lang="en-US" sz="2400" smtClean="0"/>
              <a:t>)</a:t>
            </a:r>
          </a:p>
          <a:p>
            <a:pPr marL="609600" indent="-609600" eaLnBrk="1" hangingPunct="1">
              <a:buFont typeface="Wingdings" pitchFamily="2" charset="2"/>
              <a:buAutoNum type="arabicPeriod"/>
            </a:pPr>
            <a:endParaRPr lang="en-US" sz="2400" smtClean="0"/>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228600" y="152400"/>
            <a:ext cx="8229600" cy="685800"/>
          </a:xfrm>
        </p:spPr>
        <p:txBody>
          <a:bodyPr/>
          <a:lstStyle/>
          <a:p>
            <a:pPr eaLnBrk="1" fontAlgn="auto" hangingPunct="1">
              <a:spcAft>
                <a:spcPts val="0"/>
              </a:spcAft>
              <a:defRPr/>
            </a:pPr>
            <a:r>
              <a:rPr lang="en-US" sz="3200" smtClean="0">
                <a:solidFill>
                  <a:schemeClr val="accent1">
                    <a:satMod val="150000"/>
                  </a:schemeClr>
                </a:solidFill>
              </a:rPr>
              <a:t>Undang-Undang</a:t>
            </a:r>
          </a:p>
        </p:txBody>
      </p:sp>
      <p:sp>
        <p:nvSpPr>
          <p:cNvPr id="71683" name="Rectangle 3"/>
          <p:cNvSpPr>
            <a:spLocks noGrp="1" noChangeArrowheads="1"/>
          </p:cNvSpPr>
          <p:nvPr>
            <p:ph idx="1"/>
          </p:nvPr>
        </p:nvSpPr>
        <p:spPr>
          <a:xfrm>
            <a:off x="685800" y="1600200"/>
            <a:ext cx="8229600" cy="5029200"/>
          </a:xfrm>
        </p:spPr>
        <p:txBody>
          <a:bodyPr rtlCol="0">
            <a:normAutofit fontScale="92500"/>
          </a:bodyPr>
          <a:lstStyle/>
          <a:p>
            <a:pPr marL="609600" indent="-609600" eaLnBrk="1" fontAlgn="auto" hangingPunct="1">
              <a:lnSpc>
                <a:spcPct val="80000"/>
              </a:lnSpc>
              <a:spcBef>
                <a:spcPts val="0"/>
              </a:spcBef>
              <a:spcAft>
                <a:spcPts val="0"/>
              </a:spcAft>
              <a:buFont typeface="Wingdings" pitchFamily="2" charset="2"/>
              <a:buAutoNum type="arabicPeriod"/>
              <a:defRPr/>
            </a:pPr>
            <a:r>
              <a:rPr lang="en-US" sz="2000" b="1" dirty="0" err="1" smtClean="0"/>
              <a:t>Undang-Undang</a:t>
            </a:r>
            <a:r>
              <a:rPr lang="en-US" sz="2000" b="1" dirty="0" smtClean="0"/>
              <a:t> </a:t>
            </a:r>
            <a:r>
              <a:rPr lang="en-US" sz="2000" b="1" dirty="0" err="1" smtClean="0"/>
              <a:t>dalam</a:t>
            </a:r>
            <a:r>
              <a:rPr lang="en-US" sz="2000" b="1" dirty="0" smtClean="0"/>
              <a:t> </a:t>
            </a:r>
            <a:r>
              <a:rPr lang="en-US" sz="2000" b="1" dirty="0" err="1" smtClean="0"/>
              <a:t>Arti</a:t>
            </a:r>
            <a:r>
              <a:rPr lang="en-US" sz="2000" b="1" dirty="0" smtClean="0"/>
              <a:t> </a:t>
            </a:r>
            <a:r>
              <a:rPr lang="en-US" sz="2000" b="1" dirty="0" err="1" smtClean="0"/>
              <a:t>Riil</a:t>
            </a:r>
            <a:r>
              <a:rPr lang="en-US" sz="2000" dirty="0" smtClean="0"/>
              <a:t> (</a:t>
            </a:r>
            <a:r>
              <a:rPr lang="en-US" sz="2000" i="1" dirty="0" smtClean="0"/>
              <a:t>wet in </a:t>
            </a:r>
            <a:r>
              <a:rPr lang="en-US" sz="2000" i="1" dirty="0" err="1" smtClean="0"/>
              <a:t>materiele</a:t>
            </a:r>
            <a:r>
              <a:rPr lang="en-US" sz="2000" i="1" dirty="0" smtClean="0"/>
              <a:t> </a:t>
            </a:r>
            <a:r>
              <a:rPr lang="en-US" sz="2000" i="1" dirty="0" err="1" smtClean="0"/>
              <a:t>zin</a:t>
            </a:r>
            <a:r>
              <a:rPr lang="en-US" sz="2000" dirty="0" smtClean="0"/>
              <a:t>), </a:t>
            </a:r>
            <a:br>
              <a:rPr lang="en-US" sz="2000" dirty="0" smtClean="0"/>
            </a:br>
            <a:r>
              <a:rPr lang="en-US" sz="2000" dirty="0" err="1" smtClean="0"/>
              <a:t>setiap</a:t>
            </a:r>
            <a:r>
              <a:rPr lang="en-US" sz="2000" dirty="0" smtClean="0"/>
              <a:t> </a:t>
            </a:r>
            <a:r>
              <a:rPr lang="en-US" sz="2000" dirty="0" err="1" smtClean="0"/>
              <a:t>keputusan</a:t>
            </a:r>
            <a:r>
              <a:rPr lang="en-US" sz="2000" dirty="0" smtClean="0"/>
              <a:t> </a:t>
            </a:r>
            <a:r>
              <a:rPr lang="en-US" sz="2000" dirty="0" err="1" smtClean="0"/>
              <a:t>tertulis</a:t>
            </a:r>
            <a:r>
              <a:rPr lang="en-US" sz="2000" dirty="0" smtClean="0"/>
              <a:t> yang </a:t>
            </a:r>
            <a:r>
              <a:rPr lang="en-US" sz="2000" dirty="0" err="1" smtClean="0"/>
              <a:t>dikeluarkan</a:t>
            </a:r>
            <a:r>
              <a:rPr lang="en-US" sz="2000" dirty="0" smtClean="0"/>
              <a:t> </a:t>
            </a:r>
            <a:r>
              <a:rPr lang="en-US" sz="2000" dirty="0" err="1" smtClean="0"/>
              <a:t>oleh</a:t>
            </a:r>
            <a:r>
              <a:rPr lang="en-US" sz="2000" dirty="0" smtClean="0"/>
              <a:t> </a:t>
            </a:r>
            <a:r>
              <a:rPr lang="en-US" sz="2000" dirty="0" err="1" smtClean="0"/>
              <a:t>pejabat</a:t>
            </a:r>
            <a:r>
              <a:rPr lang="en-US" sz="2000" dirty="0" smtClean="0"/>
              <a:t> </a:t>
            </a:r>
            <a:r>
              <a:rPr lang="en-US" sz="2000" dirty="0" err="1" smtClean="0"/>
              <a:t>berwenang</a:t>
            </a:r>
            <a:r>
              <a:rPr lang="en-US" sz="2000" dirty="0" smtClean="0"/>
              <a:t> yang </a:t>
            </a:r>
            <a:r>
              <a:rPr lang="en-US" sz="2000" dirty="0" err="1" smtClean="0"/>
              <a:t>berisi</a:t>
            </a:r>
            <a:r>
              <a:rPr lang="en-US" sz="2000" dirty="0" smtClean="0"/>
              <a:t> </a:t>
            </a:r>
            <a:r>
              <a:rPr lang="en-US" sz="2000" dirty="0" err="1" smtClean="0"/>
              <a:t>aturan</a:t>
            </a:r>
            <a:r>
              <a:rPr lang="en-US" sz="2000" dirty="0" smtClean="0"/>
              <a:t> </a:t>
            </a:r>
            <a:r>
              <a:rPr lang="en-US" sz="2000" dirty="0" err="1" smtClean="0"/>
              <a:t>tingkah</a:t>
            </a:r>
            <a:r>
              <a:rPr lang="en-US" sz="2000" dirty="0" smtClean="0"/>
              <a:t> </a:t>
            </a:r>
            <a:r>
              <a:rPr lang="en-US" sz="2000" dirty="0" err="1" smtClean="0"/>
              <a:t>laku</a:t>
            </a:r>
            <a:r>
              <a:rPr lang="en-US" sz="2000" dirty="0" smtClean="0"/>
              <a:t> yang </a:t>
            </a:r>
            <a:r>
              <a:rPr lang="en-US" sz="2000" dirty="0" err="1" smtClean="0"/>
              <a:t>bersifat</a:t>
            </a:r>
            <a:r>
              <a:rPr lang="en-US" sz="2000" dirty="0" smtClean="0"/>
              <a:t> </a:t>
            </a:r>
            <a:r>
              <a:rPr lang="en-US" sz="2000" dirty="0" err="1" smtClean="0"/>
              <a:t>atau</a:t>
            </a:r>
            <a:r>
              <a:rPr lang="en-US" sz="2000" dirty="0" smtClean="0"/>
              <a:t> </a:t>
            </a:r>
            <a:r>
              <a:rPr lang="en-US" sz="2000" dirty="0" err="1" smtClean="0"/>
              <a:t>mengikat</a:t>
            </a:r>
            <a:r>
              <a:rPr lang="en-US" sz="2000" dirty="0" smtClean="0"/>
              <a:t> </a:t>
            </a:r>
            <a:r>
              <a:rPr lang="en-US" sz="2000" dirty="0" err="1" smtClean="0"/>
              <a:t>secara</a:t>
            </a:r>
            <a:r>
              <a:rPr lang="en-US" sz="2000" dirty="0" smtClean="0"/>
              <a:t> </a:t>
            </a:r>
            <a:r>
              <a:rPr lang="en-US" sz="2000" dirty="0" err="1" smtClean="0"/>
              <a:t>hukum</a:t>
            </a:r>
            <a:r>
              <a:rPr lang="en-US" sz="2000" dirty="0" smtClean="0"/>
              <a:t/>
            </a:r>
            <a:br>
              <a:rPr lang="en-US" sz="2000" dirty="0" smtClean="0"/>
            </a:br>
            <a:r>
              <a:rPr lang="en-US" sz="2000" dirty="0" smtClean="0"/>
              <a:t/>
            </a:r>
            <a:br>
              <a:rPr lang="en-US" sz="2000" dirty="0" smtClean="0"/>
            </a:br>
            <a:r>
              <a:rPr lang="en-US" sz="2000" b="1" dirty="0" smtClean="0"/>
              <a:t>Paul </a:t>
            </a:r>
            <a:r>
              <a:rPr lang="en-US" sz="2000" b="1" dirty="0" err="1" smtClean="0"/>
              <a:t>Laband</a:t>
            </a:r>
            <a:r>
              <a:rPr lang="en-US" sz="2000" dirty="0" smtClean="0"/>
              <a:t>, </a:t>
            </a:r>
            <a:br>
              <a:rPr lang="en-US" sz="2000" dirty="0" smtClean="0"/>
            </a:br>
            <a:r>
              <a:rPr lang="en-US" sz="2000" dirty="0" smtClean="0"/>
              <a:t>UU </a:t>
            </a:r>
            <a:r>
              <a:rPr lang="en-US" sz="2000" dirty="0" err="1" smtClean="0"/>
              <a:t>dalam</a:t>
            </a:r>
            <a:r>
              <a:rPr lang="en-US" sz="2000" dirty="0" smtClean="0"/>
              <a:t> </a:t>
            </a:r>
            <a:r>
              <a:rPr lang="en-US" sz="2000" dirty="0" err="1" smtClean="0"/>
              <a:t>arti</a:t>
            </a:r>
            <a:r>
              <a:rPr lang="en-US" sz="2000" dirty="0" smtClean="0"/>
              <a:t> </a:t>
            </a:r>
            <a:r>
              <a:rPr lang="en-US" sz="2000" dirty="0" err="1" smtClean="0"/>
              <a:t>materiil</a:t>
            </a:r>
            <a:r>
              <a:rPr lang="en-US" sz="2000" dirty="0" smtClean="0"/>
              <a:t> </a:t>
            </a:r>
            <a:r>
              <a:rPr lang="en-US" sz="2000" dirty="0" err="1" smtClean="0"/>
              <a:t>adalah</a:t>
            </a:r>
            <a:r>
              <a:rPr lang="en-US" sz="2000" dirty="0" smtClean="0"/>
              <a:t> </a:t>
            </a:r>
            <a:r>
              <a:rPr lang="en-US" sz="2000" dirty="0" err="1" smtClean="0"/>
              <a:t>penetapan</a:t>
            </a:r>
            <a:r>
              <a:rPr lang="en-US" sz="2000" dirty="0" smtClean="0"/>
              <a:t> </a:t>
            </a:r>
            <a:r>
              <a:rPr lang="en-US" sz="2000" dirty="0" err="1" smtClean="0"/>
              <a:t>kaidah</a:t>
            </a:r>
            <a:r>
              <a:rPr lang="en-US" sz="2000" dirty="0" smtClean="0"/>
              <a:t> </a:t>
            </a:r>
            <a:r>
              <a:rPr lang="en-US" sz="2000" dirty="0" err="1" smtClean="0"/>
              <a:t>hukum</a:t>
            </a:r>
            <a:r>
              <a:rPr lang="en-US" sz="2000" dirty="0" smtClean="0"/>
              <a:t> </a:t>
            </a:r>
            <a:r>
              <a:rPr lang="en-US" sz="2000" dirty="0" err="1" smtClean="0"/>
              <a:t>hukum</a:t>
            </a:r>
            <a:r>
              <a:rPr lang="en-US" sz="2000" dirty="0" smtClean="0"/>
              <a:t> yang </a:t>
            </a:r>
            <a:r>
              <a:rPr lang="en-US" sz="2000" dirty="0" err="1" smtClean="0"/>
              <a:t>tegas</a:t>
            </a:r>
            <a:r>
              <a:rPr lang="en-US" sz="2000" dirty="0" smtClean="0"/>
              <a:t>, </a:t>
            </a:r>
            <a:r>
              <a:rPr lang="en-US" sz="2000" dirty="0" err="1" smtClean="0"/>
              <a:t>sehingga</a:t>
            </a:r>
            <a:r>
              <a:rPr lang="en-US" sz="2000" dirty="0" smtClean="0"/>
              <a:t> </a:t>
            </a:r>
            <a:r>
              <a:rPr lang="en-US" sz="2000" dirty="0" err="1" smtClean="0"/>
              <a:t>kaidah</a:t>
            </a:r>
            <a:r>
              <a:rPr lang="en-US" sz="2000" dirty="0" smtClean="0"/>
              <a:t> </a:t>
            </a:r>
            <a:r>
              <a:rPr lang="en-US" sz="2000" dirty="0" err="1" smtClean="0"/>
              <a:t>hukum</a:t>
            </a:r>
            <a:r>
              <a:rPr lang="en-US" sz="2000" dirty="0" smtClean="0"/>
              <a:t> </a:t>
            </a:r>
            <a:r>
              <a:rPr lang="en-US" sz="2000" dirty="0" err="1" smtClean="0"/>
              <a:t>itu</a:t>
            </a:r>
            <a:r>
              <a:rPr lang="en-US" sz="2000" dirty="0" smtClean="0"/>
              <a:t> </a:t>
            </a:r>
            <a:r>
              <a:rPr lang="en-US" sz="2000" dirty="0" err="1" smtClean="0"/>
              <a:t>menurut</a:t>
            </a:r>
            <a:r>
              <a:rPr lang="en-US" sz="2000" dirty="0" smtClean="0"/>
              <a:t> </a:t>
            </a:r>
            <a:r>
              <a:rPr lang="en-US" sz="2000" dirty="0" err="1" smtClean="0"/>
              <a:t>sifatnya</a:t>
            </a:r>
            <a:r>
              <a:rPr lang="en-US" sz="2000" dirty="0" smtClean="0"/>
              <a:t> </a:t>
            </a:r>
            <a:r>
              <a:rPr lang="en-US" sz="2000" dirty="0" err="1" smtClean="0"/>
              <a:t>menjadi</a:t>
            </a:r>
            <a:r>
              <a:rPr lang="en-US" sz="2000" dirty="0" smtClean="0"/>
              <a:t> </a:t>
            </a:r>
            <a:r>
              <a:rPr lang="en-US" sz="2000" dirty="0" err="1" smtClean="0"/>
              <a:t>mengikat</a:t>
            </a:r>
            <a:r>
              <a:rPr lang="en-US" sz="2000" dirty="0" smtClean="0"/>
              <a:t> (</a:t>
            </a:r>
            <a:r>
              <a:rPr lang="en-US" sz="2000" i="1" dirty="0" smtClean="0"/>
              <a:t>die </a:t>
            </a:r>
            <a:r>
              <a:rPr lang="en-US" sz="2000" i="1" dirty="0" err="1" smtClean="0"/>
              <a:t>rechtsverbindliche</a:t>
            </a:r>
            <a:r>
              <a:rPr lang="en-US" sz="2000" i="1" dirty="0" smtClean="0"/>
              <a:t> </a:t>
            </a:r>
            <a:r>
              <a:rPr lang="en-US" sz="2000" i="1" dirty="0" err="1" smtClean="0"/>
              <a:t>anordnung</a:t>
            </a:r>
            <a:r>
              <a:rPr lang="en-US" sz="2000" i="1" dirty="0" smtClean="0"/>
              <a:t> </a:t>
            </a:r>
            <a:r>
              <a:rPr lang="en-US" sz="2000" i="1" dirty="0" err="1" smtClean="0"/>
              <a:t>eines</a:t>
            </a:r>
            <a:r>
              <a:rPr lang="en-US" sz="2000" i="1" dirty="0" smtClean="0"/>
              <a:t> </a:t>
            </a:r>
            <a:r>
              <a:rPr lang="en-US" sz="2000" i="1" dirty="0" err="1" smtClean="0"/>
              <a:t>rechtssatze</a:t>
            </a:r>
            <a:r>
              <a:rPr lang="en-US" sz="2000" dirty="0" smtClean="0"/>
              <a:t>)</a:t>
            </a:r>
            <a:br>
              <a:rPr lang="en-US" sz="2000" dirty="0" smtClean="0"/>
            </a:br>
            <a:r>
              <a:rPr lang="en-US" sz="2000" dirty="0" err="1" smtClean="0"/>
              <a:t>Anordnung</a:t>
            </a:r>
            <a:r>
              <a:rPr lang="en-US" sz="2000" dirty="0" smtClean="0"/>
              <a:t>: </a:t>
            </a:r>
            <a:r>
              <a:rPr lang="en-US" sz="2000" dirty="0" err="1" smtClean="0"/>
              <a:t>penetapan</a:t>
            </a:r>
            <a:r>
              <a:rPr lang="en-US" sz="2000" dirty="0" smtClean="0"/>
              <a:t> </a:t>
            </a:r>
            <a:r>
              <a:rPr lang="en-US" sz="2000" dirty="0" err="1" smtClean="0"/>
              <a:t>peraturan</a:t>
            </a:r>
            <a:r>
              <a:rPr lang="en-US" sz="2000" dirty="0" smtClean="0"/>
              <a:t> </a:t>
            </a:r>
            <a:r>
              <a:rPr lang="en-US" sz="2000" dirty="0" err="1" smtClean="0"/>
              <a:t>hukum</a:t>
            </a:r>
            <a:r>
              <a:rPr lang="en-US" sz="2000" dirty="0" smtClean="0"/>
              <a:t> </a:t>
            </a:r>
            <a:r>
              <a:rPr lang="en-US" sz="2000" dirty="0" err="1" smtClean="0"/>
              <a:t>secara</a:t>
            </a:r>
            <a:r>
              <a:rPr lang="en-US" sz="2000" dirty="0" smtClean="0"/>
              <a:t> </a:t>
            </a:r>
            <a:r>
              <a:rPr lang="en-US" sz="2000" dirty="0" err="1" smtClean="0"/>
              <a:t>tegas</a:t>
            </a:r>
            <a:r>
              <a:rPr lang="en-US" sz="2000" dirty="0" smtClean="0"/>
              <a:t/>
            </a:r>
            <a:br>
              <a:rPr lang="en-US" sz="2000" dirty="0" smtClean="0"/>
            </a:br>
            <a:r>
              <a:rPr lang="en-US" sz="2000" dirty="0" err="1" smtClean="0"/>
              <a:t>Rechssatze</a:t>
            </a:r>
            <a:r>
              <a:rPr lang="en-US" sz="2000" dirty="0" smtClean="0"/>
              <a:t>: </a:t>
            </a:r>
            <a:r>
              <a:rPr lang="en-US" sz="2000" dirty="0" err="1" smtClean="0"/>
              <a:t>peraturan</a:t>
            </a:r>
            <a:r>
              <a:rPr lang="en-US" sz="2000" dirty="0" smtClean="0"/>
              <a:t> </a:t>
            </a:r>
            <a:r>
              <a:rPr lang="en-US" sz="2000" dirty="0" err="1" smtClean="0"/>
              <a:t>kaidah</a:t>
            </a:r>
            <a:r>
              <a:rPr lang="en-US" sz="2000" dirty="0" smtClean="0"/>
              <a:t> </a:t>
            </a:r>
            <a:r>
              <a:rPr lang="en-US" sz="2000" dirty="0" err="1" smtClean="0"/>
              <a:t>hukum</a:t>
            </a:r>
            <a:r>
              <a:rPr lang="en-US" sz="2000" dirty="0" smtClean="0"/>
              <a:t> (Das </a:t>
            </a:r>
            <a:r>
              <a:rPr lang="en-US" sz="2000" dirty="0" err="1" smtClean="0"/>
              <a:t>Staatsrecht</a:t>
            </a:r>
            <a:r>
              <a:rPr lang="en-US" sz="2000" dirty="0" smtClean="0"/>
              <a:t> des </a:t>
            </a:r>
            <a:r>
              <a:rPr lang="en-US" sz="2000" dirty="0" err="1" smtClean="0"/>
              <a:t>Deutshes</a:t>
            </a:r>
            <a:r>
              <a:rPr lang="en-US" sz="2000" dirty="0" smtClean="0"/>
              <a:t> </a:t>
            </a:r>
            <a:r>
              <a:rPr lang="en-US" sz="2000" dirty="0" err="1" smtClean="0"/>
              <a:t>Reiches</a:t>
            </a:r>
            <a:r>
              <a:rPr lang="en-US" sz="2000" dirty="0" smtClean="0"/>
              <a:t>, 1911)</a:t>
            </a:r>
            <a:br>
              <a:rPr lang="en-US" sz="2000" dirty="0" smtClean="0"/>
            </a:br>
            <a:r>
              <a:rPr lang="en-US" sz="2000" dirty="0" smtClean="0"/>
              <a:t/>
            </a:r>
            <a:br>
              <a:rPr lang="en-US" sz="2000" dirty="0" smtClean="0"/>
            </a:br>
            <a:r>
              <a:rPr lang="en-US" sz="2000" b="1" dirty="0" smtClean="0"/>
              <a:t>T. J. Buys</a:t>
            </a:r>
            <a:r>
              <a:rPr lang="en-US" sz="2000" dirty="0" smtClean="0"/>
              <a:t>, UU </a:t>
            </a:r>
            <a:r>
              <a:rPr lang="en-US" sz="2000" dirty="0" err="1" smtClean="0"/>
              <a:t>dalam</a:t>
            </a:r>
            <a:r>
              <a:rPr lang="en-US" sz="2000" dirty="0" smtClean="0"/>
              <a:t> </a:t>
            </a:r>
            <a:r>
              <a:rPr lang="en-US" sz="2000" dirty="0" err="1" smtClean="0"/>
              <a:t>arti</a:t>
            </a:r>
            <a:r>
              <a:rPr lang="en-US" sz="2000" dirty="0" smtClean="0"/>
              <a:t> </a:t>
            </a:r>
            <a:r>
              <a:rPr lang="en-US" sz="2000" dirty="0" err="1" smtClean="0"/>
              <a:t>materiil</a:t>
            </a:r>
            <a:r>
              <a:rPr lang="en-US" sz="2000" dirty="0" smtClean="0"/>
              <a:t> </a:t>
            </a:r>
            <a:r>
              <a:rPr lang="en-US" sz="2000" dirty="0" err="1" smtClean="0"/>
              <a:t>adalah</a:t>
            </a:r>
            <a:r>
              <a:rPr lang="en-US" sz="2000" dirty="0" smtClean="0"/>
              <a:t> </a:t>
            </a:r>
            <a:r>
              <a:rPr lang="en-US" sz="2000" dirty="0" err="1" smtClean="0"/>
              <a:t>setiap</a:t>
            </a:r>
            <a:r>
              <a:rPr lang="en-US" sz="2000" dirty="0" smtClean="0"/>
              <a:t> </a:t>
            </a:r>
            <a:r>
              <a:rPr lang="en-US" sz="2000" dirty="0" err="1" smtClean="0"/>
              <a:t>keputusan</a:t>
            </a:r>
            <a:r>
              <a:rPr lang="en-US" sz="2000" dirty="0" smtClean="0"/>
              <a:t> </a:t>
            </a:r>
            <a:r>
              <a:rPr lang="en-US" sz="2000" dirty="0" err="1" smtClean="0"/>
              <a:t>pemerintah</a:t>
            </a:r>
            <a:r>
              <a:rPr lang="en-US" sz="2000" dirty="0" smtClean="0"/>
              <a:t> (</a:t>
            </a:r>
            <a:r>
              <a:rPr lang="en-US" sz="2000" dirty="0" err="1" smtClean="0"/>
              <a:t>penguasa</a:t>
            </a:r>
            <a:r>
              <a:rPr lang="en-US" sz="2000" dirty="0" smtClean="0"/>
              <a:t>, </a:t>
            </a:r>
            <a:r>
              <a:rPr lang="en-US" sz="2000" dirty="0" err="1" smtClean="0"/>
              <a:t>overheid</a:t>
            </a:r>
            <a:r>
              <a:rPr lang="en-US" sz="2000" dirty="0" smtClean="0"/>
              <a:t>) yang </a:t>
            </a:r>
            <a:r>
              <a:rPr lang="en-US" sz="2000" dirty="0" err="1" smtClean="0"/>
              <a:t>menurut</a:t>
            </a:r>
            <a:r>
              <a:rPr lang="en-US" sz="2000" dirty="0" smtClean="0"/>
              <a:t> </a:t>
            </a:r>
            <a:r>
              <a:rPr lang="en-US" sz="2000" dirty="0" err="1" smtClean="0"/>
              <a:t>isinya</a:t>
            </a:r>
            <a:r>
              <a:rPr lang="en-US" sz="2000" dirty="0" smtClean="0"/>
              <a:t> (</a:t>
            </a:r>
            <a:r>
              <a:rPr lang="en-US" sz="2000" dirty="0" err="1" smtClean="0"/>
              <a:t>materi</a:t>
            </a:r>
            <a:r>
              <a:rPr lang="en-US" sz="2000" dirty="0" smtClean="0"/>
              <a:t>) </a:t>
            </a:r>
            <a:r>
              <a:rPr lang="en-US" sz="2000" dirty="0" err="1" smtClean="0"/>
              <a:t>mengikat</a:t>
            </a:r>
            <a:r>
              <a:rPr lang="en-US" sz="2000" dirty="0" smtClean="0"/>
              <a:t> </a:t>
            </a:r>
            <a:r>
              <a:rPr lang="en-US" sz="2000" dirty="0" err="1" smtClean="0"/>
              <a:t>secara</a:t>
            </a:r>
            <a:r>
              <a:rPr lang="en-US" sz="2000" dirty="0" smtClean="0"/>
              <a:t> </a:t>
            </a:r>
            <a:r>
              <a:rPr lang="en-US" sz="2000" dirty="0" err="1" smtClean="0"/>
              <a:t>langsung</a:t>
            </a:r>
            <a:r>
              <a:rPr lang="en-US" sz="2000" dirty="0" smtClean="0"/>
              <a:t> </a:t>
            </a:r>
            <a:r>
              <a:rPr lang="en-US" sz="2000" dirty="0" err="1" smtClean="0"/>
              <a:t>kepada</a:t>
            </a:r>
            <a:r>
              <a:rPr lang="en-US" sz="2000" dirty="0" smtClean="0"/>
              <a:t> </a:t>
            </a:r>
            <a:r>
              <a:rPr lang="en-US" sz="2000" dirty="0" err="1" smtClean="0"/>
              <a:t>setiap</a:t>
            </a:r>
            <a:r>
              <a:rPr lang="en-US" sz="2000" dirty="0" smtClean="0"/>
              <a:t> </a:t>
            </a:r>
            <a:r>
              <a:rPr lang="en-US" sz="2000" dirty="0" err="1" smtClean="0"/>
              <a:t>penduduk</a:t>
            </a:r>
            <a:r>
              <a:rPr lang="en-US" sz="2000" dirty="0" smtClean="0"/>
              <a:t> </a:t>
            </a:r>
            <a:r>
              <a:rPr lang="en-US" sz="2000" dirty="0" err="1" smtClean="0"/>
              <a:t>dalam</a:t>
            </a:r>
            <a:r>
              <a:rPr lang="en-US" sz="2000" dirty="0" smtClean="0"/>
              <a:t> </a:t>
            </a:r>
            <a:r>
              <a:rPr lang="en-US" sz="2000" dirty="0" err="1" smtClean="0"/>
              <a:t>suatu</a:t>
            </a:r>
            <a:r>
              <a:rPr lang="en-US" sz="2000" dirty="0" smtClean="0"/>
              <a:t> </a:t>
            </a:r>
            <a:r>
              <a:rPr lang="en-US" sz="2000" dirty="0" err="1" smtClean="0"/>
              <a:t>saerah</a:t>
            </a:r>
            <a:r>
              <a:rPr lang="en-US" sz="2000" dirty="0" smtClean="0"/>
              <a:t> </a:t>
            </a:r>
            <a:r>
              <a:rPr lang="en-US" sz="2000" dirty="0" err="1" smtClean="0"/>
              <a:t>tertentu</a:t>
            </a:r>
            <a:r>
              <a:rPr lang="en-US" sz="2000" dirty="0" smtClean="0"/>
              <a:t> (</a:t>
            </a:r>
            <a:r>
              <a:rPr lang="en-US" sz="2000" i="1" dirty="0" smtClean="0"/>
              <a:t>De </a:t>
            </a:r>
            <a:r>
              <a:rPr lang="en-US" sz="2000" i="1" dirty="0" err="1" smtClean="0"/>
              <a:t>Grondwet</a:t>
            </a:r>
            <a:r>
              <a:rPr lang="en-US" sz="2000" i="1" dirty="0" smtClean="0"/>
              <a:t>, </a:t>
            </a:r>
            <a:r>
              <a:rPr lang="en-US" sz="2000" i="1" dirty="0" err="1" smtClean="0"/>
              <a:t>Toelichting</a:t>
            </a:r>
            <a:r>
              <a:rPr lang="en-US" sz="2000" i="1" dirty="0" smtClean="0"/>
              <a:t> en </a:t>
            </a:r>
            <a:r>
              <a:rPr lang="en-US" sz="2000" i="1" dirty="0" err="1" smtClean="0"/>
              <a:t>Kritiek</a:t>
            </a:r>
            <a:r>
              <a:rPr lang="en-US" sz="2000" dirty="0" smtClean="0"/>
              <a:t>, 1883)</a:t>
            </a:r>
            <a:br>
              <a:rPr lang="en-US" sz="2000" dirty="0" smtClean="0"/>
            </a:br>
            <a:endParaRPr lang="en-US" sz="2000" dirty="0" smtClean="0"/>
          </a:p>
          <a:p>
            <a:pPr marL="609600" indent="-609600" eaLnBrk="1" fontAlgn="auto" hangingPunct="1">
              <a:lnSpc>
                <a:spcPct val="80000"/>
              </a:lnSpc>
              <a:spcBef>
                <a:spcPts val="0"/>
              </a:spcBef>
              <a:spcAft>
                <a:spcPts val="0"/>
              </a:spcAft>
              <a:buFont typeface="Wingdings" pitchFamily="2" charset="2"/>
              <a:buAutoNum type="arabicPeriod"/>
              <a:defRPr/>
            </a:pPr>
            <a:r>
              <a:rPr lang="en-US" sz="2000" b="1" dirty="0" err="1" smtClean="0"/>
              <a:t>Undang-Undang</a:t>
            </a:r>
            <a:r>
              <a:rPr lang="en-US" sz="2000" b="1" dirty="0" smtClean="0"/>
              <a:t> </a:t>
            </a:r>
            <a:r>
              <a:rPr lang="en-US" sz="2000" b="1" dirty="0" err="1" smtClean="0"/>
              <a:t>dalam</a:t>
            </a:r>
            <a:r>
              <a:rPr lang="en-US" sz="2000" b="1" dirty="0" smtClean="0"/>
              <a:t> </a:t>
            </a:r>
            <a:r>
              <a:rPr lang="en-US" sz="2000" b="1" dirty="0" err="1" smtClean="0"/>
              <a:t>Arti</a:t>
            </a:r>
            <a:r>
              <a:rPr lang="en-US" sz="2000" b="1" dirty="0" smtClean="0"/>
              <a:t> </a:t>
            </a:r>
            <a:r>
              <a:rPr lang="en-US" sz="2000" b="1" dirty="0" err="1" smtClean="0"/>
              <a:t>Formil</a:t>
            </a:r>
            <a:r>
              <a:rPr lang="en-US" sz="2000" dirty="0" smtClean="0"/>
              <a:t> (</a:t>
            </a:r>
            <a:r>
              <a:rPr lang="en-US" sz="2000" i="1" dirty="0" smtClean="0"/>
              <a:t>wet in </a:t>
            </a:r>
            <a:r>
              <a:rPr lang="en-US" sz="2000" i="1" dirty="0" err="1" smtClean="0"/>
              <a:t>formele</a:t>
            </a:r>
            <a:r>
              <a:rPr lang="en-US" sz="2000" i="1" dirty="0" smtClean="0"/>
              <a:t> </a:t>
            </a:r>
            <a:r>
              <a:rPr lang="en-US" sz="2000" i="1" dirty="0" err="1" smtClean="0"/>
              <a:t>zin</a:t>
            </a:r>
            <a:r>
              <a:rPr lang="en-US" sz="2000" dirty="0" smtClean="0"/>
              <a:t>), </a:t>
            </a:r>
            <a:r>
              <a:rPr lang="en-US" sz="2000" dirty="0" err="1" smtClean="0"/>
              <a:t>setiap</a:t>
            </a:r>
            <a:r>
              <a:rPr lang="en-US" sz="2000" dirty="0" smtClean="0"/>
              <a:t> </a:t>
            </a:r>
            <a:r>
              <a:rPr lang="en-US" sz="2000" dirty="0" err="1" smtClean="0"/>
              <a:t>keputusan</a:t>
            </a:r>
            <a:r>
              <a:rPr lang="en-US" sz="2000" dirty="0" smtClean="0"/>
              <a:t> </a:t>
            </a:r>
            <a:r>
              <a:rPr lang="en-US" sz="2000" dirty="0" err="1" smtClean="0"/>
              <a:t>tertulis</a:t>
            </a:r>
            <a:r>
              <a:rPr lang="en-US" sz="2000" dirty="0" smtClean="0"/>
              <a:t> </a:t>
            </a:r>
            <a:r>
              <a:rPr lang="en-US" sz="2000" dirty="0" err="1" smtClean="0"/>
              <a:t>sebagai</a:t>
            </a:r>
            <a:r>
              <a:rPr lang="en-US" sz="2000" dirty="0" smtClean="0"/>
              <a:t> </a:t>
            </a:r>
            <a:r>
              <a:rPr lang="en-US" sz="2000" dirty="0" err="1" smtClean="0"/>
              <a:t>hasil</a:t>
            </a:r>
            <a:r>
              <a:rPr lang="en-US" sz="2000" dirty="0" smtClean="0"/>
              <a:t> </a:t>
            </a:r>
            <a:r>
              <a:rPr lang="en-US" sz="2000" dirty="0" err="1" smtClean="0"/>
              <a:t>kerjasama</a:t>
            </a:r>
            <a:r>
              <a:rPr lang="en-US" sz="2000" dirty="0" smtClean="0"/>
              <a:t> </a:t>
            </a:r>
            <a:r>
              <a:rPr lang="en-US" sz="2000" dirty="0" err="1" smtClean="0"/>
              <a:t>tingkah</a:t>
            </a:r>
            <a:r>
              <a:rPr lang="en-US" sz="2000" dirty="0" smtClean="0"/>
              <a:t> </a:t>
            </a:r>
            <a:r>
              <a:rPr lang="en-US" sz="2000" dirty="0" err="1" smtClean="0"/>
              <a:t>laku</a:t>
            </a:r>
            <a:r>
              <a:rPr lang="en-US" sz="2000" dirty="0" smtClean="0"/>
              <a:t> yang </a:t>
            </a:r>
            <a:r>
              <a:rPr lang="en-US" sz="2000" dirty="0" err="1" smtClean="0"/>
              <a:t>mengikat</a:t>
            </a:r>
            <a:r>
              <a:rPr lang="en-US" sz="2000" dirty="0" smtClean="0"/>
              <a:t> </a:t>
            </a:r>
            <a:r>
              <a:rPr lang="en-US" sz="2000" dirty="0" err="1" smtClean="0"/>
              <a:t>secara</a:t>
            </a:r>
            <a:r>
              <a:rPr lang="en-US" sz="2000" dirty="0" smtClean="0"/>
              <a:t> </a:t>
            </a:r>
            <a:r>
              <a:rPr lang="en-US" sz="2000" dirty="0" err="1" smtClean="0"/>
              <a:t>umum</a:t>
            </a:r>
            <a:r>
              <a:rPr lang="en-US" sz="2000" dirty="0" smtClean="0"/>
              <a:t>; </a:t>
            </a:r>
            <a:r>
              <a:rPr lang="en-US" sz="2000" dirty="0" err="1" smtClean="0"/>
              <a:t>Setiap</a:t>
            </a:r>
            <a:r>
              <a:rPr lang="en-US" sz="2000" dirty="0" smtClean="0"/>
              <a:t> </a:t>
            </a:r>
            <a:r>
              <a:rPr lang="en-US" sz="2000" dirty="0" err="1" smtClean="0"/>
              <a:t>peraturan</a:t>
            </a:r>
            <a:r>
              <a:rPr lang="en-US" sz="2000" dirty="0" smtClean="0"/>
              <a:t> </a:t>
            </a:r>
            <a:r>
              <a:rPr lang="en-US" sz="2000" dirty="0" err="1" smtClean="0"/>
              <a:t>perundangan</a:t>
            </a:r>
            <a:r>
              <a:rPr lang="en-US" sz="2000" dirty="0" smtClean="0"/>
              <a:t> yang </a:t>
            </a:r>
            <a:r>
              <a:rPr lang="en-US" sz="2000" dirty="0" err="1" smtClean="0"/>
              <a:t>dibentuk</a:t>
            </a:r>
            <a:r>
              <a:rPr lang="en-US" sz="2000" dirty="0" smtClean="0"/>
              <a:t> </a:t>
            </a:r>
            <a:r>
              <a:rPr lang="en-US" sz="2000" dirty="0" err="1" smtClean="0"/>
              <a:t>oleh</a:t>
            </a:r>
            <a:r>
              <a:rPr lang="en-US" sz="2000" dirty="0" smtClean="0"/>
              <a:t> </a:t>
            </a:r>
            <a:r>
              <a:rPr lang="en-US" sz="2000" dirty="0" err="1" smtClean="0"/>
              <a:t>alat</a:t>
            </a:r>
            <a:r>
              <a:rPr lang="en-US" sz="2000" dirty="0" smtClean="0"/>
              <a:t> </a:t>
            </a:r>
            <a:r>
              <a:rPr lang="en-US" sz="2000" dirty="0" err="1" smtClean="0"/>
              <a:t>kelengkapan</a:t>
            </a:r>
            <a:r>
              <a:rPr lang="en-US" sz="2000" dirty="0" smtClean="0"/>
              <a:t> </a:t>
            </a:r>
            <a:r>
              <a:rPr lang="en-US" sz="2000" dirty="0" err="1" smtClean="0"/>
              <a:t>negara</a:t>
            </a:r>
            <a:r>
              <a:rPr lang="en-US" sz="2000" dirty="0" smtClean="0"/>
              <a:t> yang </a:t>
            </a:r>
            <a:r>
              <a:rPr lang="en-US" sz="2000" dirty="0" err="1" smtClean="0"/>
              <a:t>berwenang</a:t>
            </a:r>
            <a:r>
              <a:rPr lang="en-US" sz="2000" dirty="0" smtClean="0"/>
              <a:t> </a:t>
            </a:r>
            <a:r>
              <a:rPr lang="en-US" sz="2000" dirty="0" err="1" smtClean="0"/>
              <a:t>melalui</a:t>
            </a:r>
            <a:r>
              <a:rPr lang="en-US" sz="2000" dirty="0" smtClean="0"/>
              <a:t> </a:t>
            </a:r>
            <a:r>
              <a:rPr lang="en-US" sz="2000" dirty="0" err="1" smtClean="0"/>
              <a:t>tata</a:t>
            </a:r>
            <a:r>
              <a:rPr lang="en-US" sz="2000" dirty="0" smtClean="0"/>
              <a:t> </a:t>
            </a:r>
            <a:r>
              <a:rPr lang="en-US" sz="2000" dirty="0" err="1" smtClean="0"/>
              <a:t>cara</a:t>
            </a:r>
            <a:r>
              <a:rPr lang="en-US" sz="2000" dirty="0" smtClean="0"/>
              <a:t> </a:t>
            </a:r>
            <a:r>
              <a:rPr lang="en-US" sz="2000" dirty="0" err="1" smtClean="0"/>
              <a:t>dan</a:t>
            </a:r>
            <a:r>
              <a:rPr lang="en-US" sz="2000" dirty="0" smtClean="0"/>
              <a:t> </a:t>
            </a:r>
            <a:r>
              <a:rPr lang="en-US" sz="2000" dirty="0" err="1" smtClean="0"/>
              <a:t>prosedur</a:t>
            </a:r>
            <a:r>
              <a:rPr lang="en-US" sz="2000" dirty="0" smtClean="0"/>
              <a:t> yang </a:t>
            </a:r>
            <a:r>
              <a:rPr lang="en-US" sz="2000" dirty="0" err="1" smtClean="0"/>
              <a:t>berlaku</a:t>
            </a:r>
            <a:endParaRPr lang="en-US" sz="2000" dirty="0" smtClean="0"/>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4800" y="228600"/>
            <a:ext cx="8229600" cy="788988"/>
          </a:xfrm>
        </p:spPr>
        <p:txBody>
          <a:bodyPr/>
          <a:lstStyle/>
          <a:p>
            <a:pPr eaLnBrk="1" fontAlgn="auto" hangingPunct="1">
              <a:spcAft>
                <a:spcPts val="0"/>
              </a:spcAft>
              <a:defRPr/>
            </a:pPr>
            <a:r>
              <a:rPr lang="en-US" sz="3600" smtClean="0">
                <a:solidFill>
                  <a:schemeClr val="accent1">
                    <a:satMod val="150000"/>
                  </a:schemeClr>
                </a:solidFill>
              </a:rPr>
              <a:t>Undang-Undang</a:t>
            </a:r>
          </a:p>
        </p:txBody>
      </p:sp>
      <p:sp>
        <p:nvSpPr>
          <p:cNvPr id="67587" name="Rectangle 3"/>
          <p:cNvSpPr>
            <a:spLocks noGrp="1" noChangeArrowheads="1"/>
          </p:cNvSpPr>
          <p:nvPr>
            <p:ph idx="1"/>
          </p:nvPr>
        </p:nvSpPr>
        <p:spPr>
          <a:xfrm>
            <a:off x="533400" y="1524000"/>
            <a:ext cx="8382000" cy="4876800"/>
          </a:xfrm>
        </p:spPr>
        <p:txBody>
          <a:bodyPr>
            <a:normAutofit/>
          </a:bodyPr>
          <a:lstStyle/>
          <a:p>
            <a:pPr eaLnBrk="1" hangingPunct="1">
              <a:buFont typeface="Wingdings" pitchFamily="2" charset="2"/>
              <a:buNone/>
            </a:pPr>
            <a:r>
              <a:rPr lang="en-US" sz="2000" smtClean="0"/>
              <a:t>Pada hakekatnya: merupakan keputusan alat kelengkapan negara yang karena pembentukannya atau terjadinya disebut undang-undang (</a:t>
            </a:r>
            <a:r>
              <a:rPr lang="en-US" sz="2000" i="1" smtClean="0"/>
              <a:t>wisje van totstandkoming</a:t>
            </a:r>
            <a:r>
              <a:rPr lang="en-US" sz="2000" smtClean="0"/>
              <a:t>)</a:t>
            </a:r>
          </a:p>
          <a:p>
            <a:pPr eaLnBrk="1" hangingPunct="1">
              <a:buFont typeface="Wingdings" pitchFamily="2" charset="2"/>
              <a:buNone/>
            </a:pPr>
            <a:endParaRPr lang="en-US" sz="2000" smtClean="0"/>
          </a:p>
          <a:p>
            <a:pPr eaLnBrk="1" hangingPunct="1">
              <a:buFont typeface="Wingdings" pitchFamily="2" charset="2"/>
              <a:buNone/>
            </a:pPr>
            <a:r>
              <a:rPr lang="en-US" sz="2000" smtClean="0"/>
              <a:t>Lihat Pasal 5 (1) UUD 1945:</a:t>
            </a:r>
          </a:p>
          <a:p>
            <a:pPr eaLnBrk="1" hangingPunct="1">
              <a:buFont typeface="Wingdings" pitchFamily="2" charset="2"/>
              <a:buNone/>
            </a:pPr>
            <a:r>
              <a:rPr lang="en-US" sz="2000" smtClean="0"/>
              <a:t>“</a:t>
            </a:r>
            <a:r>
              <a:rPr lang="en-US" sz="2000" i="1" smtClean="0"/>
              <a:t>Presiden memegang kekuasaan membentuk undang-undang dengan persetujuan Dewan Perwakilan Rakyat</a:t>
            </a:r>
            <a:r>
              <a:rPr lang="en-US" sz="2000" smtClean="0"/>
              <a:t>”</a:t>
            </a:r>
          </a:p>
          <a:p>
            <a:pPr eaLnBrk="1" hangingPunct="1">
              <a:buFont typeface="Wingdings" pitchFamily="2" charset="2"/>
              <a:buNone/>
            </a:pPr>
            <a:endParaRPr lang="en-US" sz="2000" smtClean="0"/>
          </a:p>
          <a:p>
            <a:pPr eaLnBrk="1" hangingPunct="1">
              <a:buFont typeface="Wingdings" pitchFamily="2" charset="2"/>
              <a:buNone/>
            </a:pPr>
            <a:r>
              <a:rPr lang="en-US" sz="2000" smtClean="0"/>
              <a:t>Perbedaan utama: Sudut tinjauan</a:t>
            </a:r>
          </a:p>
          <a:p>
            <a:pPr eaLnBrk="1" hangingPunct="1"/>
            <a:r>
              <a:rPr lang="en-US" sz="2000" smtClean="0"/>
              <a:t>UU dalam arti materiil dilihat dari sudut mengikat secara umum</a:t>
            </a:r>
          </a:p>
          <a:p>
            <a:pPr eaLnBrk="1" hangingPunct="1"/>
            <a:r>
              <a:rPr lang="en-US" sz="2000" smtClean="0"/>
              <a:t>UU dalam arti formil dari segi pembuatan dan pembentukannya</a:t>
            </a:r>
          </a:p>
          <a:p>
            <a:pPr eaLnBrk="1" hangingPunct="1"/>
            <a:endParaRPr lang="en-US" sz="2000" smtClean="0"/>
          </a:p>
          <a:p>
            <a:pPr eaLnBrk="1" hangingPunct="1">
              <a:buFont typeface="Wingdings" pitchFamily="2" charset="2"/>
              <a:buNone/>
            </a:pPr>
            <a:r>
              <a:rPr lang="en-US" sz="2000" smtClean="0"/>
              <a:t>Undang-Undang apabila telah diberlakukan, maka berlaku Asas </a:t>
            </a:r>
            <a:r>
              <a:rPr lang="en-US" sz="2000" i="1" smtClean="0"/>
              <a:t>Fictie</a:t>
            </a:r>
            <a:r>
              <a:rPr lang="en-US" sz="2000" smtClean="0"/>
              <a:t>, yaitu bahwa setiap orang dianggap telah mengetahui undang-undang dan ia terikat oleh Undang-Undang yang telah diberlakukan tersebut</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6200"/>
            <a:ext cx="8229600" cy="1143000"/>
          </a:xfrm>
        </p:spPr>
        <p:txBody>
          <a:bodyPr/>
          <a:lstStyle/>
          <a:p>
            <a:pPr eaLnBrk="1" fontAlgn="auto" hangingPunct="1">
              <a:spcAft>
                <a:spcPts val="0"/>
              </a:spcAft>
              <a:defRPr/>
            </a:pPr>
            <a:r>
              <a:rPr lang="en-US" sz="3600" smtClean="0">
                <a:solidFill>
                  <a:schemeClr val="accent1">
                    <a:satMod val="150000"/>
                  </a:schemeClr>
                </a:solidFill>
              </a:rPr>
              <a:t>Pengantar Ilmu Hukum</a:t>
            </a:r>
          </a:p>
        </p:txBody>
      </p:sp>
      <p:sp>
        <p:nvSpPr>
          <p:cNvPr id="10243" name="Rectangle 3"/>
          <p:cNvSpPr>
            <a:spLocks noGrp="1" noChangeArrowheads="1"/>
          </p:cNvSpPr>
          <p:nvPr>
            <p:ph idx="1"/>
          </p:nvPr>
        </p:nvSpPr>
        <p:spPr>
          <a:xfrm>
            <a:off x="533400" y="1752600"/>
            <a:ext cx="8153400" cy="1524000"/>
          </a:xfrm>
        </p:spPr>
        <p:txBody>
          <a:bodyPr rtlCol="0">
            <a:normAutofit lnSpcReduction="10000"/>
          </a:bodyPr>
          <a:lstStyle/>
          <a:p>
            <a:pPr marL="438912" indent="-320040" eaLnBrk="1" fontAlgn="auto" hangingPunct="1">
              <a:spcBef>
                <a:spcPts val="0"/>
              </a:spcBef>
              <a:spcAft>
                <a:spcPts val="0"/>
              </a:spcAft>
              <a:buFont typeface="Wingdings" pitchFamily="2" charset="2"/>
              <a:buNone/>
              <a:defRPr/>
            </a:pPr>
            <a:r>
              <a:rPr lang="en-US" sz="2400" dirty="0" err="1" smtClean="0"/>
              <a:t>Bertujuan</a:t>
            </a:r>
            <a:r>
              <a:rPr lang="en-US" sz="2400" dirty="0" smtClean="0"/>
              <a:t> </a:t>
            </a:r>
            <a:r>
              <a:rPr lang="en-US" sz="2400" dirty="0" err="1" smtClean="0"/>
              <a:t>memperkenalkan</a:t>
            </a:r>
            <a:r>
              <a:rPr lang="en-US" sz="2400" dirty="0" smtClean="0"/>
              <a:t> </a:t>
            </a:r>
            <a:r>
              <a:rPr lang="en-US" sz="2400" dirty="0" err="1" smtClean="0"/>
              <a:t>ilmu</a:t>
            </a:r>
            <a:r>
              <a:rPr lang="en-US" sz="2400" dirty="0" smtClean="0"/>
              <a:t> </a:t>
            </a:r>
            <a:r>
              <a:rPr lang="en-US" sz="2400" dirty="0" err="1" smtClean="0"/>
              <a:t>hukum</a:t>
            </a:r>
            <a:r>
              <a:rPr lang="en-US" sz="2400" dirty="0" smtClean="0"/>
              <a:t> </a:t>
            </a:r>
            <a:r>
              <a:rPr lang="en-US" sz="2400" dirty="0" err="1" smtClean="0"/>
              <a:t>secara</a:t>
            </a:r>
            <a:r>
              <a:rPr lang="en-US" sz="2400" dirty="0" smtClean="0"/>
              <a:t> </a:t>
            </a:r>
            <a:r>
              <a:rPr lang="en-US" sz="2400" dirty="0" err="1" smtClean="0"/>
              <a:t>keseluruhan</a:t>
            </a:r>
            <a:r>
              <a:rPr lang="en-US" sz="2400" dirty="0" smtClean="0"/>
              <a:t> </a:t>
            </a:r>
            <a:r>
              <a:rPr lang="en-US" sz="2400" dirty="0" err="1" smtClean="0"/>
              <a:t>dalam</a:t>
            </a:r>
            <a:r>
              <a:rPr lang="en-US" sz="2400" dirty="0" smtClean="0"/>
              <a:t> </a:t>
            </a:r>
            <a:r>
              <a:rPr lang="en-US" sz="2400" dirty="0" err="1" smtClean="0"/>
              <a:t>garis</a:t>
            </a:r>
            <a:r>
              <a:rPr lang="en-US" sz="2400" dirty="0" smtClean="0"/>
              <a:t> </a:t>
            </a:r>
            <a:r>
              <a:rPr lang="en-US" sz="2400" dirty="0" err="1" smtClean="0"/>
              <a:t>besar</a:t>
            </a:r>
            <a:r>
              <a:rPr lang="en-US" sz="2400" dirty="0" smtClean="0"/>
              <a:t>, </a:t>
            </a:r>
            <a:r>
              <a:rPr lang="en-US" sz="2400" dirty="0" err="1" smtClean="0"/>
              <a:t>sebagai</a:t>
            </a:r>
            <a:r>
              <a:rPr lang="en-US" sz="2400" dirty="0" smtClean="0"/>
              <a:t> </a:t>
            </a:r>
            <a:r>
              <a:rPr lang="en-US" sz="2400" dirty="0" err="1" smtClean="0"/>
              <a:t>dasar</a:t>
            </a:r>
            <a:r>
              <a:rPr lang="en-US" sz="2400" dirty="0" smtClean="0"/>
              <a:t> </a:t>
            </a:r>
            <a:r>
              <a:rPr lang="en-US" sz="2400" dirty="0" err="1" smtClean="0"/>
              <a:t>dari</a:t>
            </a:r>
            <a:r>
              <a:rPr lang="en-US" sz="2400" dirty="0" smtClean="0"/>
              <a:t> </a:t>
            </a:r>
            <a:r>
              <a:rPr lang="en-US" sz="2400" dirty="0" err="1" smtClean="0"/>
              <a:t>pengetahuan</a:t>
            </a:r>
            <a:r>
              <a:rPr lang="en-US" sz="2400" dirty="0" smtClean="0"/>
              <a:t> </a:t>
            </a:r>
            <a:r>
              <a:rPr lang="en-US" sz="2400" dirty="0" err="1" smtClean="0"/>
              <a:t>hukum</a:t>
            </a:r>
            <a:r>
              <a:rPr lang="en-US" sz="2400" dirty="0" smtClean="0"/>
              <a:t> yang </a:t>
            </a:r>
            <a:r>
              <a:rPr lang="en-US" sz="2400" dirty="0" err="1" smtClean="0"/>
              <a:t>mengandung</a:t>
            </a:r>
            <a:r>
              <a:rPr lang="en-US" sz="2400" dirty="0" smtClean="0"/>
              <a:t> </a:t>
            </a:r>
            <a:r>
              <a:rPr lang="en-US" sz="2400" dirty="0" err="1" smtClean="0"/>
              <a:t>pengertian</a:t>
            </a:r>
            <a:r>
              <a:rPr lang="en-US" sz="2400" dirty="0" smtClean="0"/>
              <a:t> </a:t>
            </a:r>
            <a:r>
              <a:rPr lang="en-US" sz="2400" dirty="0" err="1" smtClean="0"/>
              <a:t>dasar</a:t>
            </a:r>
            <a:r>
              <a:rPr lang="en-US" sz="2400" dirty="0" smtClean="0"/>
              <a:t> yang </a:t>
            </a:r>
            <a:r>
              <a:rPr lang="en-US" sz="2400" dirty="0" err="1" smtClean="0"/>
              <a:t>menjadi</a:t>
            </a:r>
            <a:r>
              <a:rPr lang="en-US" sz="2400" dirty="0" smtClean="0"/>
              <a:t> </a:t>
            </a:r>
            <a:r>
              <a:rPr lang="en-US" sz="2400" dirty="0" err="1" smtClean="0"/>
              <a:t>akar</a:t>
            </a:r>
            <a:r>
              <a:rPr lang="en-US" sz="2400" dirty="0" smtClean="0"/>
              <a:t> </a:t>
            </a:r>
            <a:r>
              <a:rPr lang="en-US" sz="2400" dirty="0" err="1" smtClean="0"/>
              <a:t>dari</a:t>
            </a:r>
            <a:r>
              <a:rPr lang="en-US" sz="2400" dirty="0" smtClean="0"/>
              <a:t> ILMU HUKUM</a:t>
            </a:r>
          </a:p>
        </p:txBody>
      </p:sp>
      <p:sp>
        <p:nvSpPr>
          <p:cNvPr id="10246" name="Rectangle 6"/>
          <p:cNvSpPr>
            <a:spLocks noChangeArrowheads="1"/>
          </p:cNvSpPr>
          <p:nvPr/>
        </p:nvSpPr>
        <p:spPr bwMode="auto">
          <a:xfrm>
            <a:off x="533400" y="3303588"/>
            <a:ext cx="8229600" cy="1143000"/>
          </a:xfrm>
          <a:prstGeom prst="rect">
            <a:avLst/>
          </a:prstGeom>
          <a:noFill/>
          <a:ln w="9525">
            <a:noFill/>
            <a:miter lim="800000"/>
            <a:headEnd/>
            <a:tailEnd/>
          </a:ln>
          <a:effectLst/>
        </p:spPr>
        <p:txBody>
          <a:bodyPr anchor="ctr"/>
          <a:lstStyle/>
          <a:p>
            <a:pPr eaLnBrk="1" hangingPunct="1">
              <a:defRPr/>
            </a:pPr>
            <a:r>
              <a:rPr lang="en-US" sz="3600" dirty="0" err="1">
                <a:solidFill>
                  <a:schemeClr val="tx2"/>
                </a:solidFill>
                <a:effectLst>
                  <a:outerShdw blurRad="38100" dist="38100" dir="2700000" algn="tl">
                    <a:srgbClr val="000000"/>
                  </a:outerShdw>
                </a:effectLst>
                <a:latin typeface="Arial" charset="0"/>
              </a:rPr>
              <a:t>Pengertian</a:t>
            </a:r>
            <a:r>
              <a:rPr lang="en-US" sz="3600" dirty="0">
                <a:solidFill>
                  <a:schemeClr val="tx2"/>
                </a:solidFill>
                <a:effectLst>
                  <a:outerShdw blurRad="38100" dist="38100" dir="2700000" algn="tl">
                    <a:srgbClr val="000000"/>
                  </a:outerShdw>
                </a:effectLst>
                <a:latin typeface="Arial" charset="0"/>
              </a:rPr>
              <a:t> </a:t>
            </a:r>
            <a:r>
              <a:rPr lang="en-US" sz="3600" dirty="0" err="1">
                <a:solidFill>
                  <a:schemeClr val="tx2"/>
                </a:solidFill>
                <a:effectLst>
                  <a:outerShdw blurRad="38100" dist="38100" dir="2700000" algn="tl">
                    <a:srgbClr val="000000"/>
                  </a:outerShdw>
                </a:effectLst>
                <a:latin typeface="Arial" charset="0"/>
              </a:rPr>
              <a:t>Hukum</a:t>
            </a:r>
            <a:endParaRPr lang="en-US" sz="3600" dirty="0">
              <a:solidFill>
                <a:schemeClr val="tx2"/>
              </a:solidFill>
              <a:effectLst>
                <a:outerShdw blurRad="38100" dist="38100" dir="2700000" algn="tl">
                  <a:srgbClr val="000000"/>
                </a:outerShdw>
              </a:effectLst>
              <a:latin typeface="Arial" charset="0"/>
            </a:endParaRPr>
          </a:p>
        </p:txBody>
      </p:sp>
      <p:sp>
        <p:nvSpPr>
          <p:cNvPr id="10247" name="Rectangle 7"/>
          <p:cNvSpPr>
            <a:spLocks noChangeArrowheads="1"/>
          </p:cNvSpPr>
          <p:nvPr/>
        </p:nvSpPr>
        <p:spPr bwMode="auto">
          <a:xfrm>
            <a:off x="533400" y="4114800"/>
            <a:ext cx="8229600" cy="21336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65000"/>
              <a:buFont typeface="Wingdings" pitchFamily="2" charset="2"/>
              <a:buChar char="n"/>
              <a:defRPr/>
            </a:pPr>
            <a:r>
              <a:rPr lang="en-US" sz="2400">
                <a:effectLst>
                  <a:outerShdw blurRad="38100" dist="38100" dir="2700000" algn="tl">
                    <a:srgbClr val="000000"/>
                  </a:outerShdw>
                </a:effectLst>
              </a:rPr>
              <a:t>Law (Inggris)</a:t>
            </a:r>
          </a:p>
          <a:p>
            <a:pPr marL="342900" indent="-342900" eaLnBrk="1" hangingPunct="1">
              <a:spcBef>
                <a:spcPct val="20000"/>
              </a:spcBef>
              <a:buClr>
                <a:schemeClr val="hlink"/>
              </a:buClr>
              <a:buSzPct val="65000"/>
              <a:buFont typeface="Wingdings" pitchFamily="2" charset="2"/>
              <a:buChar char="n"/>
              <a:defRPr/>
            </a:pPr>
            <a:r>
              <a:rPr lang="en-US" sz="2400">
                <a:effectLst>
                  <a:outerShdw blurRad="38100" dist="38100" dir="2700000" algn="tl">
                    <a:srgbClr val="000000"/>
                  </a:outerShdw>
                </a:effectLst>
              </a:rPr>
              <a:t>Droit (Perancis)</a:t>
            </a:r>
          </a:p>
          <a:p>
            <a:pPr marL="342900" indent="-342900" eaLnBrk="1" hangingPunct="1">
              <a:spcBef>
                <a:spcPct val="20000"/>
              </a:spcBef>
              <a:buClr>
                <a:schemeClr val="hlink"/>
              </a:buClr>
              <a:buSzPct val="65000"/>
              <a:buFont typeface="Wingdings" pitchFamily="2" charset="2"/>
              <a:buChar char="n"/>
              <a:defRPr/>
            </a:pPr>
            <a:r>
              <a:rPr lang="en-US" sz="2400">
                <a:effectLst>
                  <a:outerShdw blurRad="38100" dist="38100" dir="2700000" algn="tl">
                    <a:srgbClr val="000000"/>
                  </a:outerShdw>
                </a:effectLst>
              </a:rPr>
              <a:t>Recht (Jerman-Belanda)</a:t>
            </a:r>
          </a:p>
          <a:p>
            <a:pPr marL="342900" indent="-342900" eaLnBrk="1" hangingPunct="1">
              <a:spcBef>
                <a:spcPct val="20000"/>
              </a:spcBef>
              <a:buClr>
                <a:schemeClr val="hlink"/>
              </a:buClr>
              <a:buSzPct val="65000"/>
              <a:buFont typeface="Wingdings" pitchFamily="2" charset="2"/>
              <a:buChar char="n"/>
              <a:defRPr/>
            </a:pPr>
            <a:r>
              <a:rPr lang="en-US" sz="2400">
                <a:effectLst>
                  <a:outerShdw blurRad="38100" dist="38100" dir="2700000" algn="tl">
                    <a:srgbClr val="000000"/>
                  </a:outerShdw>
                </a:effectLst>
              </a:rPr>
              <a:t>Diritto (Italia)</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304800"/>
            <a:ext cx="8458200" cy="788988"/>
          </a:xfrm>
        </p:spPr>
        <p:txBody>
          <a:bodyPr/>
          <a:lstStyle/>
          <a:p>
            <a:pPr eaLnBrk="1" fontAlgn="auto" hangingPunct="1">
              <a:spcAft>
                <a:spcPts val="0"/>
              </a:spcAft>
              <a:defRPr/>
            </a:pPr>
            <a:r>
              <a:rPr lang="en-US" sz="3600" smtClean="0">
                <a:solidFill>
                  <a:schemeClr val="accent1">
                    <a:satMod val="150000"/>
                  </a:schemeClr>
                </a:solidFill>
              </a:rPr>
              <a:t>Sudut Pandang Undang-Undang</a:t>
            </a:r>
          </a:p>
        </p:txBody>
      </p:sp>
      <p:sp>
        <p:nvSpPr>
          <p:cNvPr id="68611" name="Rectangle 3"/>
          <p:cNvSpPr>
            <a:spLocks noGrp="1" noChangeArrowheads="1"/>
          </p:cNvSpPr>
          <p:nvPr>
            <p:ph idx="1"/>
          </p:nvPr>
        </p:nvSpPr>
        <p:spPr>
          <a:xfrm>
            <a:off x="381000" y="1905000"/>
            <a:ext cx="8534400" cy="4648200"/>
          </a:xfrm>
        </p:spPr>
        <p:txBody>
          <a:bodyPr/>
          <a:lstStyle/>
          <a:p>
            <a:pPr marL="609600" indent="-609600" eaLnBrk="1" hangingPunct="1">
              <a:buFont typeface="Wingdings" pitchFamily="2" charset="2"/>
              <a:buNone/>
            </a:pPr>
            <a:r>
              <a:rPr lang="en-US" sz="2400" smtClean="0"/>
              <a:t>Berlakunya undang-undang dapat dipandang dari 3 sudut:</a:t>
            </a:r>
            <a:br>
              <a:rPr lang="en-US" sz="2400" smtClean="0"/>
            </a:br>
            <a:endParaRPr lang="en-US" sz="2400" smtClean="0"/>
          </a:p>
          <a:p>
            <a:pPr marL="609600" indent="-609600" eaLnBrk="1" hangingPunct="1">
              <a:buFont typeface="Wingdings" pitchFamily="2" charset="2"/>
              <a:buAutoNum type="arabicPeriod"/>
            </a:pPr>
            <a:r>
              <a:rPr lang="en-US" sz="2400" smtClean="0"/>
              <a:t>UU berlaku secara juridis (</a:t>
            </a:r>
            <a:r>
              <a:rPr lang="en-US" sz="2400" i="1" smtClean="0"/>
              <a:t>juridische gelding</a:t>
            </a:r>
            <a:r>
              <a:rPr lang="en-US" sz="2400" smtClean="0"/>
              <a:t>)</a:t>
            </a:r>
            <a:br>
              <a:rPr lang="en-US" sz="2400" smtClean="0"/>
            </a:br>
            <a:endParaRPr lang="en-US" sz="2400" smtClean="0"/>
          </a:p>
          <a:p>
            <a:pPr marL="609600" indent="-609600" eaLnBrk="1" hangingPunct="1">
              <a:buFont typeface="Wingdings" pitchFamily="2" charset="2"/>
              <a:buAutoNum type="arabicPeriod"/>
            </a:pPr>
            <a:r>
              <a:rPr lang="en-US" sz="2400" smtClean="0"/>
              <a:t>UU berlaku secara sosiologis (</a:t>
            </a:r>
            <a:r>
              <a:rPr lang="en-US" sz="2400" i="1" smtClean="0"/>
              <a:t>sociologische gelding</a:t>
            </a:r>
            <a:r>
              <a:rPr lang="en-US" sz="2400" smtClean="0"/>
              <a:t>)</a:t>
            </a:r>
            <a:br>
              <a:rPr lang="en-US" sz="2400" smtClean="0"/>
            </a:br>
            <a:endParaRPr lang="en-US" sz="2400" smtClean="0"/>
          </a:p>
          <a:p>
            <a:pPr marL="609600" indent="-609600" eaLnBrk="1" hangingPunct="1">
              <a:buFont typeface="Wingdings" pitchFamily="2" charset="2"/>
              <a:buAutoNum type="arabicPeriod"/>
            </a:pPr>
            <a:r>
              <a:rPr lang="en-US" sz="2400" smtClean="0"/>
              <a:t>UU berlaku secara filosofis (</a:t>
            </a:r>
            <a:r>
              <a:rPr lang="en-US" sz="2400" i="1" smtClean="0"/>
              <a:t>filosofische gelding</a:t>
            </a:r>
            <a:r>
              <a:rPr lang="en-US" sz="2400" smtClean="0"/>
              <a:t>)</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4800" y="304800"/>
            <a:ext cx="8534400" cy="685800"/>
          </a:xfrm>
        </p:spPr>
        <p:txBody>
          <a:bodyPr/>
          <a:lstStyle/>
          <a:p>
            <a:pPr eaLnBrk="1" fontAlgn="auto" hangingPunct="1">
              <a:spcAft>
                <a:spcPts val="0"/>
              </a:spcAft>
              <a:defRPr/>
            </a:pPr>
            <a:r>
              <a:rPr lang="en-US" sz="3600" smtClean="0">
                <a:solidFill>
                  <a:schemeClr val="accent1">
                    <a:satMod val="150000"/>
                  </a:schemeClr>
                </a:solidFill>
              </a:rPr>
              <a:t>3 Unsur Utama Undang-Undang</a:t>
            </a:r>
          </a:p>
        </p:txBody>
      </p:sp>
      <p:sp>
        <p:nvSpPr>
          <p:cNvPr id="69635" name="Rectangle 3"/>
          <p:cNvSpPr>
            <a:spLocks noGrp="1" noChangeArrowheads="1"/>
          </p:cNvSpPr>
          <p:nvPr>
            <p:ph idx="1"/>
          </p:nvPr>
        </p:nvSpPr>
        <p:spPr>
          <a:xfrm>
            <a:off x="457200" y="1676400"/>
            <a:ext cx="8305800" cy="4876800"/>
          </a:xfrm>
        </p:spPr>
        <p:txBody>
          <a:bodyPr/>
          <a:lstStyle/>
          <a:p>
            <a:pPr marL="609600" indent="-609600" eaLnBrk="1" hangingPunct="1">
              <a:buFont typeface="Wingdings" pitchFamily="2" charset="2"/>
              <a:buNone/>
            </a:pPr>
            <a:r>
              <a:rPr lang="en-US" sz="2400" smtClean="0"/>
              <a:t>Tataran idiil; agar UU berlaku secara juridis, sosiologis dan filosofis, maka, keberlakuan suatu undang-undang harus memenuhi 3 unsur utama:</a:t>
            </a:r>
            <a:br>
              <a:rPr lang="en-US" sz="2400" smtClean="0"/>
            </a:br>
            <a:endParaRPr lang="en-US" sz="2400" smtClean="0"/>
          </a:p>
          <a:p>
            <a:pPr marL="609600" indent="-609600" eaLnBrk="1" hangingPunct="1">
              <a:buFont typeface="Wingdings" pitchFamily="2" charset="2"/>
              <a:buAutoNum type="arabicPeriod"/>
            </a:pPr>
            <a:r>
              <a:rPr lang="en-US" sz="2400" smtClean="0"/>
              <a:t>Unsur Keadilan (</a:t>
            </a:r>
            <a:r>
              <a:rPr lang="en-US" sz="2400" i="1" smtClean="0"/>
              <a:t>gerechtighkeit</a:t>
            </a:r>
            <a:r>
              <a:rPr lang="en-US" sz="2400" smtClean="0"/>
              <a:t>)</a:t>
            </a:r>
            <a:br>
              <a:rPr lang="en-US" sz="2400" smtClean="0"/>
            </a:br>
            <a:endParaRPr lang="en-US" sz="2400" smtClean="0"/>
          </a:p>
          <a:p>
            <a:pPr marL="609600" indent="-609600" eaLnBrk="1" hangingPunct="1">
              <a:buFont typeface="Wingdings" pitchFamily="2" charset="2"/>
              <a:buAutoNum type="arabicPeriod"/>
            </a:pPr>
            <a:r>
              <a:rPr lang="en-US" sz="2400" smtClean="0"/>
              <a:t>Unsur Kepastian Hukum (</a:t>
            </a:r>
            <a:r>
              <a:rPr lang="en-US" sz="2400" i="1" smtClean="0"/>
              <a:t>zweckmassigkeit</a:t>
            </a:r>
            <a:r>
              <a:rPr lang="en-US" sz="2400" smtClean="0"/>
              <a:t>)</a:t>
            </a:r>
            <a:br>
              <a:rPr lang="en-US" sz="2400" smtClean="0"/>
            </a:br>
            <a:endParaRPr lang="en-US" sz="2400" smtClean="0"/>
          </a:p>
          <a:p>
            <a:pPr marL="609600" indent="-609600" eaLnBrk="1" hangingPunct="1">
              <a:buFont typeface="Wingdings" pitchFamily="2" charset="2"/>
              <a:buAutoNum type="arabicPeriod"/>
            </a:pPr>
            <a:r>
              <a:rPr lang="en-US" sz="2400" smtClean="0"/>
              <a:t>Unsur Kegunaan Hukum (</a:t>
            </a:r>
            <a:r>
              <a:rPr lang="en-US" sz="2400" i="1" smtClean="0"/>
              <a:t>rechtssicherheit</a:t>
            </a:r>
            <a:r>
              <a:rPr lang="en-US" sz="2400" smtClean="0"/>
              <a:t>)</a:t>
            </a:r>
          </a:p>
          <a:p>
            <a:pPr marL="609600" indent="-609600" eaLnBrk="1" hangingPunct="1">
              <a:buFont typeface="Wingdings" pitchFamily="2" charset="2"/>
              <a:buNone/>
            </a:pPr>
            <a:endParaRPr lang="en-US" sz="2400" smtClean="0"/>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fontAlgn="auto" hangingPunct="1">
              <a:spcAft>
                <a:spcPts val="0"/>
              </a:spcAft>
              <a:defRPr/>
            </a:pPr>
            <a:r>
              <a:rPr lang="en-US" sz="3200" smtClean="0">
                <a:solidFill>
                  <a:schemeClr val="accent1">
                    <a:satMod val="150000"/>
                  </a:schemeClr>
                </a:solidFill>
              </a:rPr>
              <a:t>Kebiasaan (</a:t>
            </a:r>
            <a:r>
              <a:rPr lang="en-US" sz="3200" i="1" smtClean="0">
                <a:solidFill>
                  <a:schemeClr val="accent1">
                    <a:satMod val="150000"/>
                  </a:schemeClr>
                </a:solidFill>
              </a:rPr>
              <a:t>gewonte</a:t>
            </a:r>
            <a:r>
              <a:rPr lang="en-US" sz="3200" smtClean="0">
                <a:solidFill>
                  <a:schemeClr val="accent1">
                    <a:satMod val="150000"/>
                  </a:schemeClr>
                </a:solidFill>
              </a:rPr>
              <a:t>) dan Adat (</a:t>
            </a:r>
            <a:r>
              <a:rPr lang="en-US" sz="3200" i="1" smtClean="0">
                <a:solidFill>
                  <a:schemeClr val="accent1">
                    <a:satMod val="150000"/>
                  </a:schemeClr>
                </a:solidFill>
              </a:rPr>
              <a:t>adatrecht</a:t>
            </a:r>
            <a:r>
              <a:rPr lang="en-US" sz="3200" smtClean="0">
                <a:solidFill>
                  <a:schemeClr val="accent1">
                    <a:satMod val="150000"/>
                  </a:schemeClr>
                </a:solidFill>
              </a:rPr>
              <a:t>)</a:t>
            </a:r>
          </a:p>
        </p:txBody>
      </p:sp>
      <p:sp>
        <p:nvSpPr>
          <p:cNvPr id="75779" name="Rectangle 3"/>
          <p:cNvSpPr>
            <a:spLocks noGrp="1" noChangeArrowheads="1"/>
          </p:cNvSpPr>
          <p:nvPr>
            <p:ph idx="1"/>
          </p:nvPr>
        </p:nvSpPr>
        <p:spPr>
          <a:xfrm>
            <a:off x="762000" y="2057400"/>
            <a:ext cx="7391400" cy="4495800"/>
          </a:xfrm>
        </p:spPr>
        <p:txBody>
          <a:bodyPr rtlCol="0">
            <a:normAutofit lnSpcReduction="10000"/>
          </a:bodyPr>
          <a:lstStyle/>
          <a:p>
            <a:pPr marL="438912" indent="-320040" eaLnBrk="1" fontAlgn="auto" hangingPunct="1">
              <a:lnSpc>
                <a:spcPct val="90000"/>
              </a:lnSpc>
              <a:spcBef>
                <a:spcPts val="0"/>
              </a:spcBef>
              <a:spcAft>
                <a:spcPts val="0"/>
              </a:spcAft>
              <a:buFont typeface="Wingdings" pitchFamily="2" charset="2"/>
              <a:buNone/>
              <a:defRPr/>
            </a:pPr>
            <a:r>
              <a:rPr lang="en-US" sz="2000" b="1" dirty="0" err="1" smtClean="0"/>
              <a:t>Hukum</a:t>
            </a:r>
            <a:r>
              <a:rPr lang="en-US" sz="2000" b="1" dirty="0" smtClean="0"/>
              <a:t> </a:t>
            </a:r>
            <a:r>
              <a:rPr lang="en-US" sz="2000" b="1" dirty="0" err="1" smtClean="0"/>
              <a:t>Kebiasaan</a:t>
            </a:r>
            <a:r>
              <a:rPr lang="en-US" sz="2000" b="1" dirty="0" smtClean="0"/>
              <a:t> </a:t>
            </a:r>
            <a:r>
              <a:rPr lang="en-US" sz="2000" dirty="0" smtClean="0"/>
              <a:t>(</a:t>
            </a:r>
            <a:r>
              <a:rPr lang="en-US" sz="2000" i="1" dirty="0" err="1" smtClean="0"/>
              <a:t>gewonte</a:t>
            </a:r>
            <a:r>
              <a:rPr lang="en-US" sz="2000" i="1" dirty="0" smtClean="0"/>
              <a:t>, customary law</a:t>
            </a:r>
            <a:r>
              <a:rPr lang="en-US" sz="2000" dirty="0" smtClean="0"/>
              <a:t>)</a:t>
            </a:r>
          </a:p>
          <a:p>
            <a:pPr marL="438912" indent="-320040" eaLnBrk="1" fontAlgn="auto" hangingPunct="1">
              <a:lnSpc>
                <a:spcPct val="90000"/>
              </a:lnSpc>
              <a:spcBef>
                <a:spcPts val="0"/>
              </a:spcBef>
              <a:spcAft>
                <a:spcPts val="0"/>
              </a:spcAft>
              <a:buFont typeface="Wingdings 2"/>
              <a:buChar char=""/>
              <a:defRPr/>
            </a:pPr>
            <a:r>
              <a:rPr lang="en-US" sz="2000" dirty="0" err="1" smtClean="0"/>
              <a:t>Merupakan</a:t>
            </a:r>
            <a:r>
              <a:rPr lang="en-US" sz="2000" dirty="0" smtClean="0"/>
              <a:t> </a:t>
            </a:r>
            <a:r>
              <a:rPr lang="en-US" sz="2000" dirty="0" err="1" smtClean="0"/>
              <a:t>perbuatan</a:t>
            </a:r>
            <a:r>
              <a:rPr lang="en-US" sz="2000" dirty="0" smtClean="0"/>
              <a:t> yang </a:t>
            </a:r>
            <a:r>
              <a:rPr lang="en-US" sz="2000" dirty="0" err="1" smtClean="0"/>
              <a:t>dilakukan</a:t>
            </a:r>
            <a:r>
              <a:rPr lang="en-US" sz="2000" dirty="0" smtClean="0"/>
              <a:t> </a:t>
            </a:r>
            <a:r>
              <a:rPr lang="en-US" sz="2000" dirty="0" err="1" smtClean="0"/>
              <a:t>secara</a:t>
            </a:r>
            <a:r>
              <a:rPr lang="en-US" sz="2000" dirty="0" smtClean="0"/>
              <a:t> </a:t>
            </a:r>
            <a:r>
              <a:rPr lang="en-US" sz="2000" dirty="0" err="1" smtClean="0"/>
              <a:t>tetap</a:t>
            </a:r>
            <a:r>
              <a:rPr lang="en-US" sz="2000" dirty="0" smtClean="0"/>
              <a:t> </a:t>
            </a:r>
            <a:r>
              <a:rPr lang="en-US" sz="2000" dirty="0" err="1" smtClean="0"/>
              <a:t>dan</a:t>
            </a:r>
            <a:r>
              <a:rPr lang="en-US" sz="2000" dirty="0" smtClean="0"/>
              <a:t> </a:t>
            </a:r>
            <a:r>
              <a:rPr lang="en-US" sz="2000" dirty="0" err="1" smtClean="0"/>
              <a:t>terus</a:t>
            </a:r>
            <a:r>
              <a:rPr lang="en-US" sz="2000" dirty="0" smtClean="0"/>
              <a:t> </a:t>
            </a:r>
            <a:r>
              <a:rPr lang="en-US" sz="2000" dirty="0" err="1" smtClean="0"/>
              <a:t>menerus</a:t>
            </a:r>
            <a:r>
              <a:rPr lang="en-US" sz="2000" dirty="0" smtClean="0"/>
              <a:t>  </a:t>
            </a:r>
            <a:r>
              <a:rPr lang="en-US" sz="2000" dirty="0" err="1" smtClean="0"/>
              <a:t>dan</a:t>
            </a:r>
            <a:r>
              <a:rPr lang="en-US" sz="2000" dirty="0" smtClean="0"/>
              <a:t> </a:t>
            </a:r>
            <a:r>
              <a:rPr lang="en-US" sz="2000" dirty="0" err="1" smtClean="0"/>
              <a:t>menjadi</a:t>
            </a:r>
            <a:r>
              <a:rPr lang="en-US" sz="2000" dirty="0" smtClean="0"/>
              <a:t> </a:t>
            </a:r>
            <a:r>
              <a:rPr lang="en-US" sz="2000" dirty="0" err="1" smtClean="0"/>
              <a:t>suatu</a:t>
            </a:r>
            <a:r>
              <a:rPr lang="en-US" sz="2000" dirty="0" smtClean="0"/>
              <a:t> </a:t>
            </a:r>
            <a:r>
              <a:rPr lang="en-US" sz="2000" dirty="0" err="1" smtClean="0"/>
              <a:t>kewajiban</a:t>
            </a:r>
            <a:r>
              <a:rPr lang="en-US" sz="2000" dirty="0" smtClean="0"/>
              <a:t> (</a:t>
            </a:r>
            <a:r>
              <a:rPr lang="en-US" sz="2000" i="1" dirty="0" err="1" smtClean="0"/>
              <a:t>opinio</a:t>
            </a:r>
            <a:r>
              <a:rPr lang="en-US" sz="2000" i="1" dirty="0" smtClean="0"/>
              <a:t> </a:t>
            </a:r>
            <a:r>
              <a:rPr lang="en-US" sz="2000" i="1" dirty="0" err="1" smtClean="0"/>
              <a:t>necessitas</a:t>
            </a:r>
            <a:r>
              <a:rPr lang="en-US" sz="2000" dirty="0" smtClean="0"/>
              <a:t>)</a:t>
            </a:r>
          </a:p>
          <a:p>
            <a:pPr marL="438912" indent="-320040" eaLnBrk="1" fontAlgn="auto" hangingPunct="1">
              <a:lnSpc>
                <a:spcPct val="90000"/>
              </a:lnSpc>
              <a:spcBef>
                <a:spcPts val="0"/>
              </a:spcBef>
              <a:spcAft>
                <a:spcPts val="0"/>
              </a:spcAft>
              <a:buFont typeface="Wingdings 2"/>
              <a:buChar char=""/>
              <a:defRPr/>
            </a:pPr>
            <a:r>
              <a:rPr lang="en-US" sz="2000" dirty="0" err="1" smtClean="0"/>
              <a:t>Adanya</a:t>
            </a:r>
            <a:r>
              <a:rPr lang="en-US" sz="2000" dirty="0" smtClean="0"/>
              <a:t> </a:t>
            </a:r>
            <a:r>
              <a:rPr lang="en-US" sz="2000" dirty="0" err="1" smtClean="0"/>
              <a:t>pengakuan</a:t>
            </a:r>
            <a:r>
              <a:rPr lang="en-US" sz="2000" dirty="0" smtClean="0"/>
              <a:t> (</a:t>
            </a:r>
            <a:r>
              <a:rPr lang="en-US" sz="2000" i="1" dirty="0" err="1" smtClean="0"/>
              <a:t>erkening</a:t>
            </a:r>
            <a:r>
              <a:rPr lang="en-US" sz="2000" dirty="0" smtClean="0"/>
              <a:t>)</a:t>
            </a:r>
          </a:p>
          <a:p>
            <a:pPr marL="438912" indent="-320040" eaLnBrk="1" fontAlgn="auto" hangingPunct="1">
              <a:lnSpc>
                <a:spcPct val="90000"/>
              </a:lnSpc>
              <a:spcBef>
                <a:spcPts val="0"/>
              </a:spcBef>
              <a:spcAft>
                <a:spcPts val="0"/>
              </a:spcAft>
              <a:buFont typeface="Wingdings 2"/>
              <a:buChar char=""/>
              <a:defRPr/>
            </a:pPr>
            <a:r>
              <a:rPr lang="en-US" sz="2000" dirty="0" err="1" smtClean="0"/>
              <a:t>Adanya</a:t>
            </a:r>
            <a:r>
              <a:rPr lang="en-US" sz="2000" dirty="0" smtClean="0"/>
              <a:t> </a:t>
            </a:r>
            <a:r>
              <a:rPr lang="en-US" sz="2000" dirty="0" err="1" smtClean="0"/>
              <a:t>penguatan</a:t>
            </a:r>
            <a:r>
              <a:rPr lang="en-US" sz="2000" dirty="0" smtClean="0"/>
              <a:t> (</a:t>
            </a:r>
            <a:r>
              <a:rPr lang="en-US" sz="2000" i="1" dirty="0" err="1" smtClean="0"/>
              <a:t>bekrachting</a:t>
            </a:r>
            <a:r>
              <a:rPr lang="en-US" sz="2000" dirty="0" smtClean="0"/>
              <a:t>)</a:t>
            </a:r>
          </a:p>
          <a:p>
            <a:pPr marL="438912" indent="-320040" eaLnBrk="1" fontAlgn="auto" hangingPunct="1">
              <a:lnSpc>
                <a:spcPct val="90000"/>
              </a:lnSpc>
              <a:spcBef>
                <a:spcPts val="0"/>
              </a:spcBef>
              <a:spcAft>
                <a:spcPts val="0"/>
              </a:spcAft>
              <a:buFont typeface="Wingdings" pitchFamily="2" charset="2"/>
              <a:buNone/>
              <a:defRPr/>
            </a:pPr>
            <a:endParaRPr lang="en-US" sz="2000" dirty="0" smtClean="0"/>
          </a:p>
          <a:p>
            <a:pPr marL="438912" indent="-320040" eaLnBrk="1" fontAlgn="auto" hangingPunct="1">
              <a:lnSpc>
                <a:spcPct val="90000"/>
              </a:lnSpc>
              <a:spcBef>
                <a:spcPts val="0"/>
              </a:spcBef>
              <a:spcAft>
                <a:spcPts val="0"/>
              </a:spcAft>
              <a:buFont typeface="Wingdings" pitchFamily="2" charset="2"/>
              <a:buNone/>
              <a:defRPr/>
            </a:pPr>
            <a:r>
              <a:rPr lang="en-US" sz="2000" b="1" dirty="0" err="1" smtClean="0"/>
              <a:t>Hukum</a:t>
            </a:r>
            <a:r>
              <a:rPr lang="en-US" sz="2000" b="1" dirty="0" smtClean="0"/>
              <a:t> </a:t>
            </a:r>
            <a:r>
              <a:rPr lang="en-US" sz="2000" b="1" dirty="0" err="1" smtClean="0"/>
              <a:t>Adat</a:t>
            </a:r>
            <a:r>
              <a:rPr lang="en-US" sz="2000" b="1" dirty="0" smtClean="0"/>
              <a:t> </a:t>
            </a:r>
            <a:r>
              <a:rPr lang="en-US" sz="2000" dirty="0" smtClean="0"/>
              <a:t>(</a:t>
            </a:r>
            <a:r>
              <a:rPr lang="en-US" sz="2000" i="1" dirty="0" err="1" smtClean="0"/>
              <a:t>adatrecht</a:t>
            </a:r>
            <a:r>
              <a:rPr lang="en-US" sz="2000" i="1" dirty="0" smtClean="0"/>
              <a:t>, indigenous law</a:t>
            </a:r>
            <a:r>
              <a:rPr lang="en-US" sz="2000" dirty="0" smtClean="0"/>
              <a:t>)</a:t>
            </a:r>
          </a:p>
          <a:p>
            <a:pPr marL="438912" indent="-320040" eaLnBrk="1" fontAlgn="auto" hangingPunct="1">
              <a:lnSpc>
                <a:spcPct val="90000"/>
              </a:lnSpc>
              <a:spcBef>
                <a:spcPts val="0"/>
              </a:spcBef>
              <a:spcAft>
                <a:spcPts val="0"/>
              </a:spcAft>
              <a:buFont typeface="Wingdings" pitchFamily="2" charset="2"/>
              <a:buNone/>
              <a:defRPr/>
            </a:pPr>
            <a:r>
              <a:rPr lang="en-US" sz="2000" dirty="0" err="1" smtClean="0"/>
              <a:t>Ter</a:t>
            </a:r>
            <a:r>
              <a:rPr lang="en-US" sz="2000" dirty="0" smtClean="0"/>
              <a:t> </a:t>
            </a:r>
            <a:r>
              <a:rPr lang="en-US" sz="2000" dirty="0" err="1" smtClean="0"/>
              <a:t>Haar</a:t>
            </a:r>
            <a:r>
              <a:rPr lang="en-US" sz="2000" dirty="0" smtClean="0"/>
              <a:t> (</a:t>
            </a:r>
            <a:r>
              <a:rPr lang="en-US" sz="2000" dirty="0" err="1" smtClean="0"/>
              <a:t>Teori</a:t>
            </a:r>
            <a:r>
              <a:rPr lang="en-US" sz="2000" dirty="0" smtClean="0"/>
              <a:t> </a:t>
            </a:r>
            <a:r>
              <a:rPr lang="en-US" sz="2000" dirty="0" err="1" smtClean="0"/>
              <a:t>Keputusan</a:t>
            </a:r>
            <a:r>
              <a:rPr lang="en-US" sz="2000" dirty="0" smtClean="0"/>
              <a:t>), </a:t>
            </a:r>
            <a:r>
              <a:rPr lang="en-US" sz="2000" dirty="0" err="1" smtClean="0"/>
              <a:t>adalah</a:t>
            </a:r>
            <a:r>
              <a:rPr lang="en-US" sz="2000" dirty="0" smtClean="0"/>
              <a:t> </a:t>
            </a:r>
            <a:r>
              <a:rPr lang="en-US" sz="2000" dirty="0" err="1" smtClean="0"/>
              <a:t>keseluruhan</a:t>
            </a:r>
            <a:r>
              <a:rPr lang="en-US" sz="2000" dirty="0" smtClean="0"/>
              <a:t> </a:t>
            </a:r>
            <a:r>
              <a:rPr lang="en-US" sz="2000" dirty="0" err="1" smtClean="0"/>
              <a:t>peraturan</a:t>
            </a:r>
            <a:r>
              <a:rPr lang="en-US" sz="2000" dirty="0" smtClean="0"/>
              <a:t> yang </a:t>
            </a:r>
            <a:r>
              <a:rPr lang="en-US" sz="2000" dirty="0" err="1" smtClean="0"/>
              <a:t>menjelma</a:t>
            </a:r>
            <a:r>
              <a:rPr lang="en-US" sz="2000" dirty="0" smtClean="0"/>
              <a:t> </a:t>
            </a:r>
            <a:r>
              <a:rPr lang="en-US" sz="2000" dirty="0" err="1" smtClean="0"/>
              <a:t>dalam</a:t>
            </a:r>
            <a:r>
              <a:rPr lang="en-US" sz="2000" dirty="0" smtClean="0"/>
              <a:t> </a:t>
            </a:r>
            <a:r>
              <a:rPr lang="en-US" sz="2000" dirty="0" err="1" smtClean="0"/>
              <a:t>keputusan</a:t>
            </a:r>
            <a:r>
              <a:rPr lang="en-US" sz="2000" dirty="0" smtClean="0"/>
              <a:t> </a:t>
            </a:r>
            <a:r>
              <a:rPr lang="en-US" sz="2000" dirty="0" err="1" smtClean="0"/>
              <a:t>para</a:t>
            </a:r>
            <a:r>
              <a:rPr lang="en-US" sz="2000" dirty="0" smtClean="0"/>
              <a:t> </a:t>
            </a:r>
            <a:r>
              <a:rPr lang="en-US" sz="2000" dirty="0" err="1" smtClean="0"/>
              <a:t>fungsionaris</a:t>
            </a:r>
            <a:r>
              <a:rPr lang="en-US" sz="2000" dirty="0" smtClean="0"/>
              <a:t> </a:t>
            </a:r>
            <a:r>
              <a:rPr lang="en-US" sz="2000" dirty="0" err="1" smtClean="0"/>
              <a:t>hukum</a:t>
            </a:r>
            <a:r>
              <a:rPr lang="en-US" sz="2000" dirty="0" smtClean="0"/>
              <a:t> yang </a:t>
            </a:r>
            <a:r>
              <a:rPr lang="en-US" sz="2000" dirty="0" err="1" smtClean="0"/>
              <a:t>mempunyai</a:t>
            </a:r>
            <a:r>
              <a:rPr lang="en-US" sz="2000" dirty="0" smtClean="0"/>
              <a:t> </a:t>
            </a:r>
            <a:r>
              <a:rPr lang="en-US" sz="2000" dirty="0" err="1" smtClean="0"/>
              <a:t>wibawa</a:t>
            </a:r>
            <a:r>
              <a:rPr lang="en-US" sz="2000" dirty="0" smtClean="0"/>
              <a:t> (</a:t>
            </a:r>
            <a:r>
              <a:rPr lang="en-US" sz="2000" dirty="0" err="1" smtClean="0"/>
              <a:t>macht</a:t>
            </a:r>
            <a:r>
              <a:rPr lang="en-US" sz="2000" dirty="0" smtClean="0"/>
              <a:t>) </a:t>
            </a:r>
            <a:r>
              <a:rPr lang="en-US" sz="2000" dirty="0" err="1" smtClean="0"/>
              <a:t>serta</a:t>
            </a:r>
            <a:r>
              <a:rPr lang="en-US" sz="2000" dirty="0" smtClean="0"/>
              <a:t> </a:t>
            </a:r>
            <a:r>
              <a:rPr lang="en-US" sz="2000" dirty="0" err="1" smtClean="0"/>
              <a:t>pengaruh</a:t>
            </a:r>
            <a:r>
              <a:rPr lang="en-US" sz="2000" dirty="0" smtClean="0"/>
              <a:t> (</a:t>
            </a:r>
            <a:r>
              <a:rPr lang="en-US" sz="2000" dirty="0" err="1" smtClean="0"/>
              <a:t>invloed</a:t>
            </a:r>
            <a:r>
              <a:rPr lang="en-US" sz="2000" dirty="0" smtClean="0"/>
              <a:t>) </a:t>
            </a:r>
            <a:r>
              <a:rPr lang="en-US" sz="2000" dirty="0" err="1" smtClean="0"/>
              <a:t>dan</a:t>
            </a:r>
            <a:r>
              <a:rPr lang="en-US" sz="2000" dirty="0" smtClean="0"/>
              <a:t> </a:t>
            </a:r>
            <a:r>
              <a:rPr lang="en-US" sz="2000" dirty="0" err="1" smtClean="0"/>
              <a:t>dalam</a:t>
            </a:r>
            <a:r>
              <a:rPr lang="en-US" sz="2000" dirty="0" smtClean="0"/>
              <a:t> </a:t>
            </a:r>
            <a:r>
              <a:rPr lang="en-US" sz="2000" dirty="0" err="1" smtClean="0"/>
              <a:t>pelaksanaannya</a:t>
            </a:r>
            <a:r>
              <a:rPr lang="en-US" sz="2000" dirty="0" smtClean="0"/>
              <a:t> </a:t>
            </a:r>
            <a:r>
              <a:rPr lang="en-US" sz="2000" dirty="0" err="1" smtClean="0"/>
              <a:t>berlaku</a:t>
            </a:r>
            <a:r>
              <a:rPr lang="en-US" sz="2000" dirty="0" smtClean="0"/>
              <a:t> </a:t>
            </a:r>
            <a:r>
              <a:rPr lang="en-US" sz="2000" dirty="0" err="1" smtClean="0"/>
              <a:t>serta</a:t>
            </a:r>
            <a:r>
              <a:rPr lang="en-US" sz="2000" dirty="0" smtClean="0"/>
              <a:t> </a:t>
            </a:r>
            <a:r>
              <a:rPr lang="en-US" sz="2000" dirty="0" err="1" smtClean="0"/>
              <a:t>merta</a:t>
            </a:r>
            <a:r>
              <a:rPr lang="en-US" sz="2000" dirty="0" smtClean="0"/>
              <a:t> (</a:t>
            </a:r>
            <a:r>
              <a:rPr lang="en-US" sz="2000" dirty="0" err="1" smtClean="0"/>
              <a:t>spontan</a:t>
            </a:r>
            <a:r>
              <a:rPr lang="en-US" sz="2000" dirty="0" smtClean="0"/>
              <a:t>) </a:t>
            </a:r>
            <a:r>
              <a:rPr lang="en-US" sz="2000" dirty="0" err="1" smtClean="0"/>
              <a:t>dan</a:t>
            </a:r>
            <a:r>
              <a:rPr lang="en-US" sz="2000" dirty="0" smtClean="0"/>
              <a:t> </a:t>
            </a:r>
            <a:r>
              <a:rPr lang="en-US" sz="2000" dirty="0" err="1" smtClean="0"/>
              <a:t>dipatuhi</a:t>
            </a:r>
            <a:r>
              <a:rPr lang="en-US" sz="2000" dirty="0" smtClean="0"/>
              <a:t> </a:t>
            </a:r>
            <a:r>
              <a:rPr lang="en-US" sz="2000" dirty="0" err="1" smtClean="0"/>
              <a:t>dengan</a:t>
            </a:r>
            <a:r>
              <a:rPr lang="en-US" sz="2000" dirty="0" smtClean="0"/>
              <a:t> </a:t>
            </a:r>
            <a:r>
              <a:rPr lang="en-US" sz="2000" dirty="0" err="1" smtClean="0"/>
              <a:t>sepenuh</a:t>
            </a:r>
            <a:r>
              <a:rPr lang="en-US" sz="2000" dirty="0" smtClean="0"/>
              <a:t> </a:t>
            </a:r>
            <a:r>
              <a:rPr lang="en-US" sz="2000" dirty="0" err="1" smtClean="0"/>
              <a:t>hati</a:t>
            </a:r>
            <a:endParaRPr lang="en-US" sz="2000" dirty="0" smtClean="0"/>
          </a:p>
          <a:p>
            <a:pPr marL="438912" indent="-320040" eaLnBrk="1" fontAlgn="auto" hangingPunct="1">
              <a:lnSpc>
                <a:spcPct val="90000"/>
              </a:lnSpc>
              <a:spcBef>
                <a:spcPts val="0"/>
              </a:spcBef>
              <a:spcAft>
                <a:spcPts val="0"/>
              </a:spcAft>
              <a:buFont typeface="Wingdings" pitchFamily="2" charset="2"/>
              <a:buNone/>
              <a:defRPr/>
            </a:pPr>
            <a:r>
              <a:rPr lang="en-US" sz="2000" dirty="0" err="1" smtClean="0"/>
              <a:t>Sifat</a:t>
            </a:r>
            <a:r>
              <a:rPr lang="en-US" sz="2000" dirty="0" smtClean="0"/>
              <a:t> </a:t>
            </a:r>
            <a:r>
              <a:rPr lang="en-US" sz="2000" dirty="0" err="1" smtClean="0"/>
              <a:t>Hukum</a:t>
            </a:r>
            <a:r>
              <a:rPr lang="en-US" sz="2000" dirty="0" smtClean="0"/>
              <a:t> </a:t>
            </a:r>
            <a:r>
              <a:rPr lang="en-US" sz="2000" dirty="0" err="1" smtClean="0"/>
              <a:t>Adat</a:t>
            </a:r>
            <a:r>
              <a:rPr lang="en-US" sz="2000" dirty="0" smtClean="0"/>
              <a:t>:</a:t>
            </a:r>
          </a:p>
          <a:p>
            <a:pPr marL="438912" indent="-320040" eaLnBrk="1" fontAlgn="auto" hangingPunct="1">
              <a:lnSpc>
                <a:spcPct val="90000"/>
              </a:lnSpc>
              <a:spcBef>
                <a:spcPts val="0"/>
              </a:spcBef>
              <a:spcAft>
                <a:spcPts val="0"/>
              </a:spcAft>
              <a:buFont typeface="Wingdings 2"/>
              <a:buChar char=""/>
              <a:defRPr/>
            </a:pPr>
            <a:r>
              <a:rPr lang="en-US" sz="2000" dirty="0" err="1" smtClean="0"/>
              <a:t>Magis</a:t>
            </a:r>
            <a:r>
              <a:rPr lang="en-US" sz="2000" dirty="0" smtClean="0"/>
              <a:t> </a:t>
            </a:r>
            <a:r>
              <a:rPr lang="en-US" sz="2000" dirty="0" err="1" smtClean="0"/>
              <a:t>religius</a:t>
            </a:r>
            <a:endParaRPr lang="en-US" sz="2000" dirty="0" smtClean="0"/>
          </a:p>
          <a:p>
            <a:pPr marL="438912" indent="-320040" eaLnBrk="1" fontAlgn="auto" hangingPunct="1">
              <a:lnSpc>
                <a:spcPct val="90000"/>
              </a:lnSpc>
              <a:spcBef>
                <a:spcPts val="0"/>
              </a:spcBef>
              <a:spcAft>
                <a:spcPts val="0"/>
              </a:spcAft>
              <a:buFont typeface="Wingdings 2"/>
              <a:buChar char=""/>
              <a:defRPr/>
            </a:pPr>
            <a:r>
              <a:rPr lang="en-US" sz="2000" dirty="0" err="1" smtClean="0"/>
              <a:t>Terang</a:t>
            </a:r>
            <a:endParaRPr lang="en-US" sz="2000" dirty="0" smtClean="0"/>
          </a:p>
          <a:p>
            <a:pPr marL="438912" indent="-320040" eaLnBrk="1" fontAlgn="auto" hangingPunct="1">
              <a:lnSpc>
                <a:spcPct val="90000"/>
              </a:lnSpc>
              <a:spcBef>
                <a:spcPts val="0"/>
              </a:spcBef>
              <a:spcAft>
                <a:spcPts val="0"/>
              </a:spcAft>
              <a:buFont typeface="Wingdings 2"/>
              <a:buChar char=""/>
              <a:defRPr/>
            </a:pPr>
            <a:r>
              <a:rPr lang="en-US" sz="2000" dirty="0" err="1" smtClean="0"/>
              <a:t>Kontan</a:t>
            </a:r>
            <a:endParaRPr lang="en-US" sz="2000" dirty="0" smtClean="0"/>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304800" y="304800"/>
            <a:ext cx="8229600" cy="712788"/>
          </a:xfrm>
        </p:spPr>
        <p:txBody>
          <a:bodyPr/>
          <a:lstStyle/>
          <a:p>
            <a:pPr eaLnBrk="1" fontAlgn="auto" hangingPunct="1">
              <a:spcAft>
                <a:spcPts val="0"/>
              </a:spcAft>
              <a:defRPr/>
            </a:pPr>
            <a:r>
              <a:rPr lang="en-US" sz="3600" smtClean="0">
                <a:solidFill>
                  <a:schemeClr val="accent1">
                    <a:satMod val="150000"/>
                  </a:schemeClr>
                </a:solidFill>
              </a:rPr>
              <a:t>Traktat (</a:t>
            </a:r>
            <a:r>
              <a:rPr lang="en-US" sz="3600" i="1" smtClean="0">
                <a:solidFill>
                  <a:schemeClr val="accent1">
                    <a:satMod val="150000"/>
                  </a:schemeClr>
                </a:solidFill>
              </a:rPr>
              <a:t>treaty</a:t>
            </a:r>
            <a:r>
              <a:rPr lang="en-US" sz="3600" smtClean="0">
                <a:solidFill>
                  <a:schemeClr val="accent1">
                    <a:satMod val="150000"/>
                  </a:schemeClr>
                </a:solidFill>
              </a:rPr>
              <a:t>)</a:t>
            </a:r>
          </a:p>
        </p:txBody>
      </p:sp>
      <p:sp>
        <p:nvSpPr>
          <p:cNvPr id="71683" name="Rectangle 3"/>
          <p:cNvSpPr>
            <a:spLocks noGrp="1" noChangeArrowheads="1"/>
          </p:cNvSpPr>
          <p:nvPr>
            <p:ph idx="1"/>
          </p:nvPr>
        </p:nvSpPr>
        <p:spPr>
          <a:xfrm>
            <a:off x="685800" y="1524000"/>
            <a:ext cx="7772400" cy="5105400"/>
          </a:xfrm>
        </p:spPr>
        <p:txBody>
          <a:bodyPr>
            <a:normAutofit/>
          </a:bodyPr>
          <a:lstStyle/>
          <a:p>
            <a:pPr eaLnBrk="1" hangingPunct="1">
              <a:lnSpc>
                <a:spcPct val="90000"/>
              </a:lnSpc>
              <a:buFont typeface="Wingdings" pitchFamily="2" charset="2"/>
              <a:buNone/>
            </a:pPr>
            <a:r>
              <a:rPr lang="en-US" sz="2000" smtClean="0"/>
              <a:t>Perjanjian antar negara, baik secara bilateral (antar 2 negara) maupun secara multilateral (lebih dari 2 negara)</a:t>
            </a:r>
          </a:p>
          <a:p>
            <a:pPr eaLnBrk="1" hangingPunct="1">
              <a:lnSpc>
                <a:spcPct val="90000"/>
              </a:lnSpc>
              <a:buFont typeface="Wingdings" pitchFamily="2" charset="2"/>
              <a:buNone/>
            </a:pPr>
            <a:endParaRPr lang="en-US" sz="2000" smtClean="0"/>
          </a:p>
          <a:p>
            <a:pPr eaLnBrk="1" hangingPunct="1">
              <a:lnSpc>
                <a:spcPct val="90000"/>
              </a:lnSpc>
            </a:pPr>
            <a:r>
              <a:rPr lang="en-US" sz="2000" b="1" smtClean="0"/>
              <a:t>Traktat multilateral bersifat terbuka</a:t>
            </a:r>
            <a:r>
              <a:rPr lang="en-US" sz="2000" smtClean="0"/>
              <a:t>, </a:t>
            </a:r>
            <a:br>
              <a:rPr lang="en-US" sz="2000" smtClean="0"/>
            </a:br>
            <a:r>
              <a:rPr lang="en-US" sz="2000" smtClean="0"/>
              <a:t>suatu perjanjian internasional yang masih dimungkinkan menerima anggota lain, walaupun traktat telah berlaku dan negara lain belum ikut serta (contoh: PBB, ASEAN, NATO)</a:t>
            </a:r>
          </a:p>
          <a:p>
            <a:pPr eaLnBrk="1" hangingPunct="1">
              <a:lnSpc>
                <a:spcPct val="90000"/>
              </a:lnSpc>
            </a:pPr>
            <a:r>
              <a:rPr lang="en-US" sz="2000" b="1" smtClean="0"/>
              <a:t>Traktat bersifat tertutup</a:t>
            </a:r>
            <a:r>
              <a:rPr lang="en-US" sz="2000" smtClean="0"/>
              <a:t>, </a:t>
            </a:r>
            <a:br>
              <a:rPr lang="en-US" sz="2000" smtClean="0"/>
            </a:br>
            <a:r>
              <a:rPr lang="en-US" sz="2000" smtClean="0"/>
              <a:t>suatu perjanjian internasional yang tidak mungkin lagi diikuti oleh negara lain yang tidak ikut dalam pembentukannya</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Prof. Dr. Mochtar Kusumaamadja, SH. Mengungkapkan bahwa dalam perjanjian internasional digunakan banyak istilah: traktat (</a:t>
            </a:r>
            <a:r>
              <a:rPr lang="en-US" sz="2000" i="1" smtClean="0"/>
              <a:t>treaty</a:t>
            </a:r>
            <a:r>
              <a:rPr lang="en-US" sz="2000" smtClean="0"/>
              <a:t>), pakta (</a:t>
            </a:r>
            <a:r>
              <a:rPr lang="en-US" sz="2000" i="1" smtClean="0"/>
              <a:t>pact</a:t>
            </a:r>
            <a:r>
              <a:rPr lang="en-US" sz="2000" smtClean="0"/>
              <a:t>), konvensi (</a:t>
            </a:r>
            <a:r>
              <a:rPr lang="en-US" sz="2000" i="1" smtClean="0"/>
              <a:t>convention</a:t>
            </a:r>
            <a:r>
              <a:rPr lang="en-US" sz="2000" smtClean="0"/>
              <a:t>), </a:t>
            </a:r>
            <a:r>
              <a:rPr lang="en-US" sz="2000" i="1" smtClean="0"/>
              <a:t>charter</a:t>
            </a:r>
            <a:r>
              <a:rPr lang="en-US" sz="2000" smtClean="0"/>
              <a:t>, </a:t>
            </a:r>
            <a:r>
              <a:rPr lang="en-US" sz="2000" i="1" smtClean="0"/>
              <a:t>protocol</a:t>
            </a:r>
            <a:r>
              <a:rPr lang="en-US" sz="2000" smtClean="0"/>
              <a:t>, </a:t>
            </a:r>
            <a:r>
              <a:rPr lang="en-US" sz="2000" i="1" smtClean="0"/>
              <a:t>arrangement</a:t>
            </a:r>
            <a:r>
              <a:rPr lang="en-US" sz="2000" smtClean="0"/>
              <a:t>, </a:t>
            </a:r>
            <a:r>
              <a:rPr lang="en-US" sz="2000" i="1" smtClean="0"/>
              <a:t>accord</a:t>
            </a:r>
            <a:r>
              <a:rPr lang="en-US" sz="2000" smtClean="0"/>
              <a:t>, </a:t>
            </a:r>
            <a:r>
              <a:rPr lang="en-US" sz="2000" i="1" smtClean="0"/>
              <a:t>modus vivendi</a:t>
            </a:r>
            <a:r>
              <a:rPr lang="en-US" sz="2000" smtClean="0"/>
              <a:t>, </a:t>
            </a:r>
            <a:r>
              <a:rPr lang="en-US" sz="2000" i="1" smtClean="0"/>
              <a:t>covenant </a:t>
            </a:r>
            <a:r>
              <a:rPr lang="en-US" sz="2000" smtClean="0"/>
              <a:t>dan lain-lain</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Kesemuanya tidak mempunyai arti tertentu kesemuanya merupakan perjanjian internasional</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304800" y="304800"/>
            <a:ext cx="8229600" cy="865188"/>
          </a:xfrm>
        </p:spPr>
        <p:txBody>
          <a:bodyPr/>
          <a:lstStyle/>
          <a:p>
            <a:pPr eaLnBrk="1" fontAlgn="auto" hangingPunct="1">
              <a:spcAft>
                <a:spcPts val="0"/>
              </a:spcAft>
              <a:defRPr/>
            </a:pPr>
            <a:r>
              <a:rPr lang="en-US" sz="3600" smtClean="0">
                <a:solidFill>
                  <a:schemeClr val="accent1">
                    <a:satMod val="150000"/>
                  </a:schemeClr>
                </a:solidFill>
              </a:rPr>
              <a:t>Subjek Hukum Internasional</a:t>
            </a:r>
          </a:p>
        </p:txBody>
      </p:sp>
      <p:sp>
        <p:nvSpPr>
          <p:cNvPr id="72707" name="Rectangle 3"/>
          <p:cNvSpPr>
            <a:spLocks noGrp="1" noChangeArrowheads="1"/>
          </p:cNvSpPr>
          <p:nvPr>
            <p:ph idx="1"/>
          </p:nvPr>
        </p:nvSpPr>
        <p:spPr>
          <a:xfrm>
            <a:off x="609600" y="2057400"/>
            <a:ext cx="7924800" cy="3616325"/>
          </a:xfrm>
        </p:spPr>
        <p:txBody>
          <a:bodyPr/>
          <a:lstStyle/>
          <a:p>
            <a:pPr eaLnBrk="1" hangingPunct="1"/>
            <a:r>
              <a:rPr lang="en-US" sz="2000" smtClean="0"/>
              <a:t>Negara</a:t>
            </a:r>
          </a:p>
          <a:p>
            <a:pPr eaLnBrk="1" hangingPunct="1"/>
            <a:r>
              <a:rPr lang="en-US" sz="2000" smtClean="0"/>
              <a:t>Tahta Suci Vatikan</a:t>
            </a:r>
          </a:p>
          <a:p>
            <a:pPr eaLnBrk="1" hangingPunct="1"/>
            <a:r>
              <a:rPr lang="en-US" sz="2000" smtClean="0"/>
              <a:t>Palang Merah Internasional (</a:t>
            </a:r>
            <a:r>
              <a:rPr lang="en-US" sz="2000" i="1" smtClean="0"/>
              <a:t>ICRC</a:t>
            </a:r>
            <a:r>
              <a:rPr lang="en-US" sz="2000" smtClean="0"/>
              <a:t>)</a:t>
            </a:r>
          </a:p>
          <a:p>
            <a:pPr eaLnBrk="1" hangingPunct="1"/>
            <a:r>
              <a:rPr lang="en-US" sz="2000" smtClean="0"/>
              <a:t>Organisasi Internasional</a:t>
            </a:r>
          </a:p>
          <a:p>
            <a:pPr eaLnBrk="1" hangingPunct="1"/>
            <a:r>
              <a:rPr lang="en-US" sz="2000" smtClean="0"/>
              <a:t>Individu, seperti: pelarian politik</a:t>
            </a:r>
          </a:p>
          <a:p>
            <a:pPr eaLnBrk="1" hangingPunct="1"/>
            <a:r>
              <a:rPr lang="en-US" sz="2000" smtClean="0"/>
              <a:t>Pemberontak dan pemberontak dalam negara (</a:t>
            </a:r>
            <a:r>
              <a:rPr lang="en-US" sz="2000" i="1" smtClean="0"/>
              <a:t>belligerent</a:t>
            </a:r>
            <a:r>
              <a:rPr lang="en-US" sz="2000" smtClean="0"/>
              <a:t>)</a:t>
            </a:r>
          </a:p>
          <a:p>
            <a:pPr eaLnBrk="1" hangingPunct="1"/>
            <a:endParaRPr lang="en-US" sz="2000" smtClean="0"/>
          </a:p>
          <a:p>
            <a:pPr eaLnBrk="1" hangingPunct="1">
              <a:buFont typeface="Wingdings" pitchFamily="2" charset="2"/>
              <a:buNone/>
            </a:pPr>
            <a:r>
              <a:rPr lang="en-US" sz="2000" smtClean="0"/>
              <a:t>Landasan juridis traktat di Indonesia diatur dalam Pasal 11 UUD 1945: “</a:t>
            </a:r>
            <a:r>
              <a:rPr lang="en-US" sz="2000" i="1" smtClean="0"/>
              <a:t>Presiden dengan Dewan Perwakilan Rakyat menyatakan perang, membuat perdamaian dan perjanjian dengan negara lain</a:t>
            </a:r>
            <a:r>
              <a:rPr lang="en-US" sz="2000" smtClean="0"/>
              <a:t>”</a:t>
            </a:r>
          </a:p>
          <a:p>
            <a:pPr eaLnBrk="1" hangingPunct="1"/>
            <a:endParaRPr lang="en-US" sz="2000" smtClean="0"/>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304800" y="304800"/>
            <a:ext cx="8229600" cy="865188"/>
          </a:xfrm>
        </p:spPr>
        <p:txBody>
          <a:bodyPr/>
          <a:lstStyle/>
          <a:p>
            <a:pPr eaLnBrk="1" fontAlgn="auto" hangingPunct="1">
              <a:spcAft>
                <a:spcPts val="0"/>
              </a:spcAft>
              <a:defRPr/>
            </a:pPr>
            <a:r>
              <a:rPr lang="en-US" sz="3600" smtClean="0">
                <a:solidFill>
                  <a:schemeClr val="accent1">
                    <a:satMod val="150000"/>
                  </a:schemeClr>
                </a:solidFill>
              </a:rPr>
              <a:t>Yurisprudensi</a:t>
            </a:r>
          </a:p>
        </p:txBody>
      </p:sp>
      <p:sp>
        <p:nvSpPr>
          <p:cNvPr id="73731" name="Rectangle 3"/>
          <p:cNvSpPr>
            <a:spLocks noGrp="1" noChangeArrowheads="1"/>
          </p:cNvSpPr>
          <p:nvPr>
            <p:ph idx="1"/>
          </p:nvPr>
        </p:nvSpPr>
        <p:spPr>
          <a:xfrm>
            <a:off x="381000" y="1524000"/>
            <a:ext cx="8382000" cy="5029200"/>
          </a:xfrm>
        </p:spPr>
        <p:txBody>
          <a:bodyPr>
            <a:normAutofit/>
          </a:bodyPr>
          <a:lstStyle/>
          <a:p>
            <a:pPr eaLnBrk="1" hangingPunct="1">
              <a:lnSpc>
                <a:spcPct val="90000"/>
              </a:lnSpc>
              <a:buFont typeface="Wingdings" pitchFamily="2" charset="2"/>
              <a:buNone/>
            </a:pPr>
            <a:r>
              <a:rPr lang="en-US" sz="2000" smtClean="0"/>
              <a:t>berarti hukum peradilan, pengertian ini  sama dengan istilah </a:t>
            </a:r>
            <a:r>
              <a:rPr lang="en-US" sz="2000" i="1" smtClean="0"/>
              <a:t>Jurisprudentia </a:t>
            </a:r>
            <a:r>
              <a:rPr lang="en-US" sz="2000" smtClean="0"/>
              <a:t>(Belanda), </a:t>
            </a:r>
            <a:r>
              <a:rPr lang="en-US" sz="2000" i="1" smtClean="0"/>
              <a:t>Jurisprudence </a:t>
            </a:r>
            <a:r>
              <a:rPr lang="en-US" sz="2000" smtClean="0"/>
              <a:t>(Perancis), sedangkan di Inggris atau Amerika Serikat (negara dalam sistem </a:t>
            </a:r>
            <a:r>
              <a:rPr lang="en-US" sz="2000" i="1" smtClean="0"/>
              <a:t>Anglo Saxon</a:t>
            </a:r>
            <a:r>
              <a:rPr lang="en-US" sz="2000" smtClean="0"/>
              <a:t>) </a:t>
            </a:r>
            <a:r>
              <a:rPr lang="en-US" sz="2000" i="1" smtClean="0"/>
              <a:t>Jurisprudence </a:t>
            </a:r>
            <a:r>
              <a:rPr lang="en-US" sz="2000" smtClean="0"/>
              <a:t>berarti ilmu hukum atau </a:t>
            </a:r>
            <a:r>
              <a:rPr lang="en-US" sz="2000" i="1" smtClean="0"/>
              <a:t>General Theory of Law</a:t>
            </a:r>
            <a:r>
              <a:rPr lang="en-US" sz="2000" smtClean="0"/>
              <a:t>. Yurisprudensi di negara amerika dan inggris digunakan istilah </a:t>
            </a:r>
            <a:r>
              <a:rPr lang="en-US" sz="2000" i="1" smtClean="0"/>
              <a:t>Judge Made Law</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Yurisprudensi merupakan putusan pengadilan (</a:t>
            </a:r>
            <a:r>
              <a:rPr lang="en-US" sz="2000" i="1" smtClean="0"/>
              <a:t>hakim, judge</a:t>
            </a:r>
            <a:r>
              <a:rPr lang="en-US" sz="2000" smtClean="0"/>
              <a:t>) dan bersifat tidak tertulis sebagaimana UU</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Di negara </a:t>
            </a:r>
            <a:r>
              <a:rPr lang="en-US" sz="2000" i="1" smtClean="0"/>
              <a:t>Anglo Saxon System</a:t>
            </a:r>
            <a:r>
              <a:rPr lang="en-US" sz="2000" smtClean="0"/>
              <a:t>, hakim dalam memutus suatu perkara terikat oleh putusan hakim yang terdahulu (</a:t>
            </a:r>
            <a:r>
              <a:rPr lang="en-US" sz="2000" i="1" smtClean="0"/>
              <a:t>the binding of precedence</a:t>
            </a:r>
            <a:r>
              <a:rPr lang="en-US" sz="2000" smtClean="0"/>
              <a:t>) apabila menghadapi sebuah perkara yang sama dengan perkara yang pernah diputus pada masa lalu</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Negara-negara Sistem Eropa Kontinental cenderung menggunakan asas bebas; hakim tidak terikat oleh putusan hakim yang terdahulu dama memutus suatu perkara yang sama</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04800" y="228600"/>
            <a:ext cx="8610600" cy="941388"/>
          </a:xfrm>
        </p:spPr>
        <p:txBody>
          <a:bodyPr/>
          <a:lstStyle/>
          <a:p>
            <a:pPr eaLnBrk="1" fontAlgn="auto" hangingPunct="1">
              <a:spcAft>
                <a:spcPts val="0"/>
              </a:spcAft>
              <a:defRPr/>
            </a:pPr>
            <a:r>
              <a:rPr lang="en-US" sz="2800" smtClean="0">
                <a:solidFill>
                  <a:schemeClr val="accent1">
                    <a:satMod val="150000"/>
                  </a:schemeClr>
                </a:solidFill>
              </a:rPr>
              <a:t>Pasal 22 Algemeine Bepalingen (AB) menetapkan</a:t>
            </a:r>
          </a:p>
        </p:txBody>
      </p:sp>
      <p:sp>
        <p:nvSpPr>
          <p:cNvPr id="74755" name="Rectangle 3"/>
          <p:cNvSpPr>
            <a:spLocks noGrp="1" noChangeArrowheads="1"/>
          </p:cNvSpPr>
          <p:nvPr>
            <p:ph idx="1"/>
          </p:nvPr>
        </p:nvSpPr>
        <p:spPr>
          <a:xfrm>
            <a:off x="533400" y="1752600"/>
            <a:ext cx="8229600" cy="4724400"/>
          </a:xfrm>
        </p:spPr>
        <p:txBody>
          <a:bodyPr>
            <a:normAutofit/>
          </a:bodyPr>
          <a:lstStyle/>
          <a:p>
            <a:pPr eaLnBrk="1" hangingPunct="1">
              <a:buFont typeface="Wingdings" pitchFamily="2" charset="2"/>
              <a:buNone/>
            </a:pPr>
            <a:r>
              <a:rPr lang="en-US" sz="2000" smtClean="0"/>
              <a:t>“</a:t>
            </a:r>
            <a:r>
              <a:rPr lang="en-US" sz="2000" i="1" smtClean="0"/>
              <a:t>Be regter, die regt te spreken onder vorwendsel van atilzwiggen, duisterheid der wet kan uit hoffde van rechtswijggering vervoid worden</a:t>
            </a:r>
            <a:r>
              <a:rPr lang="en-US" sz="2000" smtClean="0"/>
              <a:t>”</a:t>
            </a:r>
          </a:p>
          <a:p>
            <a:pPr eaLnBrk="1" hangingPunct="1">
              <a:buFont typeface="Wingdings" pitchFamily="2" charset="2"/>
              <a:buNone/>
            </a:pPr>
            <a:endParaRPr lang="en-US" sz="2000" smtClean="0"/>
          </a:p>
          <a:p>
            <a:pPr eaLnBrk="1" hangingPunct="1">
              <a:buFont typeface="Wingdings" pitchFamily="2" charset="2"/>
              <a:buNone/>
            </a:pPr>
            <a:r>
              <a:rPr lang="en-US" sz="2000" smtClean="0"/>
              <a:t>arti:</a:t>
            </a:r>
          </a:p>
          <a:p>
            <a:pPr eaLnBrk="1" hangingPunct="1">
              <a:buFont typeface="Wingdings" pitchFamily="2" charset="2"/>
              <a:buNone/>
            </a:pPr>
            <a:r>
              <a:rPr lang="en-US" sz="2000" smtClean="0"/>
              <a:t>“</a:t>
            </a:r>
            <a:r>
              <a:rPr lang="en-US" sz="2000" i="1" smtClean="0"/>
              <a:t>apabila seorang hakim menolak menyelesaikan perkara dengan alasan peraturan perundang-undangan itu untuk itu tidak menyebutnya, tidak jelas, atau tidak lengkap maka ia dapat dituntut karena menolah mengadili</a:t>
            </a:r>
            <a:r>
              <a:rPr lang="en-US" sz="2000" smtClean="0"/>
              <a:t>”</a:t>
            </a:r>
          </a:p>
          <a:p>
            <a:pPr eaLnBrk="1" hangingPunct="1">
              <a:buFont typeface="Wingdings" pitchFamily="2" charset="2"/>
              <a:buNone/>
            </a:pPr>
            <a:endParaRPr lang="en-US" sz="2000" smtClean="0"/>
          </a:p>
          <a:p>
            <a:pPr eaLnBrk="1" hangingPunct="1"/>
            <a:r>
              <a:rPr lang="en-US" sz="2000" smtClean="0"/>
              <a:t>Hakim tidak dapat menolak perkara yang datang padanya!</a:t>
            </a:r>
          </a:p>
          <a:p>
            <a:pPr eaLnBrk="1" hangingPunct="1"/>
            <a:r>
              <a:rPr lang="en-US" sz="2000" smtClean="0"/>
              <a:t>Jika UU tidak jelas mengatur, maka hakim harus melakukan penafsiran hukum</a:t>
            </a:r>
          </a:p>
          <a:p>
            <a:pPr eaLnBrk="1" hangingPunct="1"/>
            <a:r>
              <a:rPr lang="en-US" sz="2000" smtClean="0"/>
              <a:t>Jika UU tidak mengatur maka hakim harus melakukan penggalian hukum (</a:t>
            </a:r>
            <a:r>
              <a:rPr lang="en-US" sz="2000" i="1" smtClean="0"/>
              <a:t>rechtsvinding, judge made law</a:t>
            </a:r>
            <a:r>
              <a:rPr lang="en-US" sz="2000" smtClean="0"/>
              <a:t>)</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228600" y="304800"/>
            <a:ext cx="8229600" cy="685800"/>
          </a:xfrm>
        </p:spPr>
        <p:txBody>
          <a:bodyPr/>
          <a:lstStyle/>
          <a:p>
            <a:pPr eaLnBrk="1" fontAlgn="auto" hangingPunct="1">
              <a:spcAft>
                <a:spcPts val="0"/>
              </a:spcAft>
              <a:defRPr/>
            </a:pPr>
            <a:r>
              <a:rPr lang="en-US" sz="3600" smtClean="0">
                <a:solidFill>
                  <a:schemeClr val="accent1">
                    <a:satMod val="150000"/>
                  </a:schemeClr>
                </a:solidFill>
              </a:rPr>
              <a:t>Doktrin</a:t>
            </a:r>
          </a:p>
        </p:txBody>
      </p:sp>
      <p:sp>
        <p:nvSpPr>
          <p:cNvPr id="75779" name="Rectangle 3"/>
          <p:cNvSpPr>
            <a:spLocks noGrp="1" noChangeArrowheads="1"/>
          </p:cNvSpPr>
          <p:nvPr>
            <p:ph idx="1"/>
          </p:nvPr>
        </p:nvSpPr>
        <p:spPr>
          <a:xfrm>
            <a:off x="304800" y="1066800"/>
            <a:ext cx="8458200" cy="5562600"/>
          </a:xfrm>
        </p:spPr>
        <p:txBody>
          <a:bodyPr/>
          <a:lstStyle/>
          <a:p>
            <a:pPr marL="609600" indent="-609600" eaLnBrk="1" hangingPunct="1">
              <a:lnSpc>
                <a:spcPct val="90000"/>
              </a:lnSpc>
              <a:buFont typeface="Wingdings" pitchFamily="2" charset="2"/>
              <a:buNone/>
            </a:pPr>
            <a:r>
              <a:rPr lang="en-US" sz="2000" smtClean="0"/>
              <a:t>adalah pendapat atau anggapan para ahli hukum terkenal</a:t>
            </a:r>
          </a:p>
          <a:p>
            <a:pPr marL="609600" indent="-609600" eaLnBrk="1" hangingPunct="1">
              <a:lnSpc>
                <a:spcPct val="90000"/>
              </a:lnSpc>
              <a:buFont typeface="Wingdings" pitchFamily="2" charset="2"/>
              <a:buNone/>
            </a:pPr>
            <a:endParaRPr lang="en-US" sz="2000" smtClean="0"/>
          </a:p>
          <a:p>
            <a:pPr marL="609600" indent="-609600" eaLnBrk="1" hangingPunct="1">
              <a:lnSpc>
                <a:spcPct val="90000"/>
              </a:lnSpc>
              <a:buFont typeface="Wingdings" pitchFamily="2" charset="2"/>
              <a:buNone/>
            </a:pPr>
            <a:r>
              <a:rPr lang="en-US" sz="2000" smtClean="0"/>
              <a:t>Dalam lapangan hukum internasional pendapat para sarjana hukum terkenal merupakan sumber hukum yang sangat penting</a:t>
            </a:r>
          </a:p>
          <a:p>
            <a:pPr marL="609600" indent="-609600" eaLnBrk="1" hangingPunct="1">
              <a:lnSpc>
                <a:spcPct val="90000"/>
              </a:lnSpc>
              <a:buFont typeface="Wingdings" pitchFamily="2" charset="2"/>
              <a:buNone/>
            </a:pPr>
            <a:endParaRPr lang="en-US" sz="2000" smtClean="0"/>
          </a:p>
          <a:p>
            <a:pPr marL="609600" indent="-609600" eaLnBrk="1" hangingPunct="1">
              <a:lnSpc>
                <a:spcPct val="90000"/>
              </a:lnSpc>
              <a:buFont typeface="Wingdings" pitchFamily="2" charset="2"/>
              <a:buNone/>
            </a:pPr>
            <a:r>
              <a:rPr lang="en-US" sz="2000" smtClean="0"/>
              <a:t>Pasal 38 (1) Piagam </a:t>
            </a:r>
            <a:r>
              <a:rPr lang="en-US" sz="2000" i="1" smtClean="0"/>
              <a:t>International Court of Justice </a:t>
            </a:r>
            <a:r>
              <a:rPr lang="en-US" sz="2000" smtClean="0"/>
              <a:t>menetapkan bahwa: “</a:t>
            </a:r>
            <a:r>
              <a:rPr lang="en-US" sz="2000" i="1" smtClean="0"/>
              <a:t>perkara yang diajukan ke mahkamah hukum internasional harus diputuskan menurut sumber hukum internasional</a:t>
            </a:r>
            <a:r>
              <a:rPr lang="en-US" sz="2000" smtClean="0"/>
              <a:t>”</a:t>
            </a:r>
          </a:p>
          <a:p>
            <a:pPr marL="609600" indent="-609600" eaLnBrk="1" hangingPunct="1">
              <a:lnSpc>
                <a:spcPct val="90000"/>
              </a:lnSpc>
              <a:buFont typeface="Wingdings" pitchFamily="2" charset="2"/>
              <a:buNone/>
            </a:pPr>
            <a:endParaRPr lang="en-US" sz="2000" smtClean="0"/>
          </a:p>
          <a:p>
            <a:pPr marL="609600" indent="-609600" eaLnBrk="1" hangingPunct="1">
              <a:lnSpc>
                <a:spcPct val="90000"/>
              </a:lnSpc>
              <a:buFont typeface="Wingdings" pitchFamily="2" charset="2"/>
              <a:buNone/>
            </a:pPr>
            <a:r>
              <a:rPr lang="en-US" sz="2000" smtClean="0"/>
              <a:t>Sumber Hukum Internasional:</a:t>
            </a:r>
          </a:p>
          <a:p>
            <a:pPr marL="609600" indent="-609600" eaLnBrk="1" hangingPunct="1">
              <a:lnSpc>
                <a:spcPct val="90000"/>
              </a:lnSpc>
              <a:buFont typeface="Wingdings" pitchFamily="2" charset="2"/>
              <a:buAutoNum type="arabicPeriod"/>
            </a:pPr>
            <a:r>
              <a:rPr lang="en-US" sz="2000" smtClean="0"/>
              <a:t>Konvensi Internasional</a:t>
            </a:r>
          </a:p>
          <a:p>
            <a:pPr marL="609600" indent="-609600" eaLnBrk="1" hangingPunct="1">
              <a:lnSpc>
                <a:spcPct val="90000"/>
              </a:lnSpc>
              <a:buFont typeface="Wingdings" pitchFamily="2" charset="2"/>
              <a:buAutoNum type="arabicPeriod"/>
            </a:pPr>
            <a:r>
              <a:rPr lang="en-US" sz="2000" smtClean="0"/>
              <a:t>Kebiasaan Internasional (sebagai bukti praktik internasional yang diterima sebagai hukum)</a:t>
            </a:r>
          </a:p>
          <a:p>
            <a:pPr marL="609600" indent="-609600" eaLnBrk="1" hangingPunct="1">
              <a:lnSpc>
                <a:spcPct val="90000"/>
              </a:lnSpc>
              <a:buFont typeface="Wingdings" pitchFamily="2" charset="2"/>
              <a:buAutoNum type="arabicPeriod"/>
            </a:pPr>
            <a:r>
              <a:rPr lang="en-US" sz="2000" smtClean="0"/>
              <a:t>Azas-Azas hukum umum yang diakui bangsa beradab</a:t>
            </a:r>
          </a:p>
          <a:p>
            <a:pPr marL="609600" indent="-609600" eaLnBrk="1" hangingPunct="1">
              <a:lnSpc>
                <a:spcPct val="90000"/>
              </a:lnSpc>
              <a:buFont typeface="Wingdings" pitchFamily="2" charset="2"/>
              <a:buAutoNum type="arabicPeriod"/>
            </a:pPr>
            <a:r>
              <a:rPr lang="en-US" sz="2000" smtClean="0"/>
              <a:t>Keputusan pengadilan</a:t>
            </a:r>
          </a:p>
          <a:p>
            <a:pPr marL="609600" indent="-609600" eaLnBrk="1" hangingPunct="1">
              <a:lnSpc>
                <a:spcPct val="90000"/>
              </a:lnSpc>
              <a:buFont typeface="Wingdings" pitchFamily="2" charset="2"/>
              <a:buAutoNum type="arabicPeriod"/>
            </a:pPr>
            <a:r>
              <a:rPr lang="en-US" sz="2000" smtClean="0"/>
              <a:t>Ajaran para sarjana hukum yang berkualifikasi tinggi dari berbagai negara</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04800" y="228600"/>
            <a:ext cx="8229600" cy="838200"/>
          </a:xfrm>
        </p:spPr>
        <p:txBody>
          <a:bodyPr/>
          <a:lstStyle/>
          <a:p>
            <a:pPr eaLnBrk="1" fontAlgn="auto" hangingPunct="1">
              <a:spcAft>
                <a:spcPts val="0"/>
              </a:spcAft>
              <a:defRPr/>
            </a:pPr>
            <a:r>
              <a:rPr lang="en-US" sz="3600" smtClean="0">
                <a:solidFill>
                  <a:schemeClr val="accent1">
                    <a:satMod val="150000"/>
                  </a:schemeClr>
                </a:solidFill>
              </a:rPr>
              <a:t>Penafsiran – Penemuan Hukum</a:t>
            </a:r>
          </a:p>
        </p:txBody>
      </p:sp>
      <p:sp>
        <p:nvSpPr>
          <p:cNvPr id="76803" name="Rectangle 3"/>
          <p:cNvSpPr>
            <a:spLocks noGrp="1" noChangeArrowheads="1"/>
          </p:cNvSpPr>
          <p:nvPr>
            <p:ph idx="1"/>
          </p:nvPr>
        </p:nvSpPr>
        <p:spPr>
          <a:xfrm>
            <a:off x="457200" y="1600200"/>
            <a:ext cx="8382000" cy="4953000"/>
          </a:xfrm>
        </p:spPr>
        <p:txBody>
          <a:bodyPr/>
          <a:lstStyle/>
          <a:p>
            <a:pPr marL="609600" indent="-609600" eaLnBrk="1" hangingPunct="1">
              <a:buFont typeface="Wingdings" pitchFamily="2" charset="2"/>
              <a:buAutoNum type="arabicPeriod"/>
            </a:pPr>
            <a:r>
              <a:rPr lang="en-US" sz="2000" b="1" smtClean="0"/>
              <a:t>Penafsiran (interpretasi) gramatikal</a:t>
            </a:r>
            <a:r>
              <a:rPr lang="en-US" sz="2000" smtClean="0"/>
              <a:t>, </a:t>
            </a:r>
            <a:br>
              <a:rPr lang="en-US" sz="2000" smtClean="0"/>
            </a:br>
            <a:r>
              <a:rPr lang="en-US" sz="2000" smtClean="0"/>
              <a:t>yaitu menguraikan menurut bahasa, susun kata atau bunyi. </a:t>
            </a:r>
            <a:br>
              <a:rPr lang="en-US" sz="2000" smtClean="0"/>
            </a:br>
            <a:r>
              <a:rPr lang="en-US" sz="1800" smtClean="0"/>
              <a:t>Contoh: kata ‘dipercayakan’ (pasal 432 KUHP) mengandung arti diserahkan</a:t>
            </a:r>
            <a:br>
              <a:rPr lang="en-US" sz="1800" smtClean="0"/>
            </a:br>
            <a:endParaRPr lang="en-US" sz="1800" smtClean="0"/>
          </a:p>
          <a:p>
            <a:pPr marL="609600" indent="-609600" eaLnBrk="1" hangingPunct="1">
              <a:buFont typeface="Wingdings" pitchFamily="2" charset="2"/>
              <a:buAutoNum type="arabicPeriod"/>
            </a:pPr>
            <a:r>
              <a:rPr lang="en-US" sz="2000" b="1" smtClean="0"/>
              <a:t>Interpretasi teologis atau sosiologis</a:t>
            </a:r>
            <a:r>
              <a:rPr lang="en-US" sz="2000" smtClean="0"/>
              <a:t>, </a:t>
            </a:r>
            <a:br>
              <a:rPr lang="en-US" sz="2000" smtClean="0"/>
            </a:br>
            <a:r>
              <a:rPr lang="en-US" sz="2000" smtClean="0"/>
              <a:t>makna UU ditetapkan berdasarkan tujuan kemasyarakatan, UU yang sudah tidak dapat mengikuti perkembangan sosial diterapkan pada sebuah peristiwa hukum. </a:t>
            </a:r>
            <a:br>
              <a:rPr lang="en-US" sz="2000" smtClean="0"/>
            </a:br>
            <a:r>
              <a:rPr lang="en-US" sz="1800" smtClean="0"/>
              <a:t>Contoh: pasal 362 (pencarian), mengambil barang </a:t>
            </a:r>
            <a:r>
              <a:rPr lang="en-US" sz="1800" smtClean="0">
                <a:sym typeface="Wingdings 3" pitchFamily="18" charset="2"/>
              </a:rPr>
              <a:t> diterapkan pada listrik, listrik dianggap sebagai barang (memiliki kegunaan)</a:t>
            </a:r>
            <a:br>
              <a:rPr lang="en-US" sz="1800" smtClean="0">
                <a:sym typeface="Wingdings 3" pitchFamily="18" charset="2"/>
              </a:rPr>
            </a:br>
            <a:endParaRPr lang="en-US" sz="1800" smtClean="0">
              <a:sym typeface="Wingdings 3" pitchFamily="18" charset="2"/>
            </a:endParaRPr>
          </a:p>
          <a:p>
            <a:pPr marL="609600" indent="-609600" eaLnBrk="1" hangingPunct="1">
              <a:buFont typeface="Wingdings" pitchFamily="2" charset="2"/>
              <a:buAutoNum type="arabicPeriod"/>
            </a:pPr>
            <a:r>
              <a:rPr lang="en-US" sz="2000" b="1" smtClean="0">
                <a:sym typeface="Wingdings 3" pitchFamily="18" charset="2"/>
              </a:rPr>
              <a:t>Interpretasi sistematis</a:t>
            </a:r>
            <a:r>
              <a:rPr lang="en-US" sz="2000" smtClean="0">
                <a:sym typeface="Wingdings 3" pitchFamily="18" charset="2"/>
              </a:rPr>
              <a:t>, </a:t>
            </a:r>
            <a:br>
              <a:rPr lang="en-US" sz="2000" smtClean="0">
                <a:sym typeface="Wingdings 3" pitchFamily="18" charset="2"/>
              </a:rPr>
            </a:br>
            <a:r>
              <a:rPr lang="en-US" sz="2000" smtClean="0">
                <a:sym typeface="Wingdings 3" pitchFamily="18" charset="2"/>
              </a:rPr>
              <a:t>menafsirkan UU sebagai bagian dari sebuah sistem perundang-undangan. </a:t>
            </a:r>
            <a:br>
              <a:rPr lang="en-US" sz="2000" smtClean="0">
                <a:sym typeface="Wingdings 3" pitchFamily="18" charset="2"/>
              </a:rPr>
            </a:br>
            <a:r>
              <a:rPr lang="en-US" sz="1800" smtClean="0">
                <a:sym typeface="Wingdings 3" pitchFamily="18" charset="2"/>
              </a:rPr>
              <a:t>Contoh: anak luar kawin harus dicari penafsirannya tidak hanya berdasarkan BW (KUHPerdata) tetapi juga dalam ketentuan Pasal 278 (KUHP)</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304800" y="304800"/>
            <a:ext cx="8229600" cy="712788"/>
          </a:xfrm>
        </p:spPr>
        <p:txBody>
          <a:bodyPr/>
          <a:lstStyle/>
          <a:p>
            <a:pPr eaLnBrk="1" fontAlgn="auto" hangingPunct="1">
              <a:spcAft>
                <a:spcPts val="0"/>
              </a:spcAft>
              <a:defRPr/>
            </a:pPr>
            <a:r>
              <a:rPr lang="en-US" sz="3200" smtClean="0">
                <a:solidFill>
                  <a:schemeClr val="accent1">
                    <a:satMod val="150000"/>
                  </a:schemeClr>
                </a:solidFill>
              </a:rPr>
              <a:t>Penafsiran – Penemuan Hukum (lanjutan)</a:t>
            </a:r>
          </a:p>
        </p:txBody>
      </p:sp>
      <p:sp>
        <p:nvSpPr>
          <p:cNvPr id="82947" name="Rectangle 3"/>
          <p:cNvSpPr>
            <a:spLocks noGrp="1" noChangeArrowheads="1"/>
          </p:cNvSpPr>
          <p:nvPr>
            <p:ph idx="1"/>
          </p:nvPr>
        </p:nvSpPr>
        <p:spPr>
          <a:xfrm>
            <a:off x="381000" y="1752600"/>
            <a:ext cx="8534400" cy="4876800"/>
          </a:xfrm>
        </p:spPr>
        <p:txBody>
          <a:bodyPr rtlCol="0">
            <a:normAutofit lnSpcReduction="10000"/>
          </a:bodyPr>
          <a:lstStyle/>
          <a:p>
            <a:pPr marL="609600" indent="-609600" eaLnBrk="1" fontAlgn="auto" hangingPunct="1">
              <a:spcBef>
                <a:spcPts val="0"/>
              </a:spcBef>
              <a:spcAft>
                <a:spcPts val="0"/>
              </a:spcAft>
              <a:buFont typeface="Wingdings" pitchFamily="2" charset="2"/>
              <a:buAutoNum type="arabicPeriod" startAt="4"/>
              <a:defRPr/>
            </a:pPr>
            <a:r>
              <a:rPr lang="en-US" sz="2000" b="1" dirty="0" err="1" smtClean="0"/>
              <a:t>Interpretasi</a:t>
            </a:r>
            <a:r>
              <a:rPr lang="en-US" sz="2000" b="1" dirty="0" smtClean="0"/>
              <a:t> </a:t>
            </a:r>
            <a:r>
              <a:rPr lang="en-US" sz="2000" b="1" dirty="0" err="1" smtClean="0"/>
              <a:t>Historis</a:t>
            </a:r>
            <a:r>
              <a:rPr lang="en-US" sz="2000" dirty="0" smtClean="0"/>
              <a:t>, </a:t>
            </a:r>
            <a:br>
              <a:rPr lang="en-US" sz="2000" dirty="0" smtClean="0"/>
            </a:br>
            <a:r>
              <a:rPr lang="en-US" sz="2000" dirty="0" err="1" smtClean="0"/>
              <a:t>menafsirkan</a:t>
            </a:r>
            <a:r>
              <a:rPr lang="en-US" sz="2000" dirty="0" smtClean="0"/>
              <a:t> </a:t>
            </a:r>
            <a:r>
              <a:rPr lang="en-US" sz="2000" dirty="0" err="1" smtClean="0"/>
              <a:t>sebuah</a:t>
            </a:r>
            <a:r>
              <a:rPr lang="en-US" sz="2000" dirty="0" smtClean="0"/>
              <a:t> UU </a:t>
            </a:r>
            <a:r>
              <a:rPr lang="en-US" sz="2000" dirty="0" err="1" smtClean="0"/>
              <a:t>berdasarkan</a:t>
            </a:r>
            <a:r>
              <a:rPr lang="en-US" sz="2000" dirty="0" smtClean="0"/>
              <a:t> </a:t>
            </a:r>
            <a:r>
              <a:rPr lang="en-US" sz="2000" dirty="0" err="1" smtClean="0"/>
              <a:t>terjadinya</a:t>
            </a:r>
            <a:r>
              <a:rPr lang="en-US" sz="2000" dirty="0" smtClean="0"/>
              <a:t> UU </a:t>
            </a:r>
            <a:r>
              <a:rPr lang="en-US" sz="2000" dirty="0" err="1" smtClean="0"/>
              <a:t>tersebut</a:t>
            </a:r>
            <a:r>
              <a:rPr lang="en-US" sz="2000" dirty="0" smtClean="0"/>
              <a:t>. </a:t>
            </a:r>
            <a:r>
              <a:rPr lang="en-US" sz="2000" dirty="0" err="1" smtClean="0"/>
              <a:t>Interpretasi</a:t>
            </a:r>
            <a:r>
              <a:rPr lang="en-US" sz="2000" dirty="0" smtClean="0"/>
              <a:t> </a:t>
            </a:r>
            <a:r>
              <a:rPr lang="en-US" sz="2000" dirty="0" err="1" smtClean="0"/>
              <a:t>historis</a:t>
            </a:r>
            <a:r>
              <a:rPr lang="en-US" sz="2000" dirty="0" smtClean="0"/>
              <a:t> </a:t>
            </a:r>
            <a:r>
              <a:rPr lang="en-US" sz="2000" dirty="0" err="1" smtClean="0"/>
              <a:t>terbagi</a:t>
            </a:r>
            <a:r>
              <a:rPr lang="en-US" sz="2000" dirty="0" smtClean="0"/>
              <a:t> </a:t>
            </a:r>
            <a:r>
              <a:rPr lang="en-US" sz="2000" dirty="0" err="1" smtClean="0"/>
              <a:t>atas</a:t>
            </a:r>
            <a:r>
              <a:rPr lang="en-US" sz="2000" dirty="0" smtClean="0"/>
              <a:t>:</a:t>
            </a:r>
            <a:br>
              <a:rPr lang="en-US" sz="2000" dirty="0" smtClean="0"/>
            </a:br>
            <a:r>
              <a:rPr lang="en-US" sz="2000" dirty="0" smtClean="0"/>
              <a:t>a. </a:t>
            </a:r>
            <a:r>
              <a:rPr lang="en-US" sz="2000" dirty="0" err="1" smtClean="0"/>
              <a:t>Interpretasi</a:t>
            </a:r>
            <a:r>
              <a:rPr lang="en-US" sz="2000" dirty="0" smtClean="0"/>
              <a:t> </a:t>
            </a:r>
            <a:r>
              <a:rPr lang="en-US" sz="2000" dirty="0" err="1" smtClean="0"/>
              <a:t>menurut</a:t>
            </a:r>
            <a:r>
              <a:rPr lang="en-US" sz="2000" dirty="0" smtClean="0"/>
              <a:t> </a:t>
            </a:r>
            <a:r>
              <a:rPr lang="en-US" sz="2000" dirty="0" err="1" smtClean="0"/>
              <a:t>sejarah</a:t>
            </a:r>
            <a:r>
              <a:rPr lang="en-US" sz="2000" dirty="0" smtClean="0"/>
              <a:t> UU:</a:t>
            </a:r>
          </a:p>
          <a:p>
            <a:pPr marL="1752600" lvl="3" indent="-381000" eaLnBrk="1" fontAlgn="auto" hangingPunct="1">
              <a:spcAft>
                <a:spcPts val="0"/>
              </a:spcAft>
              <a:buClr>
                <a:schemeClr val="accent4"/>
              </a:buClr>
              <a:buFont typeface="Wingdings" pitchFamily="2" charset="2"/>
              <a:buNone/>
              <a:defRPr/>
            </a:pPr>
            <a:r>
              <a:rPr lang="en-US" sz="1800" dirty="0" err="1" smtClean="0"/>
              <a:t>Penafsir</a:t>
            </a:r>
            <a:r>
              <a:rPr lang="en-US" sz="1800" dirty="0" smtClean="0"/>
              <a:t> </a:t>
            </a:r>
            <a:r>
              <a:rPr lang="en-US" sz="1800" dirty="0" err="1" smtClean="0"/>
              <a:t>melihat</a:t>
            </a:r>
            <a:r>
              <a:rPr lang="en-US" sz="1800" dirty="0" smtClean="0"/>
              <a:t> </a:t>
            </a:r>
            <a:r>
              <a:rPr lang="en-US" sz="1800" dirty="0" err="1" smtClean="0"/>
              <a:t>pada</a:t>
            </a:r>
            <a:r>
              <a:rPr lang="en-US" sz="1800" dirty="0" smtClean="0"/>
              <a:t> </a:t>
            </a:r>
            <a:r>
              <a:rPr lang="en-US" sz="1800" dirty="0" err="1" smtClean="0"/>
              <a:t>awal</a:t>
            </a:r>
            <a:r>
              <a:rPr lang="en-US" sz="1800" dirty="0" smtClean="0"/>
              <a:t> </a:t>
            </a:r>
            <a:r>
              <a:rPr lang="en-US" sz="1800" dirty="0" err="1" smtClean="0"/>
              <a:t>sejarah</a:t>
            </a:r>
            <a:r>
              <a:rPr lang="en-US" sz="1800" dirty="0" smtClean="0"/>
              <a:t>/</a:t>
            </a:r>
            <a:r>
              <a:rPr lang="en-US" sz="1800" dirty="0" err="1" smtClean="0"/>
              <a:t>latar</a:t>
            </a:r>
            <a:r>
              <a:rPr lang="en-US" sz="1800" dirty="0" smtClean="0"/>
              <a:t> </a:t>
            </a:r>
            <a:r>
              <a:rPr lang="en-US" sz="1800" dirty="0" err="1" smtClean="0"/>
              <a:t>belakang</a:t>
            </a:r>
            <a:r>
              <a:rPr lang="en-US" sz="1800" dirty="0" smtClean="0"/>
              <a:t> </a:t>
            </a:r>
            <a:r>
              <a:rPr lang="en-US" sz="1800" dirty="0" err="1" smtClean="0"/>
              <a:t>lahirnya</a:t>
            </a:r>
            <a:r>
              <a:rPr lang="en-US" sz="1800" dirty="0" smtClean="0"/>
              <a:t> UU, </a:t>
            </a:r>
            <a:r>
              <a:rPr lang="en-US" sz="1800" dirty="0" err="1" smtClean="0"/>
              <a:t>melihat</a:t>
            </a:r>
            <a:r>
              <a:rPr lang="en-US" sz="1800" dirty="0" smtClean="0"/>
              <a:t> </a:t>
            </a:r>
            <a:r>
              <a:rPr lang="en-US" sz="1800" dirty="0" err="1" smtClean="0"/>
              <a:t>apa</a:t>
            </a:r>
            <a:r>
              <a:rPr lang="en-US" sz="1800" dirty="0" smtClean="0"/>
              <a:t> yang </a:t>
            </a:r>
            <a:r>
              <a:rPr lang="en-US" sz="1800" dirty="0" err="1" smtClean="0"/>
              <a:t>dikehendaki</a:t>
            </a:r>
            <a:r>
              <a:rPr lang="en-US" sz="1800" dirty="0" smtClean="0"/>
              <a:t> </a:t>
            </a:r>
            <a:r>
              <a:rPr lang="en-US" sz="1800" dirty="0" err="1" smtClean="0"/>
              <a:t>oleh</a:t>
            </a:r>
            <a:r>
              <a:rPr lang="en-US" sz="1800" dirty="0" smtClean="0"/>
              <a:t> </a:t>
            </a:r>
            <a:r>
              <a:rPr lang="en-US" sz="1800" dirty="0" err="1" smtClean="0"/>
              <a:t>pembuat</a:t>
            </a:r>
            <a:r>
              <a:rPr lang="en-US" sz="1800" dirty="0" smtClean="0"/>
              <a:t> UU </a:t>
            </a:r>
            <a:r>
              <a:rPr lang="en-US" sz="1800" dirty="0" err="1" smtClean="0"/>
              <a:t>dengan</a:t>
            </a:r>
            <a:r>
              <a:rPr lang="en-US" sz="1800" dirty="0" smtClean="0"/>
              <a:t> </a:t>
            </a:r>
            <a:r>
              <a:rPr lang="en-US" sz="1800" dirty="0" err="1" smtClean="0"/>
              <a:t>melahirkan</a:t>
            </a:r>
            <a:r>
              <a:rPr lang="en-US" sz="1800" dirty="0" smtClean="0"/>
              <a:t> UU </a:t>
            </a:r>
            <a:r>
              <a:rPr lang="en-US" sz="1800" dirty="0" err="1" smtClean="0"/>
              <a:t>tersebut</a:t>
            </a:r>
            <a:endParaRPr lang="en-US" sz="1800" dirty="0" smtClean="0"/>
          </a:p>
          <a:p>
            <a:pPr marL="609600" indent="-609600" eaLnBrk="1" fontAlgn="auto" hangingPunct="1">
              <a:spcBef>
                <a:spcPts val="0"/>
              </a:spcBef>
              <a:spcAft>
                <a:spcPts val="0"/>
              </a:spcAft>
              <a:buFont typeface="Wingdings" pitchFamily="2" charset="2"/>
              <a:buNone/>
              <a:defRPr/>
            </a:pPr>
            <a:r>
              <a:rPr lang="en-US" sz="2000" dirty="0" smtClean="0"/>
              <a:t>	b. </a:t>
            </a:r>
            <a:r>
              <a:rPr lang="en-US" sz="2000" dirty="0" err="1" smtClean="0"/>
              <a:t>Interpretasi</a:t>
            </a:r>
            <a:r>
              <a:rPr lang="en-US" sz="2000" dirty="0" smtClean="0"/>
              <a:t> </a:t>
            </a:r>
            <a:r>
              <a:rPr lang="en-US" sz="2000" dirty="0" err="1" smtClean="0"/>
              <a:t>menurut</a:t>
            </a:r>
            <a:r>
              <a:rPr lang="en-US" sz="2000" dirty="0" smtClean="0"/>
              <a:t> </a:t>
            </a:r>
            <a:r>
              <a:rPr lang="en-US" sz="2000" dirty="0" err="1" smtClean="0"/>
              <a:t>sejarah</a:t>
            </a:r>
            <a:r>
              <a:rPr lang="en-US" sz="2000" dirty="0" smtClean="0"/>
              <a:t> </a:t>
            </a:r>
            <a:r>
              <a:rPr lang="en-US" sz="2000" dirty="0" err="1" smtClean="0"/>
              <a:t>hukum</a:t>
            </a:r>
            <a:r>
              <a:rPr lang="en-US" sz="2000" dirty="0" smtClean="0"/>
              <a:t>:</a:t>
            </a:r>
          </a:p>
          <a:p>
            <a:pPr marL="1752600" lvl="3" indent="-381000" eaLnBrk="1" fontAlgn="auto" hangingPunct="1">
              <a:spcAft>
                <a:spcPts val="0"/>
              </a:spcAft>
              <a:buClr>
                <a:schemeClr val="accent4"/>
              </a:buClr>
              <a:buFont typeface="Wingdings" pitchFamily="2" charset="2"/>
              <a:buNone/>
              <a:defRPr/>
            </a:pPr>
            <a:r>
              <a:rPr lang="en-US" sz="1800" dirty="0" err="1" smtClean="0"/>
              <a:t>Penafsir</a:t>
            </a:r>
            <a:r>
              <a:rPr lang="en-US" sz="1800" dirty="0" smtClean="0"/>
              <a:t> </a:t>
            </a:r>
            <a:r>
              <a:rPr lang="en-US" sz="1800" dirty="0" err="1" smtClean="0"/>
              <a:t>melihat</a:t>
            </a:r>
            <a:r>
              <a:rPr lang="en-US" sz="1800" dirty="0" smtClean="0"/>
              <a:t> </a:t>
            </a:r>
            <a:r>
              <a:rPr lang="en-US" sz="1800" dirty="0" err="1" smtClean="0"/>
              <a:t>pada</a:t>
            </a:r>
            <a:r>
              <a:rPr lang="en-US" sz="1800" dirty="0" smtClean="0"/>
              <a:t> </a:t>
            </a:r>
            <a:r>
              <a:rPr lang="en-US" sz="1800" dirty="0" err="1" smtClean="0"/>
              <a:t>awal</a:t>
            </a:r>
            <a:r>
              <a:rPr lang="en-US" sz="1800" dirty="0" smtClean="0"/>
              <a:t> </a:t>
            </a:r>
            <a:r>
              <a:rPr lang="en-US" sz="1800" dirty="0" err="1" smtClean="0"/>
              <a:t>sejarah</a:t>
            </a:r>
            <a:r>
              <a:rPr lang="en-US" sz="1800" dirty="0" smtClean="0"/>
              <a:t> </a:t>
            </a:r>
            <a:r>
              <a:rPr lang="en-US" sz="1800" dirty="0" err="1" smtClean="0"/>
              <a:t>hukum</a:t>
            </a:r>
            <a:r>
              <a:rPr lang="en-US" sz="1800" dirty="0" smtClean="0"/>
              <a:t> </a:t>
            </a:r>
            <a:r>
              <a:rPr lang="en-US" sz="1800" dirty="0" err="1" smtClean="0"/>
              <a:t>kelahiran</a:t>
            </a:r>
            <a:r>
              <a:rPr lang="en-US" sz="1800" dirty="0" smtClean="0"/>
              <a:t> </a:t>
            </a:r>
            <a:r>
              <a:rPr lang="en-US" sz="1800" dirty="0" err="1" smtClean="0"/>
              <a:t>sebuah</a:t>
            </a:r>
            <a:r>
              <a:rPr lang="en-US" sz="1800" dirty="0" smtClean="0"/>
              <a:t> UU, </a:t>
            </a:r>
            <a:r>
              <a:rPr lang="en-US" sz="1800" dirty="0" err="1" smtClean="0"/>
              <a:t>contoh</a:t>
            </a:r>
            <a:r>
              <a:rPr lang="en-US" sz="1800" dirty="0" smtClean="0"/>
              <a:t>: </a:t>
            </a:r>
            <a:r>
              <a:rPr lang="en-US" sz="1800" dirty="0" err="1" smtClean="0"/>
              <a:t>menafsirkan</a:t>
            </a:r>
            <a:r>
              <a:rPr lang="en-US" sz="1800" dirty="0" smtClean="0"/>
              <a:t> </a:t>
            </a:r>
            <a:r>
              <a:rPr lang="en-US" sz="1800" dirty="0" err="1" smtClean="0"/>
              <a:t>KUHPerdata</a:t>
            </a:r>
            <a:r>
              <a:rPr lang="en-US" sz="1800" dirty="0" smtClean="0"/>
              <a:t> (BW) </a:t>
            </a:r>
            <a:r>
              <a:rPr lang="en-US" sz="1800" dirty="0" err="1" smtClean="0"/>
              <a:t>harus</a:t>
            </a:r>
            <a:r>
              <a:rPr lang="en-US" sz="1800" dirty="0" smtClean="0"/>
              <a:t> </a:t>
            </a:r>
            <a:r>
              <a:rPr lang="en-US" sz="1800" dirty="0" err="1" smtClean="0"/>
              <a:t>dilihat</a:t>
            </a:r>
            <a:r>
              <a:rPr lang="en-US" sz="1800" dirty="0" smtClean="0"/>
              <a:t> </a:t>
            </a:r>
            <a:r>
              <a:rPr lang="en-US" sz="1800" dirty="0" err="1" smtClean="0"/>
              <a:t>dari</a:t>
            </a:r>
            <a:r>
              <a:rPr lang="en-US" sz="1800" dirty="0" smtClean="0"/>
              <a:t> </a:t>
            </a:r>
            <a:r>
              <a:rPr lang="en-US" sz="1800" dirty="0" err="1" smtClean="0"/>
              <a:t>sejarahnya</a:t>
            </a:r>
            <a:r>
              <a:rPr lang="en-US" sz="1800" dirty="0" smtClean="0"/>
              <a:t> </a:t>
            </a:r>
            <a:r>
              <a:rPr lang="en-US" sz="1800" dirty="0" err="1" smtClean="0"/>
              <a:t>yaitu</a:t>
            </a:r>
            <a:r>
              <a:rPr lang="en-US" sz="1800" dirty="0" smtClean="0"/>
              <a:t> </a:t>
            </a:r>
            <a:r>
              <a:rPr lang="en-US" sz="1800" dirty="0" err="1" smtClean="0"/>
              <a:t>hukum</a:t>
            </a:r>
            <a:r>
              <a:rPr lang="en-US" sz="1800" dirty="0" smtClean="0"/>
              <a:t> </a:t>
            </a:r>
            <a:r>
              <a:rPr lang="en-US" sz="1800" dirty="0" err="1" smtClean="0"/>
              <a:t>Romawi</a:t>
            </a:r>
            <a:r>
              <a:rPr lang="en-US" sz="1800" dirty="0" smtClean="0"/>
              <a:t> </a:t>
            </a:r>
            <a:r>
              <a:rPr lang="en-US" sz="1800" dirty="0" err="1" smtClean="0"/>
              <a:t>Kuno</a:t>
            </a:r>
            <a:r>
              <a:rPr lang="en-US" sz="1800" dirty="0" smtClean="0"/>
              <a:t/>
            </a:r>
            <a:br>
              <a:rPr lang="en-US" sz="1800" dirty="0" smtClean="0"/>
            </a:br>
            <a:endParaRPr lang="en-US" sz="1800" dirty="0" smtClean="0"/>
          </a:p>
          <a:p>
            <a:pPr marL="609600" indent="-609600" eaLnBrk="1" fontAlgn="auto" hangingPunct="1">
              <a:spcBef>
                <a:spcPts val="0"/>
              </a:spcBef>
              <a:spcAft>
                <a:spcPts val="0"/>
              </a:spcAft>
              <a:buFont typeface="Wingdings" pitchFamily="2" charset="2"/>
              <a:buAutoNum type="arabicPeriod" startAt="5"/>
              <a:defRPr/>
            </a:pPr>
            <a:r>
              <a:rPr lang="en-US" sz="2000" b="1" dirty="0" err="1" smtClean="0"/>
              <a:t>Interpretasi</a:t>
            </a:r>
            <a:r>
              <a:rPr lang="en-US" sz="2000" b="1" dirty="0" smtClean="0"/>
              <a:t> </a:t>
            </a:r>
            <a:r>
              <a:rPr lang="en-US" sz="2000" b="1" dirty="0" err="1" smtClean="0"/>
              <a:t>Komparatif</a:t>
            </a:r>
            <a:r>
              <a:rPr lang="en-US" sz="2000" b="1" dirty="0" smtClean="0"/>
              <a:t> (</a:t>
            </a:r>
            <a:r>
              <a:rPr lang="en-US" sz="2000" b="1" dirty="0" err="1" smtClean="0"/>
              <a:t>perbandingan</a:t>
            </a:r>
            <a:r>
              <a:rPr lang="en-US" sz="2000" b="1" dirty="0" smtClean="0"/>
              <a:t>)</a:t>
            </a:r>
            <a:r>
              <a:rPr lang="en-US" sz="2000" dirty="0" smtClean="0"/>
              <a:t>, </a:t>
            </a:r>
            <a:br>
              <a:rPr lang="en-US" sz="2000" dirty="0" smtClean="0"/>
            </a:br>
            <a:r>
              <a:rPr lang="en-US" sz="2000" dirty="0" err="1" smtClean="0"/>
              <a:t>penafsir</a:t>
            </a:r>
            <a:r>
              <a:rPr lang="en-US" sz="2000" dirty="0" smtClean="0"/>
              <a:t> </a:t>
            </a:r>
            <a:r>
              <a:rPr lang="en-US" sz="2000" dirty="0" err="1" smtClean="0"/>
              <a:t>melakukan</a:t>
            </a:r>
            <a:r>
              <a:rPr lang="en-US" sz="2000" dirty="0" smtClean="0"/>
              <a:t> </a:t>
            </a:r>
            <a:r>
              <a:rPr lang="en-US" sz="2000" dirty="0" err="1" smtClean="0"/>
              <a:t>perbandingan</a:t>
            </a:r>
            <a:r>
              <a:rPr lang="en-US" sz="2000" dirty="0" smtClean="0"/>
              <a:t> </a:t>
            </a:r>
            <a:r>
              <a:rPr lang="en-US" sz="2000" dirty="0" err="1" smtClean="0"/>
              <a:t>atas</a:t>
            </a:r>
            <a:r>
              <a:rPr lang="en-US" sz="2000" dirty="0" smtClean="0"/>
              <a:t> UU yang </a:t>
            </a:r>
            <a:r>
              <a:rPr lang="en-US" sz="2000" dirty="0" err="1" smtClean="0"/>
              <a:t>satu</a:t>
            </a:r>
            <a:r>
              <a:rPr lang="en-US" sz="2000" dirty="0" smtClean="0"/>
              <a:t> </a:t>
            </a:r>
            <a:r>
              <a:rPr lang="en-US" sz="2000" dirty="0" err="1" smtClean="0"/>
              <a:t>dengan</a:t>
            </a:r>
            <a:r>
              <a:rPr lang="en-US" sz="2000" dirty="0" smtClean="0"/>
              <a:t> UU yang lain, </a:t>
            </a:r>
            <a:r>
              <a:rPr lang="en-US" sz="2000" dirty="0" err="1" smtClean="0"/>
              <a:t>atau</a:t>
            </a:r>
            <a:r>
              <a:rPr lang="en-US" sz="2000" dirty="0" smtClean="0"/>
              <a:t> UU </a:t>
            </a:r>
            <a:r>
              <a:rPr lang="en-US" sz="2000" dirty="0" err="1" smtClean="0"/>
              <a:t>dalam</a:t>
            </a:r>
            <a:r>
              <a:rPr lang="en-US" sz="2000" dirty="0" smtClean="0"/>
              <a:t> </a:t>
            </a:r>
            <a:r>
              <a:rPr lang="en-US" sz="2000" dirty="0" err="1" smtClean="0"/>
              <a:t>satu</a:t>
            </a:r>
            <a:r>
              <a:rPr lang="en-US" sz="2000" dirty="0" smtClean="0"/>
              <a:t> </a:t>
            </a:r>
            <a:r>
              <a:rPr lang="en-US" sz="2000" dirty="0" err="1" smtClean="0"/>
              <a:t>negara</a:t>
            </a:r>
            <a:r>
              <a:rPr lang="en-US" sz="2000" dirty="0" smtClean="0"/>
              <a:t> </a:t>
            </a:r>
            <a:r>
              <a:rPr lang="en-US" sz="2000" dirty="0" err="1" smtClean="0"/>
              <a:t>tertentu</a:t>
            </a:r>
            <a:r>
              <a:rPr lang="en-US" sz="2000" dirty="0" smtClean="0"/>
              <a:t> </a:t>
            </a:r>
            <a:r>
              <a:rPr lang="en-US" sz="2000" dirty="0" err="1" smtClean="0"/>
              <a:t>dengan</a:t>
            </a:r>
            <a:r>
              <a:rPr lang="en-US" sz="2000" dirty="0" smtClean="0"/>
              <a:t> </a:t>
            </a:r>
            <a:r>
              <a:rPr lang="en-US" sz="2000" dirty="0" err="1" smtClean="0"/>
              <a:t>negara</a:t>
            </a:r>
            <a:r>
              <a:rPr lang="en-US" sz="2000" dirty="0" smtClean="0"/>
              <a:t> yang lain. Hal </a:t>
            </a:r>
            <a:r>
              <a:rPr lang="en-US" sz="2000" dirty="0" err="1" smtClean="0"/>
              <a:t>ini</a:t>
            </a:r>
            <a:r>
              <a:rPr lang="en-US" sz="2000" dirty="0" smtClean="0"/>
              <a:t> </a:t>
            </a:r>
            <a:r>
              <a:rPr lang="en-US" sz="2000" dirty="0" err="1" smtClean="0"/>
              <a:t>sangat</a:t>
            </a:r>
            <a:r>
              <a:rPr lang="en-US" sz="2000" dirty="0" smtClean="0"/>
              <a:t> </a:t>
            </a:r>
            <a:r>
              <a:rPr lang="en-US" sz="2000" dirty="0" err="1" smtClean="0"/>
              <a:t>berperan</a:t>
            </a:r>
            <a:r>
              <a:rPr lang="en-US" sz="2000" dirty="0" smtClean="0"/>
              <a:t> </a:t>
            </a:r>
            <a:r>
              <a:rPr lang="en-US" sz="2000" dirty="0" err="1" smtClean="0"/>
              <a:t>dalam</a:t>
            </a:r>
            <a:r>
              <a:rPr lang="en-US" sz="2000" dirty="0" smtClean="0"/>
              <a:t> </a:t>
            </a:r>
            <a:r>
              <a:rPr lang="en-US" sz="2000" dirty="0" err="1" smtClean="0"/>
              <a:t>interpretasi</a:t>
            </a:r>
            <a:r>
              <a:rPr lang="en-US" sz="2000" dirty="0" smtClean="0"/>
              <a:t> </a:t>
            </a:r>
            <a:r>
              <a:rPr lang="en-US" sz="2000" dirty="0" err="1" smtClean="0"/>
              <a:t>terhadap</a:t>
            </a:r>
            <a:r>
              <a:rPr lang="en-US" sz="2000" dirty="0" smtClean="0"/>
              <a:t> </a:t>
            </a:r>
            <a:r>
              <a:rPr lang="en-US" sz="2000" dirty="0" err="1" smtClean="0"/>
              <a:t>ketentuan-ketentuan</a:t>
            </a:r>
            <a:r>
              <a:rPr lang="en-US" sz="2000" dirty="0" smtClean="0"/>
              <a:t> </a:t>
            </a:r>
            <a:r>
              <a:rPr lang="en-US" sz="2000" dirty="0" err="1" smtClean="0"/>
              <a:t>hukum</a:t>
            </a:r>
            <a:r>
              <a:rPr lang="en-US" sz="2000" dirty="0" smtClean="0"/>
              <a:t> </a:t>
            </a:r>
            <a:r>
              <a:rPr lang="en-US" sz="2000" dirty="0" err="1" smtClean="0"/>
              <a:t>internasional</a:t>
            </a:r>
            <a:endParaRPr lang="en-US" sz="2000"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
            <a:ext cx="8229600" cy="1143000"/>
          </a:xfrm>
        </p:spPr>
        <p:txBody>
          <a:bodyPr/>
          <a:lstStyle/>
          <a:p>
            <a:pPr eaLnBrk="1" fontAlgn="auto" hangingPunct="1">
              <a:spcAft>
                <a:spcPts val="0"/>
              </a:spcAft>
              <a:defRPr/>
            </a:pPr>
            <a:r>
              <a:rPr lang="en-US" sz="3600" smtClean="0">
                <a:solidFill>
                  <a:schemeClr val="accent1">
                    <a:satMod val="150000"/>
                  </a:schemeClr>
                </a:solidFill>
              </a:rPr>
              <a:t>Lemaire</a:t>
            </a:r>
          </a:p>
        </p:txBody>
      </p:sp>
      <p:sp>
        <p:nvSpPr>
          <p:cNvPr id="12291" name="Rectangle 3"/>
          <p:cNvSpPr>
            <a:spLocks noGrp="1" noChangeArrowheads="1"/>
          </p:cNvSpPr>
          <p:nvPr>
            <p:ph idx="1"/>
          </p:nvPr>
        </p:nvSpPr>
        <p:spPr>
          <a:xfrm>
            <a:off x="609600" y="1524000"/>
            <a:ext cx="8077200" cy="1219200"/>
          </a:xfrm>
        </p:spPr>
        <p:txBody>
          <a:bodyPr rtlCol="0">
            <a:normAutofit lnSpcReduction="10000"/>
          </a:bodyPr>
          <a:lstStyle/>
          <a:p>
            <a:pPr marL="438912" indent="-320040" eaLnBrk="1" fontAlgn="auto" hangingPunct="1">
              <a:spcBef>
                <a:spcPts val="0"/>
              </a:spcBef>
              <a:spcAft>
                <a:spcPts val="0"/>
              </a:spcAft>
              <a:buFont typeface="Wingdings" pitchFamily="2" charset="2"/>
              <a:buNone/>
              <a:defRPr/>
            </a:pPr>
            <a:r>
              <a:rPr lang="en-US" sz="2400" dirty="0" smtClean="0"/>
              <a:t>“</a:t>
            </a:r>
            <a:r>
              <a:rPr lang="en-US" sz="2400" i="1" dirty="0" err="1" smtClean="0"/>
              <a:t>Hukum</a:t>
            </a:r>
            <a:r>
              <a:rPr lang="en-US" sz="2400" i="1" dirty="0" smtClean="0"/>
              <a:t> </a:t>
            </a:r>
            <a:r>
              <a:rPr lang="en-US" sz="2400" i="1" dirty="0" err="1" smtClean="0"/>
              <a:t>itu</a:t>
            </a:r>
            <a:r>
              <a:rPr lang="en-US" sz="2400" i="1" dirty="0" smtClean="0"/>
              <a:t> </a:t>
            </a:r>
            <a:r>
              <a:rPr lang="en-US" sz="2400" i="1" dirty="0" err="1" smtClean="0"/>
              <a:t>banyak</a:t>
            </a:r>
            <a:r>
              <a:rPr lang="en-US" sz="2400" i="1" dirty="0" smtClean="0"/>
              <a:t> </a:t>
            </a:r>
            <a:r>
              <a:rPr lang="en-US" sz="2400" i="1" dirty="0" err="1" smtClean="0"/>
              <a:t>seginya</a:t>
            </a:r>
            <a:r>
              <a:rPr lang="en-US" sz="2400" i="1" dirty="0" smtClean="0"/>
              <a:t> </a:t>
            </a:r>
            <a:r>
              <a:rPr lang="en-US" sz="2400" i="1" dirty="0" err="1" smtClean="0"/>
              <a:t>dan</a:t>
            </a:r>
            <a:r>
              <a:rPr lang="en-US" sz="2400" i="1" dirty="0" smtClean="0"/>
              <a:t> </a:t>
            </a:r>
            <a:r>
              <a:rPr lang="en-US" sz="2400" i="1" dirty="0" err="1" smtClean="0"/>
              <a:t>meliputi</a:t>
            </a:r>
            <a:r>
              <a:rPr lang="en-US" sz="2400" i="1" dirty="0" smtClean="0"/>
              <a:t> </a:t>
            </a:r>
            <a:r>
              <a:rPr lang="en-US" sz="2400" i="1" dirty="0" err="1" smtClean="0"/>
              <a:t>segala</a:t>
            </a:r>
            <a:r>
              <a:rPr lang="en-US" sz="2400" i="1" dirty="0" smtClean="0"/>
              <a:t> </a:t>
            </a:r>
            <a:r>
              <a:rPr lang="en-US" sz="2400" i="1" dirty="0" err="1" smtClean="0"/>
              <a:t>lapangan</a:t>
            </a:r>
            <a:r>
              <a:rPr lang="en-US" sz="2400" i="1" dirty="0" smtClean="0"/>
              <a:t>. </a:t>
            </a:r>
            <a:r>
              <a:rPr lang="en-US" sz="2400" i="1" dirty="0" err="1" smtClean="0"/>
              <a:t>Oleh</a:t>
            </a:r>
            <a:r>
              <a:rPr lang="en-US" sz="2400" i="1" dirty="0" smtClean="0"/>
              <a:t> </a:t>
            </a:r>
            <a:r>
              <a:rPr lang="en-US" sz="2400" i="1" dirty="0" err="1" smtClean="0"/>
              <a:t>sebab</a:t>
            </a:r>
            <a:r>
              <a:rPr lang="en-US" sz="2400" i="1" dirty="0" smtClean="0"/>
              <a:t> </a:t>
            </a:r>
            <a:r>
              <a:rPr lang="en-US" sz="2400" i="1" dirty="0" err="1" smtClean="0"/>
              <a:t>itu</a:t>
            </a:r>
            <a:r>
              <a:rPr lang="en-US" sz="2400" i="1" dirty="0" smtClean="0"/>
              <a:t> </a:t>
            </a:r>
            <a:r>
              <a:rPr lang="en-US" sz="2400" i="1" dirty="0" err="1" smtClean="0"/>
              <a:t>tidak</a:t>
            </a:r>
            <a:r>
              <a:rPr lang="en-US" sz="2400" i="1" dirty="0" smtClean="0"/>
              <a:t> </a:t>
            </a:r>
            <a:r>
              <a:rPr lang="en-US" sz="2400" i="1" dirty="0" err="1" smtClean="0"/>
              <a:t>mungkin</a:t>
            </a:r>
            <a:r>
              <a:rPr lang="en-US" sz="2400" i="1" dirty="0" smtClean="0"/>
              <a:t> </a:t>
            </a:r>
            <a:r>
              <a:rPr lang="en-US" sz="2400" i="1" dirty="0" err="1" smtClean="0"/>
              <a:t>membuat</a:t>
            </a:r>
            <a:r>
              <a:rPr lang="en-US" sz="2400" i="1" dirty="0" smtClean="0"/>
              <a:t> </a:t>
            </a:r>
            <a:r>
              <a:rPr lang="en-US" sz="2400" i="1" dirty="0" err="1" smtClean="0"/>
              <a:t>suatu</a:t>
            </a:r>
            <a:r>
              <a:rPr lang="en-US" sz="2400" i="1" dirty="0" smtClean="0"/>
              <a:t> </a:t>
            </a:r>
            <a:r>
              <a:rPr lang="en-US" sz="2400" i="1" dirty="0" err="1" smtClean="0"/>
              <a:t>defenisi</a:t>
            </a:r>
            <a:r>
              <a:rPr lang="en-US" sz="2400" i="1" dirty="0" smtClean="0"/>
              <a:t> </a:t>
            </a:r>
            <a:r>
              <a:rPr lang="en-US" sz="2400" i="1" dirty="0" err="1" smtClean="0"/>
              <a:t>apa</a:t>
            </a:r>
            <a:r>
              <a:rPr lang="en-US" sz="2400" i="1" dirty="0" smtClean="0"/>
              <a:t> </a:t>
            </a:r>
            <a:r>
              <a:rPr lang="en-US" sz="2400" i="1" dirty="0" err="1" smtClean="0"/>
              <a:t>sebenarnya</a:t>
            </a:r>
            <a:r>
              <a:rPr lang="en-US" sz="2400" i="1" dirty="0" smtClean="0"/>
              <a:t> </a:t>
            </a:r>
            <a:r>
              <a:rPr lang="en-US" sz="2400" i="1" dirty="0" err="1" smtClean="0"/>
              <a:t>hukum</a:t>
            </a:r>
            <a:r>
              <a:rPr lang="en-US" sz="2400" i="1" dirty="0" smtClean="0"/>
              <a:t> </a:t>
            </a:r>
            <a:r>
              <a:rPr lang="en-US" sz="2400" i="1" dirty="0" err="1" smtClean="0"/>
              <a:t>itu</a:t>
            </a:r>
            <a:r>
              <a:rPr lang="en-US" sz="2400" dirty="0" smtClean="0"/>
              <a:t>”</a:t>
            </a:r>
          </a:p>
        </p:txBody>
      </p:sp>
      <p:sp>
        <p:nvSpPr>
          <p:cNvPr id="12294" name="Rectangle 6"/>
          <p:cNvSpPr>
            <a:spLocks noChangeArrowheads="1"/>
          </p:cNvSpPr>
          <p:nvPr/>
        </p:nvSpPr>
        <p:spPr bwMode="auto">
          <a:xfrm>
            <a:off x="533400" y="2590800"/>
            <a:ext cx="8229600" cy="1143000"/>
          </a:xfrm>
          <a:prstGeom prst="rect">
            <a:avLst/>
          </a:prstGeom>
          <a:noFill/>
          <a:ln w="9525">
            <a:noFill/>
            <a:miter lim="800000"/>
            <a:headEnd/>
            <a:tailEnd/>
          </a:ln>
          <a:effectLst/>
        </p:spPr>
        <p:txBody>
          <a:bodyPr anchor="ctr"/>
          <a:lstStyle/>
          <a:p>
            <a:pPr eaLnBrk="1" hangingPunct="1">
              <a:defRPr/>
            </a:pPr>
            <a:r>
              <a:rPr lang="en-US" sz="3600">
                <a:solidFill>
                  <a:schemeClr val="tx2"/>
                </a:solidFill>
                <a:effectLst>
                  <a:outerShdw blurRad="38100" dist="38100" dir="2700000" algn="tl">
                    <a:srgbClr val="000000"/>
                  </a:outerShdw>
                </a:effectLst>
                <a:latin typeface="Arial" charset="0"/>
              </a:rPr>
              <a:t>Immanuel Kant</a:t>
            </a:r>
          </a:p>
        </p:txBody>
      </p:sp>
      <p:sp>
        <p:nvSpPr>
          <p:cNvPr id="12295" name="Rectangle 7"/>
          <p:cNvSpPr>
            <a:spLocks noChangeArrowheads="1"/>
          </p:cNvSpPr>
          <p:nvPr/>
        </p:nvSpPr>
        <p:spPr bwMode="auto">
          <a:xfrm>
            <a:off x="1981200" y="3429000"/>
            <a:ext cx="6781800" cy="10668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65000"/>
              <a:buFont typeface="Wingdings" pitchFamily="2" charset="2"/>
              <a:buNone/>
              <a:defRPr/>
            </a:pPr>
            <a:r>
              <a:rPr lang="en-US" sz="2400" dirty="0">
                <a:effectLst>
                  <a:outerShdw blurRad="38100" dist="38100" dir="2700000" algn="tl">
                    <a:srgbClr val="000000"/>
                  </a:outerShdw>
                </a:effectLst>
              </a:rPr>
              <a:t>“</a:t>
            </a:r>
            <a:r>
              <a:rPr lang="en-US" sz="2400" i="1" dirty="0" err="1">
                <a:effectLst>
                  <a:outerShdw blurRad="38100" dist="38100" dir="2700000" algn="tl">
                    <a:srgbClr val="000000"/>
                  </a:outerShdw>
                </a:effectLst>
              </a:rPr>
              <a:t>Noch</a:t>
            </a:r>
            <a:r>
              <a:rPr lang="en-US" sz="2400" i="1" dirty="0">
                <a:effectLst>
                  <a:outerShdw blurRad="38100" dist="38100" dir="2700000" algn="tl">
                    <a:srgbClr val="000000"/>
                  </a:outerShdw>
                </a:effectLst>
              </a:rPr>
              <a:t> </a:t>
            </a:r>
            <a:r>
              <a:rPr lang="en-US" sz="2400" i="1" dirty="0" err="1">
                <a:effectLst>
                  <a:outerShdw blurRad="38100" dist="38100" dir="2700000" algn="tl">
                    <a:srgbClr val="000000"/>
                  </a:outerShdw>
                </a:effectLst>
              </a:rPr>
              <a:t>suchen</a:t>
            </a:r>
            <a:r>
              <a:rPr lang="en-US" sz="2400" i="1" dirty="0">
                <a:effectLst>
                  <a:outerShdw blurRad="38100" dist="38100" dir="2700000" algn="tl">
                    <a:srgbClr val="000000"/>
                  </a:outerShdw>
                </a:effectLst>
              </a:rPr>
              <a:t> die </a:t>
            </a:r>
            <a:r>
              <a:rPr lang="en-US" sz="2400" i="1" dirty="0" err="1">
                <a:effectLst>
                  <a:outerShdw blurRad="38100" dist="38100" dir="2700000" algn="tl">
                    <a:srgbClr val="000000"/>
                  </a:outerShdw>
                </a:effectLst>
              </a:rPr>
              <a:t>Juristen</a:t>
            </a:r>
            <a:r>
              <a:rPr lang="en-US" sz="2400" i="1" dirty="0">
                <a:effectLst>
                  <a:outerShdw blurRad="38100" dist="38100" dir="2700000" algn="tl">
                    <a:srgbClr val="000000"/>
                  </a:outerShdw>
                </a:effectLst>
              </a:rPr>
              <a:t> </a:t>
            </a:r>
            <a:r>
              <a:rPr lang="en-US" sz="2400" i="1" dirty="0" err="1">
                <a:effectLst>
                  <a:outerShdw blurRad="38100" dist="38100" dir="2700000" algn="tl">
                    <a:srgbClr val="000000"/>
                  </a:outerShdw>
                </a:effectLst>
              </a:rPr>
              <a:t>eine</a:t>
            </a:r>
            <a:r>
              <a:rPr lang="en-US" sz="2400" i="1" dirty="0">
                <a:effectLst>
                  <a:outerShdw blurRad="38100" dist="38100" dir="2700000" algn="tl">
                    <a:srgbClr val="000000"/>
                  </a:outerShdw>
                </a:effectLst>
              </a:rPr>
              <a:t> Definition </a:t>
            </a:r>
            <a:r>
              <a:rPr lang="en-US" sz="2400" i="1" dirty="0" err="1">
                <a:effectLst>
                  <a:outerShdw blurRad="38100" dist="38100" dir="2700000" algn="tl">
                    <a:srgbClr val="000000"/>
                  </a:outerShdw>
                </a:effectLst>
              </a:rPr>
              <a:t>zu</a:t>
            </a:r>
            <a:r>
              <a:rPr lang="en-US" sz="2400" i="1" dirty="0">
                <a:effectLst>
                  <a:outerShdw blurRad="38100" dist="38100" dir="2700000" algn="tl">
                    <a:srgbClr val="000000"/>
                  </a:outerShdw>
                </a:effectLst>
              </a:rPr>
              <a:t> </a:t>
            </a:r>
            <a:r>
              <a:rPr lang="en-US" sz="2400" i="1" dirty="0" err="1">
                <a:effectLst>
                  <a:outerShdw blurRad="38100" dist="38100" dir="2700000" algn="tl">
                    <a:srgbClr val="000000"/>
                  </a:outerShdw>
                </a:effectLst>
              </a:rPr>
              <a:t>ihrem</a:t>
            </a:r>
            <a:r>
              <a:rPr lang="en-US" sz="2400" i="1" dirty="0">
                <a:effectLst>
                  <a:outerShdw blurRad="38100" dist="38100" dir="2700000" algn="tl">
                    <a:srgbClr val="000000"/>
                  </a:outerShdw>
                </a:effectLst>
              </a:rPr>
              <a:t> </a:t>
            </a:r>
            <a:r>
              <a:rPr lang="en-US" sz="2400" i="1" dirty="0" err="1">
                <a:effectLst>
                  <a:outerShdw blurRad="38100" dist="38100" dir="2700000" algn="tl">
                    <a:srgbClr val="000000"/>
                  </a:outerShdw>
                </a:effectLst>
              </a:rPr>
              <a:t>Begriffe</a:t>
            </a:r>
            <a:r>
              <a:rPr lang="en-US" sz="2400" i="1" dirty="0">
                <a:effectLst>
                  <a:outerShdw blurRad="38100" dist="38100" dir="2700000" algn="tl">
                    <a:srgbClr val="000000"/>
                  </a:outerShdw>
                </a:effectLst>
              </a:rPr>
              <a:t> von </a:t>
            </a:r>
            <a:r>
              <a:rPr lang="en-US" sz="2400" i="1" dirty="0" err="1">
                <a:effectLst>
                  <a:outerShdw blurRad="38100" dist="38100" dir="2700000" algn="tl">
                    <a:srgbClr val="000000"/>
                  </a:outerShdw>
                </a:effectLst>
              </a:rPr>
              <a:t>Recht</a:t>
            </a:r>
            <a:r>
              <a:rPr lang="en-US" sz="2400" dirty="0">
                <a:effectLst>
                  <a:outerShdw blurRad="38100" dist="38100" dir="2700000" algn="tl">
                    <a:srgbClr val="000000"/>
                  </a:outerShdw>
                </a:effectLst>
              </a:rPr>
              <a:t>”</a:t>
            </a:r>
          </a:p>
        </p:txBody>
      </p:sp>
      <p:pic>
        <p:nvPicPr>
          <p:cNvPr id="14342" name="Picture 8" descr="kant1"/>
          <p:cNvPicPr>
            <a:picLocks noChangeAspect="1" noChangeArrowheads="1"/>
          </p:cNvPicPr>
          <p:nvPr/>
        </p:nvPicPr>
        <p:blipFill>
          <a:blip r:embed="rId2"/>
          <a:srcRect/>
          <a:stretch>
            <a:fillRect/>
          </a:stretch>
        </p:blipFill>
        <p:spPr bwMode="auto">
          <a:xfrm>
            <a:off x="685800" y="3505200"/>
            <a:ext cx="1185863" cy="1371600"/>
          </a:xfrm>
          <a:prstGeom prst="rect">
            <a:avLst/>
          </a:prstGeom>
          <a:noFill/>
          <a:ln w="9525">
            <a:solidFill>
              <a:srgbClr val="000000"/>
            </a:solidFill>
            <a:miter lim="800000"/>
            <a:headEnd/>
            <a:tailEnd/>
          </a:ln>
        </p:spPr>
      </p:pic>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04800" y="152400"/>
            <a:ext cx="8229600" cy="712788"/>
          </a:xfrm>
        </p:spPr>
        <p:txBody>
          <a:bodyPr/>
          <a:lstStyle/>
          <a:p>
            <a:pPr eaLnBrk="1" fontAlgn="auto" hangingPunct="1">
              <a:spcAft>
                <a:spcPts val="0"/>
              </a:spcAft>
              <a:defRPr/>
            </a:pPr>
            <a:r>
              <a:rPr lang="en-US" sz="3200" smtClean="0">
                <a:solidFill>
                  <a:schemeClr val="accent1">
                    <a:satMod val="150000"/>
                  </a:schemeClr>
                </a:solidFill>
              </a:rPr>
              <a:t>Penafsiran – Penemuan Hukum (lanjutan)</a:t>
            </a:r>
          </a:p>
        </p:txBody>
      </p:sp>
      <p:sp>
        <p:nvSpPr>
          <p:cNvPr id="78851" name="Rectangle 3"/>
          <p:cNvSpPr>
            <a:spLocks noGrp="1" noChangeArrowheads="1"/>
          </p:cNvSpPr>
          <p:nvPr>
            <p:ph idx="1"/>
          </p:nvPr>
        </p:nvSpPr>
        <p:spPr>
          <a:xfrm>
            <a:off x="457200" y="1600200"/>
            <a:ext cx="8382000" cy="5105400"/>
          </a:xfrm>
        </p:spPr>
        <p:txBody>
          <a:bodyPr/>
          <a:lstStyle/>
          <a:p>
            <a:pPr marL="609600" indent="-609600" eaLnBrk="1" hangingPunct="1">
              <a:lnSpc>
                <a:spcPct val="80000"/>
              </a:lnSpc>
              <a:buFont typeface="Wingdings" pitchFamily="2" charset="2"/>
              <a:buAutoNum type="arabicPeriod" startAt="6"/>
            </a:pPr>
            <a:r>
              <a:rPr lang="en-US" sz="2000" b="1" smtClean="0"/>
              <a:t>Interpretasi Futuristis</a:t>
            </a:r>
            <a:r>
              <a:rPr lang="en-US" sz="2000" smtClean="0"/>
              <a:t>, </a:t>
            </a:r>
            <a:br>
              <a:rPr lang="en-US" sz="2000" smtClean="0"/>
            </a:br>
            <a:r>
              <a:rPr lang="en-US" sz="2000" smtClean="0"/>
              <a:t>penafsir melakukan penafsiran terhadap suatu permasalahan yang muncul dengan menggunakan aturan yang belum mempunyai kekuatan berlaku seperti rancangan UU</a:t>
            </a:r>
            <a:br>
              <a:rPr lang="en-US" sz="2000" smtClean="0"/>
            </a:br>
            <a:endParaRPr lang="en-US" sz="2000" smtClean="0"/>
          </a:p>
          <a:p>
            <a:pPr marL="609600" indent="-609600" eaLnBrk="1" hangingPunct="1">
              <a:lnSpc>
                <a:spcPct val="80000"/>
              </a:lnSpc>
              <a:buFont typeface="Wingdings" pitchFamily="2" charset="2"/>
              <a:buAutoNum type="arabicPeriod" startAt="6"/>
            </a:pPr>
            <a:r>
              <a:rPr lang="en-US" sz="2000" b="1" smtClean="0"/>
              <a:t>Interpretasi Ekstensif</a:t>
            </a:r>
            <a:r>
              <a:rPr lang="en-US" sz="2000" smtClean="0"/>
              <a:t>, </a:t>
            </a:r>
            <a:br>
              <a:rPr lang="en-US" sz="2000" smtClean="0"/>
            </a:br>
            <a:r>
              <a:rPr lang="en-US" sz="2000" smtClean="0"/>
              <a:t>melakukan penafsiran dengan memperluas kata dalam sebuah UU. Contoh: kata ‘menjual’ (Pasal 1576 BW) tidak hanya ditafsirkan jual beli semata, tetapi maknanya diperluas dengan: </a:t>
            </a:r>
            <a:r>
              <a:rPr lang="en-US" sz="2000" u="sng" smtClean="0"/>
              <a:t>setiap peralihan hak milik</a:t>
            </a:r>
            <a:br>
              <a:rPr lang="en-US" sz="2000" u="sng" smtClean="0"/>
            </a:br>
            <a:endParaRPr lang="en-US" sz="2000" u="sng" smtClean="0"/>
          </a:p>
          <a:p>
            <a:pPr marL="609600" indent="-609600" eaLnBrk="1" hangingPunct="1">
              <a:lnSpc>
                <a:spcPct val="80000"/>
              </a:lnSpc>
              <a:buFont typeface="Wingdings" pitchFamily="2" charset="2"/>
              <a:buAutoNum type="arabicPeriod" startAt="6"/>
            </a:pPr>
            <a:r>
              <a:rPr lang="en-US" sz="2000" b="1" i="1" smtClean="0"/>
              <a:t>Argumentatum per Analogiam</a:t>
            </a:r>
            <a:r>
              <a:rPr lang="en-US" sz="2000" b="1" smtClean="0"/>
              <a:t> (Analogi)</a:t>
            </a:r>
            <a:r>
              <a:rPr lang="en-US" sz="2000" smtClean="0"/>
              <a:t>, </a:t>
            </a:r>
            <a:br>
              <a:rPr lang="en-US" sz="2000" smtClean="0"/>
            </a:br>
            <a:r>
              <a:rPr lang="en-US" sz="2000" smtClean="0"/>
              <a:t>hakim menerapkan aturan hukum yang sama terhadap sebuah peristiwa hukum yang berbeda tetapi memiliki kesamaan, kemiripan. Analogi digunakan terhadap peristiwa-peristiwa yang mirip tetapi tidak tersedia aturan hukumnya. </a:t>
            </a:r>
            <a:br>
              <a:rPr lang="en-US" sz="2000" smtClean="0"/>
            </a:br>
            <a:r>
              <a:rPr lang="en-US" sz="2000" smtClean="0"/>
              <a:t>Contoh: Pasal 1756  BW mengatur tentang mata uang (logam), bagaimana dengan uang kertas? Berdasarkan analogi maka uang kertas berdasarkan pasal 1756 (2) termasuk katagori mata uang. Penafsiran analogi tidak dapat diterapkan pada peristiwa pidana, karena bertentanan dengan pasal 1 (1) KUHP</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304800" y="228600"/>
            <a:ext cx="8229600" cy="712788"/>
          </a:xfrm>
        </p:spPr>
        <p:txBody>
          <a:bodyPr/>
          <a:lstStyle/>
          <a:p>
            <a:pPr eaLnBrk="1" fontAlgn="auto" hangingPunct="1">
              <a:spcAft>
                <a:spcPts val="0"/>
              </a:spcAft>
              <a:defRPr/>
            </a:pPr>
            <a:r>
              <a:rPr lang="en-US" sz="3200" smtClean="0">
                <a:solidFill>
                  <a:schemeClr val="accent1">
                    <a:satMod val="150000"/>
                  </a:schemeClr>
                </a:solidFill>
              </a:rPr>
              <a:t>Penafsiran – Penemuan Hukum (lanjutan)</a:t>
            </a:r>
          </a:p>
        </p:txBody>
      </p:sp>
      <p:sp>
        <p:nvSpPr>
          <p:cNvPr id="84995" name="Rectangle 3"/>
          <p:cNvSpPr>
            <a:spLocks noGrp="1" noChangeArrowheads="1"/>
          </p:cNvSpPr>
          <p:nvPr>
            <p:ph idx="1"/>
          </p:nvPr>
        </p:nvSpPr>
        <p:spPr>
          <a:xfrm>
            <a:off x="381000" y="1905000"/>
            <a:ext cx="8534400" cy="4724400"/>
          </a:xfrm>
        </p:spPr>
        <p:txBody>
          <a:bodyPr rtlCol="0">
            <a:normAutofit lnSpcReduction="10000"/>
          </a:bodyPr>
          <a:lstStyle/>
          <a:p>
            <a:pPr marL="609600" indent="-609600" eaLnBrk="1" fontAlgn="auto" hangingPunct="1">
              <a:spcBef>
                <a:spcPts val="0"/>
              </a:spcBef>
              <a:spcAft>
                <a:spcPts val="0"/>
              </a:spcAft>
              <a:buFont typeface="Wingdings" pitchFamily="2" charset="2"/>
              <a:buAutoNum type="arabicPeriod" startAt="9"/>
              <a:defRPr/>
            </a:pPr>
            <a:r>
              <a:rPr lang="en-US" sz="2000" b="1" i="1" dirty="0" smtClean="0"/>
              <a:t>Argumentum a </a:t>
            </a:r>
            <a:r>
              <a:rPr lang="en-US" sz="2000" b="1" i="1" dirty="0" err="1" smtClean="0"/>
              <a:t>Contrario</a:t>
            </a:r>
            <a:r>
              <a:rPr lang="en-US" sz="2000" b="1" i="1" dirty="0" smtClean="0"/>
              <a:t>,</a:t>
            </a:r>
            <a:r>
              <a:rPr lang="en-US" sz="2000" i="1" dirty="0" smtClean="0"/>
              <a:t/>
            </a:r>
            <a:br>
              <a:rPr lang="en-US" sz="2000" i="1" dirty="0" smtClean="0"/>
            </a:br>
            <a:r>
              <a:rPr lang="en-US" sz="2000" dirty="0" err="1" smtClean="0"/>
              <a:t>pada</a:t>
            </a:r>
            <a:r>
              <a:rPr lang="en-US" sz="2000" dirty="0" smtClean="0"/>
              <a:t> </a:t>
            </a:r>
            <a:r>
              <a:rPr lang="en-US" sz="2000" i="1" dirty="0" smtClean="0"/>
              <a:t>a </a:t>
            </a:r>
            <a:r>
              <a:rPr lang="en-US" sz="2000" i="1" dirty="0" err="1" smtClean="0"/>
              <a:t>contrario</a:t>
            </a:r>
            <a:r>
              <a:rPr lang="en-US" sz="2000" i="1" dirty="0" smtClean="0"/>
              <a:t> </a:t>
            </a:r>
            <a:r>
              <a:rPr lang="en-US" sz="2000" dirty="0" err="1" smtClean="0"/>
              <a:t>maka</a:t>
            </a:r>
            <a:r>
              <a:rPr lang="en-US" sz="2000" dirty="0" smtClean="0"/>
              <a:t> </a:t>
            </a:r>
            <a:r>
              <a:rPr lang="en-US" sz="2000" dirty="0" err="1" smtClean="0"/>
              <a:t>titik</a:t>
            </a:r>
            <a:r>
              <a:rPr lang="en-US" sz="2000" dirty="0" smtClean="0"/>
              <a:t> </a:t>
            </a:r>
            <a:r>
              <a:rPr lang="en-US" sz="2000" dirty="0" err="1" smtClean="0"/>
              <a:t>berat</a:t>
            </a:r>
            <a:r>
              <a:rPr lang="en-US" sz="2000" dirty="0" smtClean="0"/>
              <a:t> </a:t>
            </a:r>
            <a:r>
              <a:rPr lang="en-US" sz="2000" dirty="0" err="1" smtClean="0"/>
              <a:t>diterapkan</a:t>
            </a:r>
            <a:r>
              <a:rPr lang="en-US" sz="2000" dirty="0" smtClean="0"/>
              <a:t> </a:t>
            </a:r>
            <a:r>
              <a:rPr lang="en-US" sz="2000" dirty="0" err="1" smtClean="0"/>
              <a:t>pada</a:t>
            </a:r>
            <a:r>
              <a:rPr lang="en-US" sz="2000" dirty="0" smtClean="0"/>
              <a:t> </a:t>
            </a:r>
            <a:r>
              <a:rPr lang="en-US" sz="2000" dirty="0" err="1" smtClean="0"/>
              <a:t>ketidaksamaan</a:t>
            </a:r>
            <a:r>
              <a:rPr lang="en-US" sz="2000" dirty="0" smtClean="0"/>
              <a:t>. </a:t>
            </a:r>
            <a:r>
              <a:rPr lang="en-US" sz="2000" dirty="0" err="1" smtClean="0"/>
              <a:t>Contoh</a:t>
            </a:r>
            <a:r>
              <a:rPr lang="en-US" sz="2000" dirty="0" smtClean="0"/>
              <a:t>: </a:t>
            </a:r>
            <a:r>
              <a:rPr lang="en-US" sz="2000" dirty="0" err="1" smtClean="0"/>
              <a:t>Duda</a:t>
            </a:r>
            <a:r>
              <a:rPr lang="en-US" sz="2000" dirty="0" smtClean="0"/>
              <a:t> yang </a:t>
            </a:r>
            <a:r>
              <a:rPr lang="en-US" sz="2000" dirty="0" err="1" smtClean="0"/>
              <a:t>hendak</a:t>
            </a:r>
            <a:r>
              <a:rPr lang="en-US" sz="2000" dirty="0" smtClean="0"/>
              <a:t> </a:t>
            </a:r>
            <a:r>
              <a:rPr lang="en-US" sz="2000" dirty="0" err="1" smtClean="0"/>
              <a:t>menikah</a:t>
            </a:r>
            <a:r>
              <a:rPr lang="en-US" sz="2000" dirty="0" smtClean="0"/>
              <a:t> </a:t>
            </a:r>
            <a:r>
              <a:rPr lang="en-US" sz="2000" dirty="0" err="1" smtClean="0"/>
              <a:t>lagi</a:t>
            </a:r>
            <a:r>
              <a:rPr lang="en-US" sz="2000" dirty="0" smtClean="0"/>
              <a:t> </a:t>
            </a:r>
            <a:r>
              <a:rPr lang="en-US" sz="2000" dirty="0" err="1" smtClean="0"/>
              <a:t>tidak</a:t>
            </a:r>
            <a:r>
              <a:rPr lang="en-US" sz="2000" dirty="0" smtClean="0"/>
              <a:t> </a:t>
            </a:r>
            <a:r>
              <a:rPr lang="en-US" sz="2000" dirty="0" err="1" smtClean="0"/>
              <a:t>diatur</a:t>
            </a:r>
            <a:r>
              <a:rPr lang="en-US" sz="2000" dirty="0" smtClean="0"/>
              <a:t> </a:t>
            </a:r>
            <a:r>
              <a:rPr lang="en-US" sz="2000" dirty="0" err="1" smtClean="0"/>
              <a:t>dalam</a:t>
            </a:r>
            <a:r>
              <a:rPr lang="en-US" sz="2000" dirty="0" smtClean="0"/>
              <a:t> </a:t>
            </a:r>
            <a:r>
              <a:rPr lang="en-US" sz="2000" dirty="0" err="1" smtClean="0"/>
              <a:t>ketentuan</a:t>
            </a:r>
            <a:r>
              <a:rPr lang="en-US" sz="2000" dirty="0" smtClean="0"/>
              <a:t> </a:t>
            </a:r>
            <a:r>
              <a:rPr lang="en-US" sz="2000" dirty="0" err="1" smtClean="0"/>
              <a:t>dalam</a:t>
            </a:r>
            <a:r>
              <a:rPr lang="en-US" sz="2000" dirty="0" smtClean="0"/>
              <a:t> </a:t>
            </a:r>
            <a:r>
              <a:rPr lang="en-US" sz="2000" dirty="0" err="1" smtClean="0"/>
              <a:t>hukum</a:t>
            </a:r>
            <a:r>
              <a:rPr lang="en-US" sz="2000" dirty="0" smtClean="0"/>
              <a:t>, </a:t>
            </a:r>
            <a:r>
              <a:rPr lang="en-US" sz="2000" dirty="0" err="1" smtClean="0"/>
              <a:t>hal</a:t>
            </a:r>
            <a:r>
              <a:rPr lang="en-US" sz="2000" dirty="0" smtClean="0"/>
              <a:t> </a:t>
            </a:r>
            <a:r>
              <a:rPr lang="en-US" sz="2000" dirty="0" err="1" smtClean="0"/>
              <a:t>ini</a:t>
            </a:r>
            <a:r>
              <a:rPr lang="en-US" sz="2000" dirty="0" smtClean="0"/>
              <a:t> </a:t>
            </a:r>
            <a:r>
              <a:rPr lang="en-US" sz="2000" dirty="0" err="1" smtClean="0"/>
              <a:t>berbeda</a:t>
            </a:r>
            <a:r>
              <a:rPr lang="en-US" sz="2000" dirty="0" smtClean="0"/>
              <a:t> </a:t>
            </a:r>
            <a:r>
              <a:rPr lang="en-US" sz="2000" dirty="0" err="1" smtClean="0"/>
              <a:t>dengan</a:t>
            </a:r>
            <a:r>
              <a:rPr lang="en-US" sz="2000" dirty="0" smtClean="0"/>
              <a:t> </a:t>
            </a:r>
            <a:r>
              <a:rPr lang="en-US" sz="2000" dirty="0" err="1" smtClean="0"/>
              <a:t>kedudukan</a:t>
            </a:r>
            <a:r>
              <a:rPr lang="en-US" sz="2000" dirty="0" smtClean="0"/>
              <a:t> </a:t>
            </a:r>
            <a:r>
              <a:rPr lang="en-US" sz="2000" dirty="0" err="1" smtClean="0"/>
              <a:t>janda</a:t>
            </a:r>
            <a:r>
              <a:rPr lang="en-US" sz="2000" dirty="0" smtClean="0"/>
              <a:t> </a:t>
            </a:r>
            <a:r>
              <a:rPr lang="en-US" sz="2000" dirty="0" err="1" smtClean="0"/>
              <a:t>di</a:t>
            </a:r>
            <a:r>
              <a:rPr lang="en-US" sz="2000" dirty="0" smtClean="0"/>
              <a:t> </a:t>
            </a:r>
            <a:r>
              <a:rPr lang="en-US" sz="2000" dirty="0" err="1" smtClean="0"/>
              <a:t>dalam</a:t>
            </a:r>
            <a:r>
              <a:rPr lang="en-US" sz="2000" dirty="0" smtClean="0"/>
              <a:t> </a:t>
            </a:r>
            <a:r>
              <a:rPr lang="en-US" sz="2000" dirty="0" err="1" smtClean="0"/>
              <a:t>hukum</a:t>
            </a:r>
            <a:r>
              <a:rPr lang="en-US" sz="2000" dirty="0" smtClean="0"/>
              <a:t> yang </a:t>
            </a:r>
            <a:r>
              <a:rPr lang="en-US" sz="2000" dirty="0" err="1" smtClean="0"/>
              <a:t>harus</a:t>
            </a:r>
            <a:r>
              <a:rPr lang="en-US" sz="2000" dirty="0" smtClean="0"/>
              <a:t> </a:t>
            </a:r>
            <a:r>
              <a:rPr lang="en-US" sz="2000" dirty="0" err="1" smtClean="0"/>
              <a:t>menjalani</a:t>
            </a:r>
            <a:r>
              <a:rPr lang="en-US" sz="2000" dirty="0" smtClean="0"/>
              <a:t> </a:t>
            </a:r>
            <a:r>
              <a:rPr lang="en-US" sz="2000" dirty="0" err="1" smtClean="0"/>
              <a:t>masa</a:t>
            </a:r>
            <a:r>
              <a:rPr lang="en-US" sz="2000" dirty="0" smtClean="0"/>
              <a:t> </a:t>
            </a:r>
            <a:r>
              <a:rPr lang="en-US" sz="2000" dirty="0" err="1" smtClean="0"/>
              <a:t>iddah</a:t>
            </a:r>
            <a:r>
              <a:rPr lang="en-US" sz="2000" dirty="0" smtClean="0"/>
              <a:t> (</a:t>
            </a:r>
            <a:r>
              <a:rPr lang="en-US" sz="2000" dirty="0" err="1" smtClean="0"/>
              <a:t>Pasal</a:t>
            </a:r>
            <a:r>
              <a:rPr lang="en-US" sz="2000" dirty="0" smtClean="0"/>
              <a:t> 39 PP no.9 </a:t>
            </a:r>
            <a:r>
              <a:rPr lang="en-US" sz="2000" dirty="0" err="1" smtClean="0"/>
              <a:t>tahun</a:t>
            </a:r>
            <a:r>
              <a:rPr lang="en-US" sz="2000" dirty="0" smtClean="0"/>
              <a:t> 1975). </a:t>
            </a:r>
            <a:r>
              <a:rPr lang="en-US" sz="2000" dirty="0" err="1" smtClean="0"/>
              <a:t>Pasal</a:t>
            </a:r>
            <a:r>
              <a:rPr lang="en-US" sz="2000" dirty="0" smtClean="0"/>
              <a:t> </a:t>
            </a:r>
            <a:r>
              <a:rPr lang="en-US" sz="2000" dirty="0" err="1" smtClean="0"/>
              <a:t>tersebut</a:t>
            </a:r>
            <a:r>
              <a:rPr lang="en-US" sz="2000" dirty="0" smtClean="0"/>
              <a:t> </a:t>
            </a:r>
            <a:r>
              <a:rPr lang="en-US" sz="2000" dirty="0" err="1" smtClean="0"/>
              <a:t>secara</a:t>
            </a:r>
            <a:r>
              <a:rPr lang="en-US" sz="2000" dirty="0" smtClean="0"/>
              <a:t> a </a:t>
            </a:r>
            <a:r>
              <a:rPr lang="en-US" sz="2000" dirty="0" err="1" smtClean="0"/>
              <a:t>contrario</a:t>
            </a:r>
            <a:r>
              <a:rPr lang="en-US" sz="2000" dirty="0" smtClean="0"/>
              <a:t> </a:t>
            </a:r>
            <a:r>
              <a:rPr lang="en-US" sz="2000" dirty="0" err="1" smtClean="0"/>
              <a:t>diterapkan</a:t>
            </a:r>
            <a:r>
              <a:rPr lang="en-US" sz="2000" dirty="0" smtClean="0"/>
              <a:t> </a:t>
            </a:r>
            <a:r>
              <a:rPr lang="en-US" sz="2000" dirty="0" err="1" smtClean="0"/>
              <a:t>pada</a:t>
            </a:r>
            <a:r>
              <a:rPr lang="en-US" sz="2000" dirty="0" smtClean="0"/>
              <a:t> </a:t>
            </a:r>
            <a:r>
              <a:rPr lang="en-US" sz="2000" dirty="0" err="1" smtClean="0"/>
              <a:t>duda</a:t>
            </a:r>
            <a:r>
              <a:rPr lang="en-US" sz="2000" dirty="0" smtClean="0"/>
              <a:t> </a:t>
            </a:r>
            <a:r>
              <a:rPr lang="en-US" sz="2000" dirty="0" err="1" smtClean="0"/>
              <a:t>sehingga</a:t>
            </a:r>
            <a:r>
              <a:rPr lang="en-US" sz="2000" dirty="0" smtClean="0"/>
              <a:t> </a:t>
            </a:r>
            <a:r>
              <a:rPr lang="en-US" sz="2000" dirty="0" err="1" smtClean="0"/>
              <a:t>duda</a:t>
            </a:r>
            <a:r>
              <a:rPr lang="en-US" sz="2000" dirty="0" smtClean="0"/>
              <a:t> </a:t>
            </a:r>
            <a:r>
              <a:rPr lang="en-US" sz="2000" dirty="0" err="1" smtClean="0"/>
              <a:t>tidak</a:t>
            </a:r>
            <a:r>
              <a:rPr lang="en-US" sz="2000" dirty="0" smtClean="0"/>
              <a:t> </a:t>
            </a:r>
            <a:r>
              <a:rPr lang="en-US" sz="2000" dirty="0" err="1" smtClean="0"/>
              <a:t>memerlukan</a:t>
            </a:r>
            <a:r>
              <a:rPr lang="en-US" sz="2000" dirty="0" smtClean="0"/>
              <a:t> </a:t>
            </a:r>
            <a:r>
              <a:rPr lang="en-US" sz="2000" dirty="0" err="1" smtClean="0"/>
              <a:t>masa</a:t>
            </a:r>
            <a:r>
              <a:rPr lang="en-US" sz="2000" dirty="0" smtClean="0"/>
              <a:t> </a:t>
            </a:r>
            <a:r>
              <a:rPr lang="en-US" sz="2000" dirty="0" err="1" smtClean="0"/>
              <a:t>iddah</a:t>
            </a:r>
            <a:r>
              <a:rPr lang="en-US" sz="2000" dirty="0" smtClean="0"/>
              <a:t/>
            </a:r>
            <a:br>
              <a:rPr lang="en-US" sz="2000" dirty="0" smtClean="0"/>
            </a:br>
            <a:endParaRPr lang="en-US" sz="2000" dirty="0" smtClean="0"/>
          </a:p>
          <a:p>
            <a:pPr marL="609600" indent="-609600" eaLnBrk="1" fontAlgn="auto" hangingPunct="1">
              <a:spcBef>
                <a:spcPts val="0"/>
              </a:spcBef>
              <a:spcAft>
                <a:spcPts val="0"/>
              </a:spcAft>
              <a:buFont typeface="Wingdings" pitchFamily="2" charset="2"/>
              <a:buAutoNum type="arabicPeriod" startAt="9"/>
              <a:defRPr/>
            </a:pPr>
            <a:r>
              <a:rPr lang="en-US" sz="2000" dirty="0" err="1" smtClean="0"/>
              <a:t>Penyempitan</a:t>
            </a:r>
            <a:r>
              <a:rPr lang="en-US" sz="2000" dirty="0" smtClean="0"/>
              <a:t> </a:t>
            </a:r>
            <a:r>
              <a:rPr lang="en-US" sz="2000" dirty="0" err="1" smtClean="0"/>
              <a:t>atau</a:t>
            </a:r>
            <a:r>
              <a:rPr lang="en-US" sz="2000" dirty="0" smtClean="0"/>
              <a:t> </a:t>
            </a:r>
            <a:r>
              <a:rPr lang="en-US" sz="2000" dirty="0" err="1" smtClean="0"/>
              <a:t>Penghalusan</a:t>
            </a:r>
            <a:r>
              <a:rPr lang="en-US" sz="2000" dirty="0" smtClean="0"/>
              <a:t> </a:t>
            </a:r>
            <a:r>
              <a:rPr lang="en-US" sz="2000" dirty="0" err="1" smtClean="0"/>
              <a:t>Hukum</a:t>
            </a:r>
            <a:r>
              <a:rPr lang="en-US" sz="2000" dirty="0" smtClean="0"/>
              <a:t> (</a:t>
            </a:r>
            <a:r>
              <a:rPr lang="en-US" sz="2000" i="1" dirty="0" err="1" smtClean="0"/>
              <a:t>Rechtsvervijning</a:t>
            </a:r>
            <a:r>
              <a:rPr lang="en-US" sz="2000" dirty="0" smtClean="0"/>
              <a:t>), </a:t>
            </a:r>
            <a:br>
              <a:rPr lang="en-US" sz="2000" dirty="0" smtClean="0"/>
            </a:br>
            <a:r>
              <a:rPr lang="en-US" sz="2000" dirty="0" err="1" smtClean="0"/>
              <a:t>dalam</a:t>
            </a:r>
            <a:r>
              <a:rPr lang="en-US" sz="2000" dirty="0" smtClean="0"/>
              <a:t> </a:t>
            </a:r>
            <a:r>
              <a:rPr lang="en-US" sz="2000" dirty="0" err="1" smtClean="0"/>
              <a:t>penyempitan</a:t>
            </a:r>
            <a:r>
              <a:rPr lang="en-US" sz="2000" dirty="0" smtClean="0"/>
              <a:t> </a:t>
            </a:r>
            <a:r>
              <a:rPr lang="en-US" sz="2000" dirty="0" err="1" smtClean="0"/>
              <a:t>hukum</a:t>
            </a:r>
            <a:r>
              <a:rPr lang="en-US" sz="2000" dirty="0" smtClean="0"/>
              <a:t> </a:t>
            </a:r>
            <a:r>
              <a:rPr lang="en-US" sz="2000" dirty="0" err="1" smtClean="0"/>
              <a:t>dibentuk</a:t>
            </a:r>
            <a:r>
              <a:rPr lang="en-US" sz="2000" dirty="0" smtClean="0"/>
              <a:t> </a:t>
            </a:r>
            <a:r>
              <a:rPr lang="en-US" sz="2000" dirty="0" err="1" smtClean="0"/>
              <a:t>pengecualian-pengecualian</a:t>
            </a:r>
            <a:r>
              <a:rPr lang="en-US" sz="2000" dirty="0" smtClean="0"/>
              <a:t> </a:t>
            </a:r>
            <a:r>
              <a:rPr lang="en-US" sz="2000" dirty="0" err="1" smtClean="0"/>
              <a:t>atau</a:t>
            </a:r>
            <a:r>
              <a:rPr lang="en-US" sz="2000" dirty="0" smtClean="0"/>
              <a:t> </a:t>
            </a:r>
            <a:r>
              <a:rPr lang="en-US" sz="2000" dirty="0" err="1" smtClean="0"/>
              <a:t>penyimpangan-penyimpangan</a:t>
            </a:r>
            <a:r>
              <a:rPr lang="en-US" sz="2000" dirty="0" smtClean="0"/>
              <a:t> </a:t>
            </a:r>
            <a:r>
              <a:rPr lang="en-US" sz="2000" dirty="0" err="1" smtClean="0"/>
              <a:t>baru</a:t>
            </a:r>
            <a:r>
              <a:rPr lang="en-US" sz="2000" dirty="0" smtClean="0"/>
              <a:t> </a:t>
            </a:r>
            <a:r>
              <a:rPr lang="en-US" sz="2000" dirty="0" err="1" smtClean="0"/>
              <a:t>dari</a:t>
            </a:r>
            <a:r>
              <a:rPr lang="en-US" sz="2000" dirty="0" smtClean="0"/>
              <a:t> </a:t>
            </a:r>
            <a:r>
              <a:rPr lang="en-US" sz="2000" dirty="0" err="1" smtClean="0"/>
              <a:t>peraturan</a:t>
            </a:r>
            <a:r>
              <a:rPr lang="en-US" sz="2000" dirty="0" smtClean="0"/>
              <a:t> yang </a:t>
            </a:r>
            <a:r>
              <a:rPr lang="en-US" sz="2000" dirty="0" err="1" smtClean="0"/>
              <a:t>bersifat</a:t>
            </a:r>
            <a:r>
              <a:rPr lang="en-US" sz="2000" dirty="0" smtClean="0"/>
              <a:t> </a:t>
            </a:r>
            <a:r>
              <a:rPr lang="en-US" sz="2000" dirty="0" err="1" smtClean="0"/>
              <a:t>umum</a:t>
            </a:r>
            <a:r>
              <a:rPr lang="en-US" sz="2000" dirty="0" smtClean="0"/>
              <a:t>. </a:t>
            </a:r>
            <a:r>
              <a:rPr lang="en-US" sz="2000" dirty="0" err="1" smtClean="0"/>
              <a:t>Peraturan</a:t>
            </a:r>
            <a:r>
              <a:rPr lang="en-US" sz="2000" dirty="0" smtClean="0"/>
              <a:t> yang </a:t>
            </a:r>
            <a:r>
              <a:rPr lang="en-US" sz="2000" dirty="0" err="1" smtClean="0"/>
              <a:t>bersifat</a:t>
            </a:r>
            <a:r>
              <a:rPr lang="en-US" sz="2000" dirty="0" smtClean="0"/>
              <a:t> </a:t>
            </a:r>
            <a:r>
              <a:rPr lang="en-US" sz="2000" dirty="0" err="1" smtClean="0"/>
              <a:t>umum</a:t>
            </a:r>
            <a:r>
              <a:rPr lang="en-US" sz="2000" dirty="0" smtClean="0"/>
              <a:t> </a:t>
            </a:r>
            <a:r>
              <a:rPr lang="en-US" sz="2000" dirty="0" err="1" smtClean="0"/>
              <a:t>diterapkan</a:t>
            </a:r>
            <a:r>
              <a:rPr lang="en-US" sz="2000" dirty="0" smtClean="0"/>
              <a:t> </a:t>
            </a:r>
            <a:r>
              <a:rPr lang="en-US" sz="2000" dirty="0" err="1" smtClean="0"/>
              <a:t>terhadap</a:t>
            </a:r>
            <a:r>
              <a:rPr lang="en-US" sz="2000" dirty="0" smtClean="0"/>
              <a:t> </a:t>
            </a:r>
            <a:r>
              <a:rPr lang="en-US" sz="2000" dirty="0" err="1" smtClean="0"/>
              <a:t>peristiwa</a:t>
            </a:r>
            <a:r>
              <a:rPr lang="en-US" sz="2000" dirty="0" smtClean="0"/>
              <a:t> </a:t>
            </a:r>
            <a:r>
              <a:rPr lang="en-US" sz="2000" dirty="0" err="1" smtClean="0"/>
              <a:t>atau</a:t>
            </a:r>
            <a:r>
              <a:rPr lang="en-US" sz="2000" dirty="0" smtClean="0"/>
              <a:t> </a:t>
            </a:r>
            <a:r>
              <a:rPr lang="en-US" sz="2000" dirty="0" err="1" smtClean="0"/>
              <a:t>hubungan</a:t>
            </a:r>
            <a:r>
              <a:rPr lang="en-US" sz="2000" dirty="0" smtClean="0"/>
              <a:t> </a:t>
            </a:r>
            <a:r>
              <a:rPr lang="en-US" sz="2000" dirty="0" err="1" smtClean="0"/>
              <a:t>hukum</a:t>
            </a:r>
            <a:r>
              <a:rPr lang="en-US" sz="2000" dirty="0" smtClean="0"/>
              <a:t> yang </a:t>
            </a:r>
            <a:r>
              <a:rPr lang="en-US" sz="2000" dirty="0" err="1" smtClean="0"/>
              <a:t>khusus</a:t>
            </a:r>
            <a:r>
              <a:rPr lang="en-US" sz="2000" dirty="0" smtClean="0"/>
              <a:t> </a:t>
            </a:r>
            <a:r>
              <a:rPr lang="en-US" sz="2000" dirty="0" err="1" smtClean="0"/>
              <a:t>dengan</a:t>
            </a:r>
            <a:r>
              <a:rPr lang="en-US" sz="2000" dirty="0" smtClean="0"/>
              <a:t> </a:t>
            </a:r>
            <a:r>
              <a:rPr lang="en-US" sz="2000" dirty="0" err="1" smtClean="0"/>
              <a:t>penjelasan</a:t>
            </a:r>
            <a:r>
              <a:rPr lang="en-US" sz="2000" dirty="0" smtClean="0"/>
              <a:t> </a:t>
            </a:r>
            <a:r>
              <a:rPr lang="en-US" sz="2000" dirty="0" err="1" smtClean="0"/>
              <a:t>atau</a:t>
            </a:r>
            <a:r>
              <a:rPr lang="en-US" sz="2000" dirty="0" smtClean="0"/>
              <a:t> </a:t>
            </a:r>
            <a:r>
              <a:rPr lang="en-US" sz="2000" dirty="0" err="1" smtClean="0"/>
              <a:t>konstruksi</a:t>
            </a:r>
            <a:r>
              <a:rPr lang="en-US" sz="2000" dirty="0" smtClean="0"/>
              <a:t> </a:t>
            </a:r>
            <a:r>
              <a:rPr lang="en-US" sz="2000" dirty="0" err="1" smtClean="0"/>
              <a:t>dengan</a:t>
            </a:r>
            <a:r>
              <a:rPr lang="en-US" sz="2000" dirty="0" smtClean="0"/>
              <a:t> </a:t>
            </a:r>
            <a:r>
              <a:rPr lang="en-US" sz="2000" dirty="0" err="1" smtClean="0"/>
              <a:t>memberikan</a:t>
            </a:r>
            <a:r>
              <a:rPr lang="en-US" sz="2000" dirty="0" smtClean="0"/>
              <a:t> </a:t>
            </a:r>
            <a:r>
              <a:rPr lang="en-US" sz="2000" dirty="0" err="1" smtClean="0"/>
              <a:t>ciri-ciri</a:t>
            </a:r>
            <a:r>
              <a:rPr lang="en-US" sz="2000" dirty="0" smtClean="0"/>
              <a:t>. </a:t>
            </a:r>
            <a:br>
              <a:rPr lang="en-US" sz="2000" dirty="0" smtClean="0"/>
            </a:br>
            <a:r>
              <a:rPr lang="en-US" sz="2000" dirty="0" err="1" smtClean="0"/>
              <a:t>Contoh</a:t>
            </a:r>
            <a:r>
              <a:rPr lang="en-US" sz="2000" dirty="0" smtClean="0"/>
              <a:t>: </a:t>
            </a:r>
            <a:r>
              <a:rPr lang="en-US" sz="2000" dirty="0" err="1" smtClean="0"/>
              <a:t>Perbuatan</a:t>
            </a:r>
            <a:r>
              <a:rPr lang="en-US" sz="2000" dirty="0" smtClean="0"/>
              <a:t> </a:t>
            </a:r>
            <a:r>
              <a:rPr lang="en-US" sz="2000" dirty="0" err="1" smtClean="0"/>
              <a:t>melawan</a:t>
            </a:r>
            <a:r>
              <a:rPr lang="en-US" sz="2000" dirty="0" smtClean="0"/>
              <a:t> </a:t>
            </a:r>
            <a:r>
              <a:rPr lang="en-US" sz="2000" dirty="0" err="1" smtClean="0"/>
              <a:t>hukum</a:t>
            </a:r>
            <a:r>
              <a:rPr lang="en-US" sz="2000" dirty="0" smtClean="0"/>
              <a:t> (</a:t>
            </a:r>
            <a:r>
              <a:rPr lang="en-US" sz="2000" dirty="0" err="1" smtClean="0"/>
              <a:t>Pasal</a:t>
            </a:r>
            <a:r>
              <a:rPr lang="en-US" sz="2000" dirty="0" smtClean="0"/>
              <a:t> 1365 BW) </a:t>
            </a:r>
            <a:r>
              <a:rPr lang="en-US" sz="2000" dirty="0" err="1" smtClean="0"/>
              <a:t>dipersempit</a:t>
            </a:r>
            <a:r>
              <a:rPr lang="en-US" sz="2000" dirty="0" smtClean="0"/>
              <a:t> </a:t>
            </a:r>
            <a:r>
              <a:rPr lang="en-US" sz="2000" dirty="0" err="1" smtClean="0"/>
              <a:t>ruang</a:t>
            </a:r>
            <a:r>
              <a:rPr lang="en-US" sz="2000" dirty="0" smtClean="0"/>
              <a:t> </a:t>
            </a:r>
            <a:r>
              <a:rPr lang="en-US" sz="2000" dirty="0" err="1" smtClean="0"/>
              <a:t>lingkupnya</a:t>
            </a:r>
            <a:r>
              <a:rPr lang="en-US" sz="2000" dirty="0" smtClean="0"/>
              <a:t> </a:t>
            </a:r>
            <a:r>
              <a:rPr lang="en-US" sz="2000" dirty="0" err="1" smtClean="0"/>
              <a:t>menjadi</a:t>
            </a:r>
            <a:r>
              <a:rPr lang="en-US" sz="2000" dirty="0" smtClean="0"/>
              <a:t> </a:t>
            </a:r>
            <a:r>
              <a:rPr lang="en-US" sz="2000" dirty="0" err="1" smtClean="0"/>
              <a:t>rumusan</a:t>
            </a:r>
            <a:r>
              <a:rPr lang="en-US" sz="2000" dirty="0" smtClean="0"/>
              <a:t> yang </a:t>
            </a:r>
            <a:r>
              <a:rPr lang="en-US" sz="2000" dirty="0" err="1" smtClean="0"/>
              <a:t>ada</a:t>
            </a:r>
            <a:r>
              <a:rPr lang="en-US" sz="2000" dirty="0" smtClean="0"/>
              <a:t> </a:t>
            </a:r>
            <a:r>
              <a:rPr lang="en-US" sz="2000" dirty="0" err="1" smtClean="0"/>
              <a:t>dalam</a:t>
            </a:r>
            <a:r>
              <a:rPr lang="en-US" sz="2000" dirty="0" smtClean="0"/>
              <a:t> </a:t>
            </a:r>
            <a:r>
              <a:rPr lang="en-US" sz="2000" dirty="0" err="1" smtClean="0"/>
              <a:t>putusan</a:t>
            </a:r>
            <a:r>
              <a:rPr lang="en-US" sz="2000" dirty="0" smtClean="0"/>
              <a:t> HR 31 </a:t>
            </a:r>
            <a:r>
              <a:rPr lang="en-US" sz="2000" dirty="0" err="1" smtClean="0"/>
              <a:t>Januari</a:t>
            </a:r>
            <a:r>
              <a:rPr lang="en-US" sz="2000" dirty="0" smtClean="0"/>
              <a:t> 1919</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788987"/>
          </a:xfrm>
        </p:spPr>
        <p:txBody>
          <a:bodyPr/>
          <a:lstStyle/>
          <a:p>
            <a:pPr eaLnBrk="1" fontAlgn="auto" hangingPunct="1">
              <a:spcAft>
                <a:spcPts val="0"/>
              </a:spcAft>
              <a:defRPr/>
            </a:pPr>
            <a:r>
              <a:rPr lang="en-US" sz="3600" smtClean="0">
                <a:solidFill>
                  <a:schemeClr val="accent1">
                    <a:satMod val="150000"/>
                  </a:schemeClr>
                </a:solidFill>
              </a:rPr>
              <a:t>I. Kisch</a:t>
            </a:r>
          </a:p>
        </p:txBody>
      </p:sp>
      <p:sp>
        <p:nvSpPr>
          <p:cNvPr id="15363" name="Rectangle 3"/>
          <p:cNvSpPr>
            <a:spLocks noGrp="1" noChangeArrowheads="1"/>
          </p:cNvSpPr>
          <p:nvPr>
            <p:ph idx="1"/>
          </p:nvPr>
        </p:nvSpPr>
        <p:spPr>
          <a:xfrm>
            <a:off x="457200" y="990600"/>
            <a:ext cx="8229600" cy="1295400"/>
          </a:xfrm>
        </p:spPr>
        <p:txBody>
          <a:bodyPr/>
          <a:lstStyle/>
          <a:p>
            <a:pPr eaLnBrk="1" hangingPunct="1">
              <a:buFont typeface="Wingdings" pitchFamily="2" charset="2"/>
              <a:buNone/>
            </a:pPr>
            <a:r>
              <a:rPr lang="en-US" sz="2400" smtClean="0"/>
              <a:t>“</a:t>
            </a:r>
            <a:r>
              <a:rPr lang="en-US" sz="2400" i="1" smtClean="0"/>
              <a:t>Oleh karena hukum tidak dapat ditangkap dengan panca indera, maka sulit untuk membuat suatu defenisi hukum yang dapat memuaskan umum</a:t>
            </a:r>
            <a:r>
              <a:rPr lang="en-US" sz="2400" smtClean="0"/>
              <a:t>”</a:t>
            </a:r>
          </a:p>
        </p:txBody>
      </p:sp>
      <p:sp>
        <p:nvSpPr>
          <p:cNvPr id="14340" name="Rectangle 4"/>
          <p:cNvSpPr>
            <a:spLocks noChangeArrowheads="1"/>
          </p:cNvSpPr>
          <p:nvPr/>
        </p:nvSpPr>
        <p:spPr bwMode="auto">
          <a:xfrm>
            <a:off x="457200" y="2590800"/>
            <a:ext cx="8229600" cy="1143000"/>
          </a:xfrm>
          <a:prstGeom prst="rect">
            <a:avLst/>
          </a:prstGeom>
          <a:noFill/>
          <a:ln w="9525">
            <a:noFill/>
            <a:miter lim="800000"/>
            <a:headEnd/>
            <a:tailEnd/>
          </a:ln>
          <a:effectLst/>
        </p:spPr>
        <p:txBody>
          <a:bodyPr anchor="ctr"/>
          <a:lstStyle/>
          <a:p>
            <a:pPr eaLnBrk="1" hangingPunct="1">
              <a:defRPr/>
            </a:pPr>
            <a:r>
              <a:rPr lang="en-US" sz="3600">
                <a:solidFill>
                  <a:schemeClr val="tx2"/>
                </a:solidFill>
                <a:effectLst>
                  <a:outerShdw blurRad="38100" dist="38100" dir="2700000" algn="tl">
                    <a:srgbClr val="000000"/>
                  </a:outerShdw>
                </a:effectLst>
                <a:latin typeface="Arial" charset="0"/>
              </a:rPr>
              <a:t>Erns Utrecht</a:t>
            </a:r>
          </a:p>
        </p:txBody>
      </p:sp>
      <p:sp>
        <p:nvSpPr>
          <p:cNvPr id="14341" name="Rectangle 5"/>
          <p:cNvSpPr>
            <a:spLocks noChangeArrowheads="1"/>
          </p:cNvSpPr>
          <p:nvPr/>
        </p:nvSpPr>
        <p:spPr bwMode="auto">
          <a:xfrm>
            <a:off x="457200" y="3455988"/>
            <a:ext cx="8229600" cy="23622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65000"/>
              <a:buFont typeface="Wingdings" pitchFamily="2" charset="2"/>
              <a:buNone/>
              <a:defRPr/>
            </a:pP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Hukum adalah himpunan petunjuk hidup yang mengatur tata tertib dalam suatu masyarakat, dan seharusnya ditaati oleh anggota masyarakat yang bersangkutan, oleh karena pelanggaran petunjuk hidup tersebut dapat menimbulkan tindakan dari pihak pemerintah masyarakat itu</a:t>
            </a:r>
            <a:r>
              <a:rPr lang="en-US" sz="2400">
                <a:effectLst>
                  <a:outerShdw blurRad="38100" dist="38100" dir="2700000" algn="tl">
                    <a:srgbClr val="000000"/>
                  </a:outerShdw>
                </a:effectLst>
              </a:rPr>
              <a: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en-US" sz="3600" smtClean="0">
                <a:solidFill>
                  <a:schemeClr val="accent1">
                    <a:satMod val="150000"/>
                  </a:schemeClr>
                </a:solidFill>
              </a:rPr>
              <a:t>Unsur-Unsur Hukum</a:t>
            </a:r>
          </a:p>
        </p:txBody>
      </p:sp>
      <p:sp>
        <p:nvSpPr>
          <p:cNvPr id="16387" name="Rectangle 3"/>
          <p:cNvSpPr>
            <a:spLocks noGrp="1" noChangeArrowheads="1"/>
          </p:cNvSpPr>
          <p:nvPr>
            <p:ph idx="1"/>
          </p:nvPr>
        </p:nvSpPr>
        <p:spPr>
          <a:xfrm>
            <a:off x="533400" y="1447800"/>
            <a:ext cx="8153400" cy="1524000"/>
          </a:xfrm>
        </p:spPr>
        <p:txBody>
          <a:bodyPr rtlCol="0">
            <a:normAutofit lnSpcReduction="10000"/>
          </a:bodyPr>
          <a:lstStyle/>
          <a:p>
            <a:pPr marL="438912" indent="-320040" eaLnBrk="1" fontAlgn="auto" hangingPunct="1">
              <a:spcBef>
                <a:spcPts val="0"/>
              </a:spcBef>
              <a:spcAft>
                <a:spcPts val="0"/>
              </a:spcAft>
              <a:buFont typeface="Wingdings 2"/>
              <a:buChar char=""/>
              <a:defRPr/>
            </a:pPr>
            <a:r>
              <a:rPr lang="en-US" sz="2400" dirty="0" err="1" smtClean="0"/>
              <a:t>Peraturan</a:t>
            </a:r>
            <a:r>
              <a:rPr lang="en-US" sz="2400" dirty="0" smtClean="0"/>
              <a:t> </a:t>
            </a:r>
            <a:r>
              <a:rPr lang="en-US" sz="2400" dirty="0" err="1" smtClean="0"/>
              <a:t>mengenai</a:t>
            </a:r>
            <a:r>
              <a:rPr lang="en-US" sz="2400" dirty="0" smtClean="0"/>
              <a:t> </a:t>
            </a:r>
            <a:r>
              <a:rPr lang="en-US" sz="2400" dirty="0" err="1" smtClean="0"/>
              <a:t>tingkah</a:t>
            </a:r>
            <a:r>
              <a:rPr lang="en-US" sz="2400" dirty="0" smtClean="0"/>
              <a:t> </a:t>
            </a:r>
            <a:r>
              <a:rPr lang="en-US" sz="2400" dirty="0" err="1" smtClean="0"/>
              <a:t>laku</a:t>
            </a:r>
            <a:r>
              <a:rPr lang="en-US" sz="2400" dirty="0" smtClean="0"/>
              <a:t> </a:t>
            </a:r>
            <a:r>
              <a:rPr lang="en-US" sz="2400" dirty="0" err="1" smtClean="0"/>
              <a:t>manusia</a:t>
            </a:r>
            <a:endParaRPr lang="en-US" sz="2400" dirty="0" smtClean="0"/>
          </a:p>
          <a:p>
            <a:pPr marL="438912" indent="-320040" eaLnBrk="1" fontAlgn="auto" hangingPunct="1">
              <a:spcBef>
                <a:spcPts val="0"/>
              </a:spcBef>
              <a:spcAft>
                <a:spcPts val="0"/>
              </a:spcAft>
              <a:buFont typeface="Wingdings 2"/>
              <a:buChar char=""/>
              <a:defRPr/>
            </a:pPr>
            <a:r>
              <a:rPr lang="en-US" sz="2400" dirty="0" err="1" smtClean="0"/>
              <a:t>Dibuat</a:t>
            </a:r>
            <a:r>
              <a:rPr lang="en-US" sz="2400" dirty="0" smtClean="0"/>
              <a:t> </a:t>
            </a:r>
            <a:r>
              <a:rPr lang="en-US" sz="2400" dirty="0" err="1" smtClean="0"/>
              <a:t>oleh</a:t>
            </a:r>
            <a:r>
              <a:rPr lang="en-US" sz="2400" dirty="0" smtClean="0"/>
              <a:t> </a:t>
            </a:r>
            <a:r>
              <a:rPr lang="en-US" sz="2400" dirty="0" err="1" smtClean="0"/>
              <a:t>badan</a:t>
            </a:r>
            <a:r>
              <a:rPr lang="en-US" sz="2400" dirty="0" smtClean="0"/>
              <a:t> </a:t>
            </a:r>
            <a:r>
              <a:rPr lang="en-US" sz="2400" dirty="0" err="1" smtClean="0"/>
              <a:t>berwenang</a:t>
            </a:r>
            <a:endParaRPr lang="en-US" sz="2400" dirty="0" smtClean="0"/>
          </a:p>
          <a:p>
            <a:pPr marL="438912" indent="-320040" eaLnBrk="1" fontAlgn="auto" hangingPunct="1">
              <a:spcBef>
                <a:spcPts val="0"/>
              </a:spcBef>
              <a:spcAft>
                <a:spcPts val="0"/>
              </a:spcAft>
              <a:buFont typeface="Wingdings 2"/>
              <a:buChar char=""/>
              <a:defRPr/>
            </a:pPr>
            <a:r>
              <a:rPr lang="en-US" sz="2400" dirty="0" err="1" smtClean="0"/>
              <a:t>Bersifat</a:t>
            </a:r>
            <a:r>
              <a:rPr lang="en-US" sz="2400" dirty="0" smtClean="0"/>
              <a:t> </a:t>
            </a:r>
            <a:r>
              <a:rPr lang="en-US" sz="2400" dirty="0" err="1" smtClean="0"/>
              <a:t>memaksa</a:t>
            </a:r>
            <a:endParaRPr lang="en-US" sz="2400" dirty="0" smtClean="0"/>
          </a:p>
          <a:p>
            <a:pPr marL="438912" indent="-320040" eaLnBrk="1" fontAlgn="auto" hangingPunct="1">
              <a:spcBef>
                <a:spcPts val="0"/>
              </a:spcBef>
              <a:spcAft>
                <a:spcPts val="0"/>
              </a:spcAft>
              <a:buFont typeface="Wingdings 2"/>
              <a:buChar char=""/>
              <a:defRPr/>
            </a:pPr>
            <a:r>
              <a:rPr lang="en-US" sz="2400" dirty="0" err="1" smtClean="0"/>
              <a:t>Adanya</a:t>
            </a:r>
            <a:r>
              <a:rPr lang="en-US" sz="2400" dirty="0" smtClean="0"/>
              <a:t> </a:t>
            </a:r>
            <a:r>
              <a:rPr lang="en-US" sz="2400" dirty="0" err="1" smtClean="0"/>
              <a:t>sanksi</a:t>
            </a:r>
            <a:r>
              <a:rPr lang="en-US" sz="2400" dirty="0" smtClean="0"/>
              <a:t> yang </a:t>
            </a:r>
            <a:r>
              <a:rPr lang="en-US" sz="2400" dirty="0" err="1" smtClean="0"/>
              <a:t>tegas</a:t>
            </a:r>
            <a:endParaRPr lang="en-US" sz="2400" dirty="0" smtClean="0"/>
          </a:p>
        </p:txBody>
      </p:sp>
      <p:pic>
        <p:nvPicPr>
          <p:cNvPr id="16388" name="Picture 4"/>
          <p:cNvPicPr>
            <a:picLocks noChangeAspect="1" noChangeArrowheads="1"/>
          </p:cNvPicPr>
          <p:nvPr/>
        </p:nvPicPr>
        <p:blipFill>
          <a:blip r:embed="rId2"/>
          <a:srcRect/>
          <a:stretch>
            <a:fillRect/>
          </a:stretch>
        </p:blipFill>
        <p:spPr bwMode="auto">
          <a:xfrm>
            <a:off x="609600" y="3048000"/>
            <a:ext cx="3400425" cy="3352800"/>
          </a:xfrm>
          <a:prstGeom prst="rect">
            <a:avLst/>
          </a:prstGeom>
          <a:noFill/>
          <a:ln w="9525">
            <a:noFill/>
            <a:miter lim="800000"/>
            <a:headEnd/>
            <a:tailEnd/>
          </a:ln>
        </p:spPr>
      </p:pic>
      <p:pic>
        <p:nvPicPr>
          <p:cNvPr id="16389" name="Picture 5"/>
          <p:cNvPicPr>
            <a:picLocks noChangeAspect="1" noChangeArrowheads="1"/>
          </p:cNvPicPr>
          <p:nvPr/>
        </p:nvPicPr>
        <p:blipFill>
          <a:blip r:embed="rId3"/>
          <a:srcRect/>
          <a:stretch>
            <a:fillRect/>
          </a:stretch>
        </p:blipFill>
        <p:spPr bwMode="auto">
          <a:xfrm>
            <a:off x="4953000" y="3124200"/>
            <a:ext cx="3505200" cy="3276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TotalTime>
  <Words>2932</Words>
  <Application>Microsoft Office PowerPoint</Application>
  <PresentationFormat>On-screen Show (4:3)</PresentationFormat>
  <Paragraphs>416</Paragraphs>
  <Slides>71</Slides>
  <Notes>0</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Module</vt:lpstr>
      <vt:lpstr> Pengantar Ilmu Hukum</vt:lpstr>
      <vt:lpstr>Tujuan</vt:lpstr>
      <vt:lpstr>Pokok Bahasan</vt:lpstr>
      <vt:lpstr>Daftar Literatur</vt:lpstr>
      <vt:lpstr>Daftar Literatur (lanjutan)</vt:lpstr>
      <vt:lpstr>Pengantar Ilmu Hukum</vt:lpstr>
      <vt:lpstr>Lemaire</vt:lpstr>
      <vt:lpstr>I. Kisch</vt:lpstr>
      <vt:lpstr>Unsur-Unsur Hukum</vt:lpstr>
      <vt:lpstr>Kaidah Hukum – Kaidah Non Hukum</vt:lpstr>
      <vt:lpstr>Manusia, Masyarakat dan Hukum</vt:lpstr>
      <vt:lpstr>Cicero (106-43SM)</vt:lpstr>
      <vt:lpstr>Teori Keadilan oleh Aristoteles</vt:lpstr>
      <vt:lpstr>Teori Kegunaan Hukum (Utility of Law)</vt:lpstr>
      <vt:lpstr>Teori Pengayoman Hukum</vt:lpstr>
      <vt:lpstr>Ilmu-Ilmu yang Membantu Ilmu Hukum</vt:lpstr>
      <vt:lpstr>Pengertian Dasar dalam Hukum</vt:lpstr>
      <vt:lpstr>Masyarakat Hukum</vt:lpstr>
      <vt:lpstr>Masyarakat secara Sosiologis</vt:lpstr>
      <vt:lpstr>Subjek Hukum</vt:lpstr>
      <vt:lpstr>Syarat dapat dikatakan dewasa menurut hukum</vt:lpstr>
      <vt:lpstr>Slide 22</vt:lpstr>
      <vt:lpstr>Badan Hukum dapat dibedakan atas</vt:lpstr>
      <vt:lpstr>Ciri-Ciri Badan Hukum</vt:lpstr>
      <vt:lpstr>Objek Hukum</vt:lpstr>
      <vt:lpstr>Benda Bergerak (roerende zaken)</vt:lpstr>
      <vt:lpstr>Benda Tidak Bergerak (onroerende zaken)</vt:lpstr>
      <vt:lpstr>Perbuatan Hukum</vt:lpstr>
      <vt:lpstr>Perbuatan Hukum dapat dibedakan</vt:lpstr>
      <vt:lpstr>Penggolongan Hukum</vt:lpstr>
      <vt:lpstr>Hukum berdasarkan Sumber</vt:lpstr>
      <vt:lpstr>Hukum berdasarkan Bentuk</vt:lpstr>
      <vt:lpstr>Hukum Tertulis terbagi atas</vt:lpstr>
      <vt:lpstr>Contoh Hukum Tertulis Terkodifikasi</vt:lpstr>
      <vt:lpstr>Hukum Berdasarkan Isinya</vt:lpstr>
      <vt:lpstr>Hukum berdasarkan Tempat Berlakunya</vt:lpstr>
      <vt:lpstr>Hukum berdasarkan Masa Berlakunya</vt:lpstr>
      <vt:lpstr>Hukum berdasarkan Cara Mempertahankannya</vt:lpstr>
      <vt:lpstr>Hukum Berdasarkan Sifatnya</vt:lpstr>
      <vt:lpstr>Hukum berdasarkan Wujudnya</vt:lpstr>
      <vt:lpstr>Asas Hukum</vt:lpstr>
      <vt:lpstr>Asas Hukum</vt:lpstr>
      <vt:lpstr>Asas-Asas Hukum yang dikenal dalam Ilmu Hukum</vt:lpstr>
      <vt:lpstr>Asas-Asas Hukum yang dikenal dalam Ilmu Hukum (lanjutan)</vt:lpstr>
      <vt:lpstr>Asas-Asas Hukum yang dikenal dalam Ilmu Hukum (lanjutan)</vt:lpstr>
      <vt:lpstr>Asas-Asas Hukum yang dikenal dalam Ilmu Hukum (lanjutan)</vt:lpstr>
      <vt:lpstr>Asas-Asas Hukum yang dikenal dalam Ilmu Hukum (lanjutan)</vt:lpstr>
      <vt:lpstr>Asas-Asas Hukum yang dikenal dalam Ilmu Hukum (lanjutan)</vt:lpstr>
      <vt:lpstr>Asas-Asas Hukum yang dikenal dalam Ilmu Hukum (lanjutan)</vt:lpstr>
      <vt:lpstr>Asas-Asas Hukum yang dikenal dalam Ilmu Hukum (lanjutan)</vt:lpstr>
      <vt:lpstr>Sistem Hukum</vt:lpstr>
      <vt:lpstr>Hukum dipengaruhi oleh</vt:lpstr>
      <vt:lpstr>Katagori Sistem Hukum</vt:lpstr>
      <vt:lpstr>Sistem Hukum yang Berlaku</vt:lpstr>
      <vt:lpstr>Sumber-Sumber Hukum</vt:lpstr>
      <vt:lpstr>Sumber Hukum Materiil</vt:lpstr>
      <vt:lpstr>Sumber Hukum Formil</vt:lpstr>
      <vt:lpstr>Undang-Undang</vt:lpstr>
      <vt:lpstr>Undang-Undang</vt:lpstr>
      <vt:lpstr>Sudut Pandang Undang-Undang</vt:lpstr>
      <vt:lpstr>3 Unsur Utama Undang-Undang</vt:lpstr>
      <vt:lpstr>Kebiasaan (gewonte) dan Adat (adatrecht)</vt:lpstr>
      <vt:lpstr>Traktat (treaty)</vt:lpstr>
      <vt:lpstr>Subjek Hukum Internasional</vt:lpstr>
      <vt:lpstr>Yurisprudensi</vt:lpstr>
      <vt:lpstr>Pasal 22 Algemeine Bepalingen (AB) menetapkan</vt:lpstr>
      <vt:lpstr>Doktrin</vt:lpstr>
      <vt:lpstr>Penafsiran – Penemuan Hukum</vt:lpstr>
      <vt:lpstr>Penafsiran – Penemuan Hukum (lanjutan)</vt:lpstr>
      <vt:lpstr>Penafsiran – Penemuan Hukum (lanjutan)</vt:lpstr>
      <vt:lpstr>Penafsiran – Penemuan Hukum (lanjutan)</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Pengantar Ilmu Hukum</dc:title>
  <dc:creator>User</dc:creator>
  <cp:lastModifiedBy>User</cp:lastModifiedBy>
  <cp:revision>1</cp:revision>
  <dcterms:created xsi:type="dcterms:W3CDTF">2013-10-09T05:22:22Z</dcterms:created>
  <dcterms:modified xsi:type="dcterms:W3CDTF">2013-10-09T05:24:31Z</dcterms:modified>
</cp:coreProperties>
</file>